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58" r:id="rId3"/>
    <p:sldId id="259" r:id="rId4"/>
    <p:sldId id="262" r:id="rId5"/>
    <p:sldId id="273" r:id="rId6"/>
    <p:sldId id="274" r:id="rId7"/>
    <p:sldId id="266" r:id="rId8"/>
    <p:sldId id="263" r:id="rId9"/>
    <p:sldId id="265" r:id="rId10"/>
    <p:sldId id="264" r:id="rId11"/>
    <p:sldId id="267" r:id="rId12"/>
    <p:sldId id="268" r:id="rId13"/>
    <p:sldId id="269" r:id="rId14"/>
    <p:sldId id="270" r:id="rId15"/>
    <p:sldId id="271" r:id="rId16"/>
    <p:sldId id="272" r:id="rId17"/>
    <p:sldId id="275" r:id="rId18"/>
    <p:sldId id="284" r:id="rId19"/>
    <p:sldId id="276" r:id="rId20"/>
    <p:sldId id="295" r:id="rId21"/>
    <p:sldId id="277" r:id="rId22"/>
    <p:sldId id="285" r:id="rId23"/>
    <p:sldId id="282" r:id="rId24"/>
    <p:sldId id="278" r:id="rId25"/>
    <p:sldId id="279" r:id="rId26"/>
    <p:sldId id="280" r:id="rId27"/>
    <p:sldId id="281" r:id="rId28"/>
    <p:sldId id="283" r:id="rId29"/>
    <p:sldId id="287" r:id="rId30"/>
    <p:sldId id="288" r:id="rId31"/>
    <p:sldId id="289" r:id="rId32"/>
    <p:sldId id="290" r:id="rId33"/>
    <p:sldId id="291" r:id="rId34"/>
    <p:sldId id="296" r:id="rId35"/>
    <p:sldId id="292" r:id="rId36"/>
    <p:sldId id="293" r:id="rId37"/>
    <p:sldId id="297" r:id="rId38"/>
    <p:sldId id="302" r:id="rId39"/>
    <p:sldId id="299" r:id="rId40"/>
    <p:sldId id="303" r:id="rId41"/>
    <p:sldId id="304" r:id="rId42"/>
    <p:sldId id="305" r:id="rId43"/>
    <p:sldId id="308" r:id="rId44"/>
    <p:sldId id="309" r:id="rId45"/>
    <p:sldId id="310" r:id="rId46"/>
    <p:sldId id="311" r:id="rId47"/>
    <p:sldId id="312" r:id="rId48"/>
    <p:sldId id="313" r:id="rId49"/>
    <p:sldId id="314" r:id="rId50"/>
    <p:sldId id="315" r:id="rId51"/>
    <p:sldId id="316" r:id="rId52"/>
    <p:sldId id="260" r:id="rId53"/>
    <p:sldId id="261" r:id="rId5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hkYounghun" initials="B" lastIdx="1" clrIdx="0">
    <p:extLst>
      <p:ext uri="{19B8F6BF-5375-455C-9EA6-DF929625EA0E}">
        <p15:presenceInfo xmlns:p15="http://schemas.microsoft.com/office/powerpoint/2012/main" userId="BahkYounghu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CCE9AD"/>
    <a:srgbClr val="FAEBC2"/>
    <a:srgbClr val="FF9393"/>
    <a:srgbClr val="FF5050"/>
    <a:srgbClr val="F5D783"/>
    <a:srgbClr val="82E9FE"/>
    <a:srgbClr val="F8E3A6"/>
    <a:srgbClr val="F4D272"/>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28" autoAdjust="0"/>
  </p:normalViewPr>
  <p:slideViewPr>
    <p:cSldViewPr snapToGrid="0">
      <p:cViewPr varScale="1">
        <p:scale>
          <a:sx n="37" d="100"/>
          <a:sy n="37" d="100"/>
        </p:scale>
        <p:origin x="1234" y="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AD90E-0581-4B10-B5F4-4C886EE55F8E}" type="datetimeFigureOut">
              <a:rPr lang="ko-KR" altLang="en-US" smtClean="0"/>
              <a:t>2021-06-11</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D6C9C-5687-4819-BB9E-A3D2D3E26462}" type="slidenum">
              <a:rPr lang="ko-KR" altLang="en-US" smtClean="0"/>
              <a:t>‹#›</a:t>
            </a:fld>
            <a:endParaRPr lang="ko-KR" altLang="en-US"/>
          </a:p>
        </p:txBody>
      </p:sp>
    </p:spTree>
    <p:extLst>
      <p:ext uri="{BB962C8B-B14F-4D97-AF65-F5344CB8AC3E}">
        <p14:creationId xmlns:p14="http://schemas.microsoft.com/office/powerpoint/2010/main" val="296284770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fhwa.dot.gov/policy/ohim/hs05/roadway_extent.cfm"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transit.dot.gov/ntd/ntd-data"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800" b="0" i="0" u="none" strike="noStrike" dirty="0">
                <a:solidFill>
                  <a:srgbClr val="000000"/>
                </a:solidFill>
                <a:effectLst/>
                <a:latin typeface="Arial" panose="020B0604020202020204" pitchFamily="34" charset="0"/>
              </a:rPr>
              <a:t>VERPAT stands for </a:t>
            </a:r>
            <a:r>
              <a:rPr lang="en-US" altLang="ko-KR" sz="1800" b="0" i="0" u="none" strike="noStrike" dirty="0" err="1">
                <a:solidFill>
                  <a:srgbClr val="000000"/>
                </a:solidFill>
                <a:effectLst/>
                <a:latin typeface="Arial" panose="020B0604020202020204" pitchFamily="34" charset="0"/>
              </a:rPr>
              <a:t>VisionEval</a:t>
            </a:r>
            <a:r>
              <a:rPr lang="en-US" altLang="ko-KR" sz="1800" b="0" i="0" u="none" strike="noStrike" dirty="0">
                <a:solidFill>
                  <a:srgbClr val="000000"/>
                </a:solidFill>
                <a:effectLst/>
                <a:latin typeface="Arial" panose="020B0604020202020204" pitchFamily="34" charset="0"/>
              </a:rPr>
              <a:t> Rapid Policy Assessment Tool.</a:t>
            </a: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very beginning of the program was </a:t>
            </a:r>
            <a:r>
              <a:rPr lang="en-US" altLang="ko-KR" sz="1800" b="0" i="0" u="none" strike="noStrike" dirty="0" err="1">
                <a:solidFill>
                  <a:srgbClr val="000000"/>
                </a:solidFill>
                <a:effectLst/>
                <a:latin typeface="Arial" panose="020B0604020202020204" pitchFamily="34" charset="0"/>
              </a:rPr>
              <a:t>GreenSTEP</a:t>
            </a:r>
            <a:r>
              <a:rPr lang="en-US" altLang="ko-KR" sz="1800" b="0" i="0" u="none" strike="noStrike" dirty="0">
                <a:solidFill>
                  <a:srgbClr val="000000"/>
                </a:solidFill>
                <a:effectLst/>
                <a:latin typeface="Arial" panose="020B0604020202020204" pitchFamily="34" charset="0"/>
              </a:rPr>
              <a:t>. It was developed to measure and reduce greenhouse gas emissions from light-duty vehicles by Oregon DOT.</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a:t>
            </a:r>
            <a:r>
              <a:rPr lang="en-US" altLang="ko-KR" sz="1800" b="0" i="0" u="none" strike="noStrike" dirty="0" err="1">
                <a:solidFill>
                  <a:srgbClr val="000000"/>
                </a:solidFill>
                <a:effectLst/>
                <a:latin typeface="Arial" panose="020B0604020202020204" pitchFamily="34" charset="0"/>
              </a:rPr>
              <a:t>GreenSTEP</a:t>
            </a:r>
            <a:r>
              <a:rPr lang="en-US" altLang="ko-KR" sz="1800" b="0" i="0" u="none" strike="noStrike" dirty="0">
                <a:solidFill>
                  <a:srgbClr val="000000"/>
                </a:solidFill>
                <a:effectLst/>
                <a:latin typeface="Arial" panose="020B0604020202020204" pitchFamily="34" charset="0"/>
              </a:rPr>
              <a:t> shows how household vehicle ownership and use, emissions, and traffic congestion change by factors such as transportation supply, prices, and land use.</a:t>
            </a: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They expanded the model from state-level to regional scale.</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This version is called the RSPM: Regional Strategic Planning Model.</a:t>
            </a:r>
            <a:endParaRPr lang="en-US" altLang="ko-KR" dirty="0"/>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On top of that, RPAT added growth policies as factors, and land use place type categories.</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In summary, the RPAT is basically based on the </a:t>
            </a:r>
            <a:r>
              <a:rPr lang="en-US" altLang="ko-KR" sz="1800" b="0" i="0" u="none" strike="noStrike" dirty="0" err="1">
                <a:solidFill>
                  <a:srgbClr val="000000"/>
                </a:solidFill>
                <a:effectLst/>
                <a:latin typeface="Arial" panose="020B0604020202020204" pitchFamily="34" charset="0"/>
              </a:rPr>
              <a:t>GreenSTEP</a:t>
            </a:r>
            <a:r>
              <a:rPr lang="en-US" altLang="ko-KR" sz="1800" b="0" i="0" u="none" strike="noStrike" dirty="0">
                <a:solidFill>
                  <a:srgbClr val="000000"/>
                </a:solidFill>
                <a:effectLst/>
                <a:latin typeface="Arial" panose="020B0604020202020204" pitchFamily="34" charset="0"/>
              </a:rPr>
              <a:t>, but it is available with regional-level analysis and can consider growth policies.</a:t>
            </a:r>
          </a:p>
          <a:p>
            <a:pPr rtl="0">
              <a:spcBef>
                <a:spcPts val="0"/>
              </a:spcBef>
              <a:spcAft>
                <a:spcPts val="0"/>
              </a:spcAft>
            </a:pPr>
            <a:endParaRPr lang="en-US" altLang="ko-KR" sz="1800" b="0" i="0" u="none" strike="noStrike" dirty="0">
              <a:solidFill>
                <a:srgbClr val="000000"/>
              </a:solidFill>
              <a:effectLst/>
              <a:latin typeface="Arial" panose="020B0604020202020204" pitchFamily="34" charset="0"/>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They made an integrated framework to run these models called </a:t>
            </a:r>
            <a:r>
              <a:rPr lang="en-US" altLang="ko-KR" sz="1800" b="0" i="0" u="none" strike="noStrike" dirty="0" err="1">
                <a:solidFill>
                  <a:srgbClr val="000000"/>
                </a:solidFill>
                <a:effectLst/>
                <a:latin typeface="Arial" panose="020B0604020202020204" pitchFamily="34" charset="0"/>
              </a:rPr>
              <a:t>VisionEval</a:t>
            </a:r>
            <a:r>
              <a:rPr lang="en-US" altLang="ko-KR" sz="1800" b="0" i="0" u="none" strike="noStrike" dirty="0">
                <a:solidFill>
                  <a:srgbClr val="000000"/>
                </a:solidFill>
                <a:effectLst/>
                <a:latin typeface="Arial" panose="020B0604020202020204" pitchFamily="34" charset="0"/>
              </a:rPr>
              <a:t>.</a:t>
            </a: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Indeed, we can find those models in VE directories. Precisely, there is “VE-State” instead of the </a:t>
            </a:r>
            <a:r>
              <a:rPr lang="en-US" altLang="ko-KR" sz="1800" b="0" i="0" u="none" strike="noStrike" dirty="0" err="1">
                <a:solidFill>
                  <a:srgbClr val="000000"/>
                </a:solidFill>
                <a:effectLst/>
                <a:latin typeface="Arial" panose="020B0604020202020204" pitchFamily="34" charset="0"/>
              </a:rPr>
              <a:t>GreenSTEP</a:t>
            </a:r>
            <a:r>
              <a:rPr lang="en-US" altLang="ko-KR" sz="1800" b="0" i="0" u="none" strike="noStrike" dirty="0">
                <a:solidFill>
                  <a:srgbClr val="000000"/>
                </a:solidFill>
                <a:effectLst/>
                <a:latin typeface="Arial" panose="020B0604020202020204" pitchFamily="34" charset="0"/>
              </a:rPr>
              <a:t> and EERPAT, which are state-level models.</a:t>
            </a:r>
            <a:endParaRPr lang="en-US" altLang="ko-KR" b="0" dirty="0">
              <a:effectLst/>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2</a:t>
            </a:fld>
            <a:endParaRPr lang="ko-KR" altLang="en-US"/>
          </a:p>
        </p:txBody>
      </p:sp>
    </p:spTree>
    <p:extLst>
      <p:ext uri="{BB962C8B-B14F-4D97-AF65-F5344CB8AC3E}">
        <p14:creationId xmlns:p14="http://schemas.microsoft.com/office/powerpoint/2010/main" val="421035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Another example is employment.</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We can put the regional-level data of employment here.</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According to the classification by NAICS, we can put the number of establishments by the number of employees.</a:t>
            </a:r>
            <a:endParaRPr lang="en-US" altLang="ko-KR" b="0" dirty="0">
              <a:effectLst/>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11</a:t>
            </a:fld>
            <a:endParaRPr lang="ko-KR" altLang="en-US"/>
          </a:p>
        </p:txBody>
      </p:sp>
    </p:spTree>
    <p:extLst>
      <p:ext uri="{BB962C8B-B14F-4D97-AF65-F5344CB8AC3E}">
        <p14:creationId xmlns:p14="http://schemas.microsoft.com/office/powerpoint/2010/main" val="304173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Now let’s see an example of supply side data.</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Road lane miles are how long roads the region has and will have.</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sample shows there are 250 lane-miles of freeway and 900 lane-miles of arterial in Multnomah County.</a:t>
            </a:r>
            <a:endParaRPr lang="en-US" altLang="ko-KR" b="0" dirty="0">
              <a:effectLst/>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12</a:t>
            </a:fld>
            <a:endParaRPr lang="ko-KR" altLang="en-US"/>
          </a:p>
        </p:txBody>
      </p:sp>
    </p:spTree>
    <p:extLst>
      <p:ext uri="{BB962C8B-B14F-4D97-AF65-F5344CB8AC3E}">
        <p14:creationId xmlns:p14="http://schemas.microsoft.com/office/powerpoint/2010/main" val="4129126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For policy data, there are many data like commute options the policy provides, the proportion of light vehicles, and so on.</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This one shows the parking proportions of employees and parking cost types in the region.</a:t>
            </a:r>
            <a:endParaRPr lang="en-US" altLang="ko-KR" b="0" dirty="0">
              <a:effectLst/>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13</a:t>
            </a:fld>
            <a:endParaRPr lang="ko-KR" altLang="en-US"/>
          </a:p>
        </p:txBody>
      </p:sp>
    </p:spTree>
    <p:extLst>
      <p:ext uri="{BB962C8B-B14F-4D97-AF65-F5344CB8AC3E}">
        <p14:creationId xmlns:p14="http://schemas.microsoft.com/office/powerpoint/2010/main" val="1683250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other things that can be changed, would be model parameters, such as accident rates and fuel consumptions.</a:t>
            </a:r>
            <a:endParaRPr lang="en-US" altLang="ko-KR" b="0" dirty="0">
              <a:effectLst/>
            </a:endParaRPr>
          </a:p>
          <a:p>
            <a:br>
              <a:rPr lang="en-US" altLang="ko-KR" dirty="0"/>
            </a:br>
            <a:endParaRPr lang="ko-KR" alt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14</a:t>
            </a:fld>
            <a:endParaRPr lang="ko-KR" altLang="en-US"/>
          </a:p>
        </p:txBody>
      </p:sp>
    </p:spTree>
    <p:extLst>
      <p:ext uri="{BB962C8B-B14F-4D97-AF65-F5344CB8AC3E}">
        <p14:creationId xmlns:p14="http://schemas.microsoft.com/office/powerpoint/2010/main" val="1106731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whole RPAT process can be seen in one picture they provided.</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This is how it runs inside the model.</a:t>
            </a: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Briefly we can find what data they use and which models are implemented and which are following.</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For example, from the population and employment data, it runs household and firm models and then runs other models with additional data.</a:t>
            </a: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flowchart shows that it finally provides the travel demand by the implementation of the policy with some feedback loops.</a:t>
            </a:r>
            <a:endParaRPr lang="en-US" altLang="ko-KR" b="0" dirty="0">
              <a:effectLst/>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15</a:t>
            </a:fld>
            <a:endParaRPr lang="ko-KR" altLang="en-US"/>
          </a:p>
        </p:txBody>
      </p:sp>
    </p:spTree>
    <p:extLst>
      <p:ext uri="{BB962C8B-B14F-4D97-AF65-F5344CB8AC3E}">
        <p14:creationId xmlns:p14="http://schemas.microsoft.com/office/powerpoint/2010/main" val="426093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To summarize, what we finally get from VERPAT can be listed as below.</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Some data only provide a single regional-level output value, and the others provide different values by TAZ, traffic analysis zone.</a:t>
            </a:r>
            <a:endParaRPr lang="en-US" altLang="ko-KR" b="0" dirty="0">
              <a:effectLst/>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16</a:t>
            </a:fld>
            <a:endParaRPr lang="ko-KR" altLang="en-US"/>
          </a:p>
        </p:txBody>
      </p:sp>
    </p:spTree>
    <p:extLst>
      <p:ext uri="{BB962C8B-B14F-4D97-AF65-F5344CB8AC3E}">
        <p14:creationId xmlns:p14="http://schemas.microsoft.com/office/powerpoint/2010/main" val="3936254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E96D6C9C-5687-4819-BB9E-A3D2D3E26462}" type="slidenum">
              <a:rPr lang="ko-KR" altLang="en-US" smtClean="0"/>
              <a:t>17</a:t>
            </a:fld>
            <a:endParaRPr lang="ko-KR" altLang="en-US"/>
          </a:p>
        </p:txBody>
      </p:sp>
    </p:spTree>
    <p:extLst>
      <p:ext uri="{BB962C8B-B14F-4D97-AF65-F5344CB8AC3E}">
        <p14:creationId xmlns:p14="http://schemas.microsoft.com/office/powerpoint/2010/main" val="483552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 quick review of VERPAT (</a:t>
            </a:r>
            <a:r>
              <a:rPr lang="en-US" dirty="0" err="1"/>
              <a:t>VisionEval</a:t>
            </a:r>
            <a:r>
              <a:rPr lang="en-US" dirty="0"/>
              <a:t> Rapid Policy Analysis Tool), the tool was developed to help planners evaluate the potential effect of growth policies on regional travel in a metropolitan area. Unlike the traditional sketch planning model or strategic planning model, VERPAT maintain a balance between details and simplicity. The 2</a:t>
            </a:r>
            <a:r>
              <a:rPr lang="en-US" baseline="30000" dirty="0"/>
              <a:t>nd</a:t>
            </a:r>
            <a:r>
              <a:rPr lang="en-US" dirty="0"/>
              <a:t> part of this presentation will focus on the following sections: objectives, models, packages, data requirement and a case study done by NYDOT. A unique advantage of VERPAT is it use high-level geography (13 types of generally defined TAZs in this case) rather than a network, it can rapidly evaluate multiple alternative scenarios. This capability helps planners and policy makers understand likely outcomes of different policy choices.</a:t>
            </a:r>
          </a:p>
        </p:txBody>
      </p:sp>
      <p:sp>
        <p:nvSpPr>
          <p:cNvPr id="4" name="灯片编号占位符 3"/>
          <p:cNvSpPr>
            <a:spLocks noGrp="1"/>
          </p:cNvSpPr>
          <p:nvPr>
            <p:ph type="sldNum" sz="quarter" idx="5"/>
          </p:nvPr>
        </p:nvSpPr>
        <p:spPr/>
        <p:txBody>
          <a:bodyPr/>
          <a:lstStyle/>
          <a:p>
            <a:fld id="{E96D6C9C-5687-4819-BB9E-A3D2D3E26462}" type="slidenum">
              <a:rPr lang="ko-KR" altLang="en-US" smtClean="0"/>
              <a:t>18</a:t>
            </a:fld>
            <a:endParaRPr lang="ko-KR" altLang="en-US"/>
          </a:p>
        </p:txBody>
      </p:sp>
    </p:spTree>
    <p:extLst>
      <p:ext uri="{BB962C8B-B14F-4D97-AF65-F5344CB8AC3E}">
        <p14:creationId xmlns:p14="http://schemas.microsoft.com/office/powerpoint/2010/main" val="2761824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 objectives of VERPAT is to evaluate policy scenarios to identify the most promising policies that could be further tested using a more detailed project level tool (activity-based, network-based or integrated models). VERPAT provides information on the following changes a regional systems given an input scenario. Built environment, travel demand, transportation supply and certain types of policy outcomes.</a:t>
            </a:r>
          </a:p>
          <a:p>
            <a:endParaRPr lang="en-US" dirty="0"/>
          </a:p>
          <a:p>
            <a:r>
              <a:rPr lang="en-US" dirty="0"/>
              <a:t>Specifically, </a:t>
            </a:r>
          </a:p>
          <a:p>
            <a:r>
              <a:rPr lang="en-US" dirty="0"/>
              <a:t>•Built Environment - changes to the urban form (proportion of population and employment living in mixed-use areas, transit-oriented developments, or rural/greenfield areas)</a:t>
            </a:r>
          </a:p>
          <a:p>
            <a:r>
              <a:rPr lang="en-US" dirty="0"/>
              <a:t>•Travel Demand - changes in population demographics (age structure), changes in personal income, changes in firms by size or industry, relative amounts of development occurring in urban core, close-in communities, suburban or rural areas, urban core, auto and light truck proportions by year, and induced demand</a:t>
            </a:r>
          </a:p>
          <a:p>
            <a:r>
              <a:rPr lang="en-US" dirty="0"/>
              <a:t>•Transportation Supply - amounts of regional transit service, amounts of freeway and arterial capacity</a:t>
            </a:r>
          </a:p>
          <a:p>
            <a:r>
              <a:rPr lang="en-US" dirty="0"/>
              <a:t>•Policies - pricing (vehicle miles traveled charges or parking pricing programs), intelligent transportation system (ITS) strategies for freeways and arterials, demand management (vanpool, telecommuting, ridesharing, and transit pass programs)</a:t>
            </a:r>
          </a:p>
          <a:p>
            <a:endParaRPr lang="en-US" dirty="0"/>
          </a:p>
        </p:txBody>
      </p:sp>
      <p:sp>
        <p:nvSpPr>
          <p:cNvPr id="4" name="灯片编号占位符 3"/>
          <p:cNvSpPr>
            <a:spLocks noGrp="1"/>
          </p:cNvSpPr>
          <p:nvPr>
            <p:ph type="sldNum" sz="quarter" idx="5"/>
          </p:nvPr>
        </p:nvSpPr>
        <p:spPr/>
        <p:txBody>
          <a:bodyPr/>
          <a:lstStyle/>
          <a:p>
            <a:fld id="{E96D6C9C-5687-4819-BB9E-A3D2D3E26462}" type="slidenum">
              <a:rPr lang="ko-KR" altLang="en-US" smtClean="0"/>
              <a:t>19</a:t>
            </a:fld>
            <a:endParaRPr lang="ko-KR" altLang="en-US"/>
          </a:p>
        </p:txBody>
      </p:sp>
    </p:spTree>
    <p:extLst>
      <p:ext uri="{BB962C8B-B14F-4D97-AF65-F5344CB8AC3E}">
        <p14:creationId xmlns:p14="http://schemas.microsoft.com/office/powerpoint/2010/main" val="718632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 review of a previous slide (analytical flow of the VERPAT). </a:t>
            </a:r>
          </a:p>
        </p:txBody>
      </p:sp>
      <p:sp>
        <p:nvSpPr>
          <p:cNvPr id="4" name="灯片编号占位符 3"/>
          <p:cNvSpPr>
            <a:spLocks noGrp="1"/>
          </p:cNvSpPr>
          <p:nvPr>
            <p:ph type="sldNum" sz="quarter" idx="5"/>
          </p:nvPr>
        </p:nvSpPr>
        <p:spPr/>
        <p:txBody>
          <a:bodyPr/>
          <a:lstStyle/>
          <a:p>
            <a:fld id="{E96D6C9C-5687-4819-BB9E-A3D2D3E26462}" type="slidenum">
              <a:rPr lang="ko-KR" altLang="en-US" smtClean="0"/>
              <a:t>20</a:t>
            </a:fld>
            <a:endParaRPr lang="ko-KR" altLang="en-US"/>
          </a:p>
        </p:txBody>
      </p:sp>
    </p:spTree>
    <p:extLst>
      <p:ext uri="{BB962C8B-B14F-4D97-AF65-F5344CB8AC3E}">
        <p14:creationId xmlns:p14="http://schemas.microsoft.com/office/powerpoint/2010/main" val="100328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VERPAT is an R-based software.</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Inside the R, you can run VE software with opening several R packages.</a:t>
            </a: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When you run the model, several modules will be run via R, but you don’t need to code directly in R-Studio.</a:t>
            </a: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Instead, you can control the whole process once you open the VE-GUI window. So this user-friendly GUI will help you input data, run models, and extract output data.</a:t>
            </a:r>
            <a:endParaRPr lang="en-US" altLang="ko-KR" b="0" dirty="0">
              <a:effectLst/>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3</a:t>
            </a:fld>
            <a:endParaRPr lang="ko-KR" altLang="en-US"/>
          </a:p>
        </p:txBody>
      </p:sp>
    </p:spTree>
    <p:extLst>
      <p:ext uri="{BB962C8B-B14F-4D97-AF65-F5344CB8AC3E}">
        <p14:creationId xmlns:p14="http://schemas.microsoft.com/office/powerpoint/2010/main" val="3176807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VERPAT provides six baseline models and three models as part of its feedback loops. </a:t>
            </a:r>
          </a:p>
          <a:p>
            <a:pPr marL="0" indent="0">
              <a:buNone/>
            </a:pPr>
            <a:r>
              <a:rPr lang="en-US" dirty="0"/>
              <a:t>1. Household Model creates synthetic households for the region, including persons and workers by age group. A total household income is assigned to each household, given the ages of persons in the household and the average per capita income of the region where the household resides. </a:t>
            </a:r>
          </a:p>
          <a:p>
            <a:pPr marL="0" indent="0">
              <a:buNone/>
            </a:pPr>
            <a:r>
              <a:rPr lang="en-US" dirty="0"/>
              <a:t>2. Firm Model creates a set of firms for each forecast year that represents the likely firm composition for the region, given the County Business Pattern data of firms by size and industry. Each firm is described in terms of the number of employees and its industry. </a:t>
            </a:r>
          </a:p>
          <a:p>
            <a:pPr marL="0" indent="0">
              <a:buNone/>
            </a:pPr>
            <a:r>
              <a:rPr lang="en-US" dirty="0"/>
              <a:t>3. Urban Form Model calculate Place Types for Households and Firms. Defined by VERPAT, there are four place types (urban core, Close-in Community, suburban, and rural and five location categories (residential, commercial, mixed-use, transit-oriented development, and Greenfield)]. Models for households were developed to estimate location characteristics using National Household Travel Survey data. Firms are currently allocated randomly to fit the employment allocation inputs since there are no national datasets from which to draw these relationships. </a:t>
            </a:r>
          </a:p>
          <a:p>
            <a:pPr marL="0" indent="0">
              <a:buNone/>
            </a:pPr>
            <a:r>
              <a:rPr lang="en-US" dirty="0"/>
              <a:t>4. Accessibility Model calculate Freeway, Arterial, and Public Transit Supply Levels - The number of lane miles of freeways and arterials is computed for each region based on the change in inventories for a particular scenario. For public transit, the inputs specify the change in transit revenue miles relative to the base. Inputs for each area also specify the revenue mile split between electrified rail and buses. </a:t>
            </a:r>
          </a:p>
          <a:p>
            <a:pPr marL="0" indent="0">
              <a:buNone/>
            </a:pPr>
            <a:r>
              <a:rPr lang="en-US" dirty="0"/>
              <a:t>5. Vehicle Model calculates Vehicle Ownership - Each household is assigned the number of vehicles it is likely to own based on the number of persons of driving age in the household, whether only elderly persons live in the household, the income of the household, the population density where the household lives, the freeway supply, the transit supply, and whether the household is located in an urban mixed-use area. </a:t>
            </a:r>
          </a:p>
          <a:p>
            <a:pPr marL="0" indent="0">
              <a:buNone/>
            </a:pPr>
            <a:r>
              <a:rPr lang="en-US" dirty="0"/>
              <a:t>6. Travel Demand Model calculates Travel Demand - The average daily vehicle miles traveled, classification of vehicles as electric vehicles, auto and transit trips for each household is modeled based on household information determined in previous steps for the base conditions. The model is sensitive to household income, population density of the neighborhood where the household resides, number of household vehicles, whether the household owns no vehicles, the levels of public transportation and freeway supplies in the region, the driving age population in the household, the presence of persons over age 65, and whether the neighborhood is characterized by mixed-use development. </a:t>
            </a:r>
          </a:p>
          <a:p>
            <a:r>
              <a:rPr lang="en-US" dirty="0"/>
              <a:t> 7. Congestion Model calculates the amount of congestion – Auto, and light truck VMT, truck VMT and bus VMT are allocated to freeways, arterials, and other roadways. Truck and bus VMT are allocated based on mode-specific data, and auto and light truck VMT are allocated based on a combination of factors and a model that is sensitive to the relative supplies of freeway and arterial lane miles. System-wide ratios of VMT to lane miles for freeways and arterials are used to allocate VMT to congestion levels using congestion levels defined by the Texas Transportation Institute for the Urban Mobility Report. Each freeway and arterial congestion level is associated with an average trip speed for conditions that do and do not include ITS treatment for incident management on the roadway. Overall average speeds by congestion level are calculated based on input assumptions about the degree of incident management. Speed vs. fuel efficiency relationships for light vehicles, trucks, and buses are used to adjust the fleet fuel efficiency averages computed for the region. </a:t>
            </a:r>
          </a:p>
          <a:p>
            <a:endParaRPr lang="en-US" dirty="0"/>
          </a:p>
          <a:p>
            <a:endParaRPr lang="en-US" dirty="0"/>
          </a:p>
          <a:p>
            <a:r>
              <a:rPr lang="en-US" dirty="0"/>
              <a:t>In the feedback loops, there are Induced Demand Model and policy adjusted travel demand model.</a:t>
            </a:r>
          </a:p>
          <a:p>
            <a:endParaRPr lang="en-US" dirty="0"/>
          </a:p>
          <a:p>
            <a:r>
              <a:rPr lang="en-US" dirty="0"/>
              <a:t>The induced demand model calculates changes in roadway supply in the near term as a function of speed, based on potential mode and route shifts to produce changes in VMT and in the longer term to include changes in vehicle ownership, still as a function of speed. This model does not include induced demand as a result of changes in growth that may occur as part of a smart growth scenario because the evidence is limited empirical evidence. </a:t>
            </a:r>
          </a:p>
          <a:p>
            <a:endParaRPr lang="en-US" dirty="0"/>
          </a:p>
          <a:p>
            <a:r>
              <a:rPr lang="en-US" dirty="0"/>
              <a:t>Policy Adjusted Travel Demand calculates Scenario Travel Demand - The average daily VMT for each household can be adjusted based on changes in growth patterns by place type, changes in auto operating cost, changes in road lane miles or transit revenue miles for any scenario. There are also a series of policy assumptions that can contribute to changes in VMT: pricing such as VMT charges or parking pricing, ITS strategies for freeways and arterials, and vanpool, telecommuting, ridesharing, and transit pass programs. All of these will contribute to shifts in travel demand for a given scenario.</a:t>
            </a:r>
          </a:p>
          <a:p>
            <a:endParaRPr lang="en-US" dirty="0"/>
          </a:p>
          <a:p>
            <a:endParaRPr lang="en-US" dirty="0"/>
          </a:p>
          <a:p>
            <a:endParaRPr lang="en-US" dirty="0"/>
          </a:p>
        </p:txBody>
      </p:sp>
      <p:sp>
        <p:nvSpPr>
          <p:cNvPr id="4" name="灯片编号占位符 3"/>
          <p:cNvSpPr>
            <a:spLocks noGrp="1"/>
          </p:cNvSpPr>
          <p:nvPr>
            <p:ph type="sldNum" sz="quarter" idx="5"/>
          </p:nvPr>
        </p:nvSpPr>
        <p:spPr/>
        <p:txBody>
          <a:bodyPr/>
          <a:lstStyle/>
          <a:p>
            <a:fld id="{E96D6C9C-5687-4819-BB9E-A3D2D3E26462}" type="slidenum">
              <a:rPr lang="ko-KR" altLang="en-US" smtClean="0"/>
              <a:t>21</a:t>
            </a:fld>
            <a:endParaRPr lang="ko-KR" altLang="en-US"/>
          </a:p>
        </p:txBody>
      </p:sp>
    </p:spTree>
    <p:extLst>
      <p:ext uri="{BB962C8B-B14F-4D97-AF65-F5344CB8AC3E}">
        <p14:creationId xmlns:p14="http://schemas.microsoft.com/office/powerpoint/2010/main" val="2611111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Unfortunately, VERPAT does not provide any information related to the specific algorithms or even functions used in the model. We did a comprehensive search of the entire VERPAT GitHub websites, technical documents, and case studies done by several MPOs. Given that VERPAT was developed by staff members of several DOTs, the publications of the developers are scarce. But based on the model description and running time, we guess that the travel demand model of VERPAT might be a sketchy trip-based model.</a:t>
            </a:r>
          </a:p>
        </p:txBody>
      </p:sp>
      <p:sp>
        <p:nvSpPr>
          <p:cNvPr id="4" name="灯片编号占位符 3"/>
          <p:cNvSpPr>
            <a:spLocks noGrp="1"/>
          </p:cNvSpPr>
          <p:nvPr>
            <p:ph type="sldNum" sz="quarter" idx="5"/>
          </p:nvPr>
        </p:nvSpPr>
        <p:spPr/>
        <p:txBody>
          <a:bodyPr/>
          <a:lstStyle/>
          <a:p>
            <a:fld id="{E96D6C9C-5687-4819-BB9E-A3D2D3E26462}" type="slidenum">
              <a:rPr lang="ko-KR" altLang="en-US" smtClean="0"/>
              <a:t>22</a:t>
            </a:fld>
            <a:endParaRPr lang="ko-KR" altLang="en-US"/>
          </a:p>
        </p:txBody>
      </p:sp>
    </p:spTree>
    <p:extLst>
      <p:ext uri="{BB962C8B-B14F-4D97-AF65-F5344CB8AC3E}">
        <p14:creationId xmlns:p14="http://schemas.microsoft.com/office/powerpoint/2010/main" val="60813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Corresponding packages under each model. Base year estimation and future year-to-year estimation.</a:t>
            </a:r>
          </a:p>
        </p:txBody>
      </p:sp>
      <p:sp>
        <p:nvSpPr>
          <p:cNvPr id="4" name="灯片编号占位符 3"/>
          <p:cNvSpPr>
            <a:spLocks noGrp="1"/>
          </p:cNvSpPr>
          <p:nvPr>
            <p:ph type="sldNum" sz="quarter" idx="5"/>
          </p:nvPr>
        </p:nvSpPr>
        <p:spPr/>
        <p:txBody>
          <a:bodyPr/>
          <a:lstStyle/>
          <a:p>
            <a:fld id="{E96D6C9C-5687-4819-BB9E-A3D2D3E26462}" type="slidenum">
              <a:rPr lang="ko-KR" altLang="en-US" smtClean="0"/>
              <a:t>23</a:t>
            </a:fld>
            <a:endParaRPr lang="ko-KR" altLang="en-US"/>
          </a:p>
        </p:txBody>
      </p:sp>
    </p:spTree>
    <p:extLst>
      <p:ext uri="{BB962C8B-B14F-4D97-AF65-F5344CB8AC3E}">
        <p14:creationId xmlns:p14="http://schemas.microsoft.com/office/powerpoint/2010/main" val="2145513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Running VERPAT for regional planning requires 16 different datasets and 9 parameter files. The scenario inputs contain four categories: built environment, demand, transport supply, and policy. These inputs are specified in two ways. CSV inputs are specified in a .csv file and JavaScript Object Notation (JSON) inputs are specified in the </a:t>
            </a:r>
            <a:r>
              <a:rPr lang="en-US" dirty="0" err="1"/>
              <a:t>model_parameters.json</a:t>
            </a:r>
            <a:r>
              <a:rPr lang="en-US" dirty="0"/>
              <a:t> file. Some inputs, such as the csv file azone_gq_pop_by_age.csv or the </a:t>
            </a:r>
            <a:r>
              <a:rPr lang="en-US" dirty="0" err="1"/>
              <a:t>czone</a:t>
            </a:r>
            <a:r>
              <a:rPr lang="en-US" dirty="0"/>
              <a:t> locations, are not used in VERPAT, but they are required for the </a:t>
            </a:r>
            <a:r>
              <a:rPr lang="en-US" dirty="0" err="1"/>
              <a:t>VisionEval</a:t>
            </a:r>
            <a:r>
              <a:rPr lang="en-US" dirty="0"/>
              <a:t> framework.</a:t>
            </a:r>
          </a:p>
        </p:txBody>
      </p:sp>
      <p:sp>
        <p:nvSpPr>
          <p:cNvPr id="4" name="灯片编号占位符 3"/>
          <p:cNvSpPr>
            <a:spLocks noGrp="1"/>
          </p:cNvSpPr>
          <p:nvPr>
            <p:ph type="sldNum" sz="quarter" idx="5"/>
          </p:nvPr>
        </p:nvSpPr>
        <p:spPr/>
        <p:txBody>
          <a:bodyPr/>
          <a:lstStyle/>
          <a:p>
            <a:fld id="{E96D6C9C-5687-4819-BB9E-A3D2D3E26462}" type="slidenum">
              <a:rPr lang="ko-KR" altLang="en-US" smtClean="0"/>
              <a:t>24</a:t>
            </a:fld>
            <a:endParaRPr lang="ko-KR" altLang="en-US"/>
          </a:p>
        </p:txBody>
      </p:sp>
    </p:spTree>
    <p:extLst>
      <p:ext uri="{BB962C8B-B14F-4D97-AF65-F5344CB8AC3E}">
        <p14:creationId xmlns:p14="http://schemas.microsoft.com/office/powerpoint/2010/main" val="56101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Please see the table for the description of input files and datasets.</a:t>
            </a:r>
          </a:p>
        </p:txBody>
      </p:sp>
      <p:sp>
        <p:nvSpPr>
          <p:cNvPr id="4" name="灯片编号占位符 3"/>
          <p:cNvSpPr>
            <a:spLocks noGrp="1"/>
          </p:cNvSpPr>
          <p:nvPr>
            <p:ph type="sldNum" sz="quarter" idx="5"/>
          </p:nvPr>
        </p:nvSpPr>
        <p:spPr/>
        <p:txBody>
          <a:bodyPr/>
          <a:lstStyle/>
          <a:p>
            <a:fld id="{E96D6C9C-5687-4819-BB9E-A3D2D3E26462}" type="slidenum">
              <a:rPr lang="ko-KR" altLang="en-US" smtClean="0"/>
              <a:t>25</a:t>
            </a:fld>
            <a:endParaRPr lang="ko-KR" altLang="en-US"/>
          </a:p>
        </p:txBody>
      </p:sp>
    </p:spTree>
    <p:extLst>
      <p:ext uri="{BB962C8B-B14F-4D97-AF65-F5344CB8AC3E}">
        <p14:creationId xmlns:p14="http://schemas.microsoft.com/office/powerpoint/2010/main" val="2145785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Continue table.</a:t>
            </a:r>
          </a:p>
        </p:txBody>
      </p:sp>
      <p:sp>
        <p:nvSpPr>
          <p:cNvPr id="4" name="灯片编号占位符 3"/>
          <p:cNvSpPr>
            <a:spLocks noGrp="1"/>
          </p:cNvSpPr>
          <p:nvPr>
            <p:ph type="sldNum" sz="quarter" idx="5"/>
          </p:nvPr>
        </p:nvSpPr>
        <p:spPr/>
        <p:txBody>
          <a:bodyPr/>
          <a:lstStyle/>
          <a:p>
            <a:fld id="{E96D6C9C-5687-4819-BB9E-A3D2D3E26462}" type="slidenum">
              <a:rPr lang="ko-KR" altLang="en-US" smtClean="0"/>
              <a:t>26</a:t>
            </a:fld>
            <a:endParaRPr lang="ko-KR" altLang="en-US"/>
          </a:p>
        </p:txBody>
      </p:sp>
    </p:spTree>
    <p:extLst>
      <p:ext uri="{BB962C8B-B14F-4D97-AF65-F5344CB8AC3E}">
        <p14:creationId xmlns:p14="http://schemas.microsoft.com/office/powerpoint/2010/main" val="3339784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By reviewing the input datasets, we realized that significant uncertainties might be generated from policy inputs. Thus, we recommend in practice, we may use other simulation tools to </a:t>
            </a:r>
            <a:r>
              <a:rPr lang="en-US" dirty="0" err="1"/>
              <a:t>accuratedly</a:t>
            </a:r>
            <a:r>
              <a:rPr lang="en-US" dirty="0"/>
              <a:t> translate policy input into model parameters. Or using other case study to generate similar parameters. Potential data sources can be fetched from EIR.</a:t>
            </a:r>
          </a:p>
        </p:txBody>
      </p:sp>
      <p:sp>
        <p:nvSpPr>
          <p:cNvPr id="4" name="灯片编号占位符 3"/>
          <p:cNvSpPr>
            <a:spLocks noGrp="1"/>
          </p:cNvSpPr>
          <p:nvPr>
            <p:ph type="sldNum" sz="quarter" idx="5"/>
          </p:nvPr>
        </p:nvSpPr>
        <p:spPr/>
        <p:txBody>
          <a:bodyPr/>
          <a:lstStyle/>
          <a:p>
            <a:fld id="{E96D6C9C-5687-4819-BB9E-A3D2D3E26462}" type="slidenum">
              <a:rPr lang="ko-KR" altLang="en-US" smtClean="0"/>
              <a:t>28</a:t>
            </a:fld>
            <a:endParaRPr lang="ko-KR" altLang="en-US"/>
          </a:p>
        </p:txBody>
      </p:sp>
    </p:spTree>
    <p:extLst>
      <p:ext uri="{BB962C8B-B14F-4D97-AF65-F5344CB8AC3E}">
        <p14:creationId xmlns:p14="http://schemas.microsoft.com/office/powerpoint/2010/main" val="1011987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analysis will be made on the region of Multnomah County, OR which includes the main city of Portland as well as an extension of East and Northwest of the city.</a:t>
            </a:r>
          </a:p>
          <a:p>
            <a:r>
              <a:rPr lang="en-US" dirty="0"/>
              <a:t>The timeline of the study is expanded from 2005 as the base year, and future year of 2035, leading into a planning horizon of 30 years.</a:t>
            </a:r>
          </a:p>
          <a:p>
            <a:endParaRPr 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37</a:t>
            </a:fld>
            <a:endParaRPr lang="ko-KR" altLang="en-US"/>
          </a:p>
        </p:txBody>
      </p:sp>
    </p:spTree>
    <p:extLst>
      <p:ext uri="{BB962C8B-B14F-4D97-AF65-F5344CB8AC3E}">
        <p14:creationId xmlns:p14="http://schemas.microsoft.com/office/powerpoint/2010/main" val="3631878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 the planning process of VERPAT, there are 6 sub-categories to decide on. </a:t>
            </a:r>
            <a:r>
              <a:rPr lang="en-US" b="0" i="0" dirty="0">
                <a:solidFill>
                  <a:srgbClr val="333333"/>
                </a:solidFill>
                <a:effectLst/>
                <a:latin typeface="Helvetica Neue"/>
              </a:rPr>
              <a:t>Many factors affect light duty vehicle travel. Because the number of factors considered is large, they were grouped into 6 categories as follows:</a:t>
            </a:r>
          </a:p>
          <a:p>
            <a:pPr algn="l">
              <a:buFont typeface="Arial" panose="020B0604020202020204" pitchFamily="34" charset="0"/>
              <a:buChar char="•"/>
            </a:pPr>
            <a:r>
              <a:rPr lang="en-US" b="1" i="0" dirty="0">
                <a:solidFill>
                  <a:srgbClr val="333333"/>
                </a:solidFill>
                <a:effectLst/>
                <a:latin typeface="Helvetica Neue"/>
              </a:rPr>
              <a:t>Bicycles</a:t>
            </a:r>
            <a:r>
              <a:rPr lang="en-US" b="0" i="0" dirty="0">
                <a:solidFill>
                  <a:srgbClr val="333333"/>
                </a:solidFill>
                <a:effectLst/>
                <a:latin typeface="Helvetica Neue"/>
              </a:rPr>
              <a:t>: The diversion of single-occupant vehicle travel to bicycles, electric bicycles and other light-weight vehicles.</a:t>
            </a:r>
          </a:p>
          <a:p>
            <a:pPr algn="l">
              <a:buFont typeface="Arial" panose="020B0604020202020204" pitchFamily="34" charset="0"/>
              <a:buChar char="•"/>
            </a:pPr>
            <a:r>
              <a:rPr lang="en-US" b="1" i="0" dirty="0">
                <a:solidFill>
                  <a:srgbClr val="333333"/>
                </a:solidFill>
                <a:effectLst/>
                <a:latin typeface="Helvetica Neue"/>
              </a:rPr>
              <a:t>Demand Management</a:t>
            </a:r>
            <a:r>
              <a:rPr lang="en-US" b="0" i="0" dirty="0">
                <a:solidFill>
                  <a:srgbClr val="333333"/>
                </a:solidFill>
                <a:effectLst/>
                <a:latin typeface="Helvetica Neue"/>
              </a:rPr>
              <a:t>: Programs and incentives which encourage people to drive less including ridesharing, van pooling, telecommuting, and transit subsidies.</a:t>
            </a:r>
          </a:p>
          <a:p>
            <a:pPr algn="l">
              <a:buFont typeface="Arial" panose="020B0604020202020204" pitchFamily="34" charset="0"/>
              <a:buChar char="•"/>
            </a:pPr>
            <a:r>
              <a:rPr lang="en-US" b="1" i="0" dirty="0">
                <a:solidFill>
                  <a:srgbClr val="333333"/>
                </a:solidFill>
                <a:effectLst/>
                <a:latin typeface="Helvetica Neue"/>
              </a:rPr>
              <a:t>Land Use</a:t>
            </a:r>
            <a:r>
              <a:rPr lang="en-US" b="0" i="0" dirty="0">
                <a:solidFill>
                  <a:srgbClr val="333333"/>
                </a:solidFill>
                <a:effectLst/>
                <a:latin typeface="Helvetica Neue"/>
              </a:rPr>
              <a:t>: The form in which development occurs (density, regional accessibility, mixed use, etc.) represented by the distribution of population and employment by place type.</a:t>
            </a:r>
          </a:p>
          <a:p>
            <a:pPr algn="l">
              <a:buFont typeface="Arial" panose="020B0604020202020204" pitchFamily="34" charset="0"/>
              <a:buChar char="•"/>
            </a:pPr>
            <a:r>
              <a:rPr lang="en-US" b="1" i="0" dirty="0">
                <a:solidFill>
                  <a:srgbClr val="333333"/>
                </a:solidFill>
                <a:effectLst/>
                <a:latin typeface="Helvetica Neue"/>
              </a:rPr>
              <a:t>Parking</a:t>
            </a:r>
            <a:r>
              <a:rPr lang="en-US" b="0" i="0" dirty="0">
                <a:solidFill>
                  <a:srgbClr val="333333"/>
                </a:solidFill>
                <a:effectLst/>
                <a:latin typeface="Helvetica Neue"/>
              </a:rPr>
              <a:t>: The extent of paid parking and its price.</a:t>
            </a:r>
          </a:p>
          <a:p>
            <a:pPr algn="l">
              <a:buFont typeface="Arial" panose="020B0604020202020204" pitchFamily="34" charset="0"/>
              <a:buChar char="•"/>
            </a:pPr>
            <a:r>
              <a:rPr lang="en-US" b="1" i="0" dirty="0">
                <a:solidFill>
                  <a:srgbClr val="333333"/>
                </a:solidFill>
                <a:effectLst/>
                <a:latin typeface="Helvetica Neue"/>
              </a:rPr>
              <a:t>Transit</a:t>
            </a:r>
            <a:r>
              <a:rPr lang="en-US" b="0" i="0" dirty="0">
                <a:solidFill>
                  <a:srgbClr val="333333"/>
                </a:solidFill>
                <a:effectLst/>
                <a:latin typeface="Helvetica Neue"/>
              </a:rPr>
              <a:t>: The extent and frequency of transit service.</a:t>
            </a:r>
          </a:p>
          <a:p>
            <a:pPr algn="l">
              <a:buFont typeface="Arial" panose="020B0604020202020204" pitchFamily="34" charset="0"/>
              <a:buChar char="•"/>
            </a:pPr>
            <a:r>
              <a:rPr lang="en-US" b="1" i="0" dirty="0">
                <a:solidFill>
                  <a:srgbClr val="333333"/>
                </a:solidFill>
                <a:effectLst/>
                <a:latin typeface="Helvetica Neue"/>
              </a:rPr>
              <a:t>Vehicle Travel Cost</a:t>
            </a:r>
            <a:r>
              <a:rPr lang="en-US" b="0" i="0" dirty="0">
                <a:solidFill>
                  <a:srgbClr val="333333"/>
                </a:solidFill>
                <a:effectLst/>
                <a:latin typeface="Helvetica Neue"/>
              </a:rPr>
              <a:t>: The combination of fuel prices and vehicle travel charges to pay for roadways and to pay for externalities such as carbon pricing.</a:t>
            </a:r>
          </a:p>
          <a:p>
            <a:pPr algn="l">
              <a:buFont typeface="Arial" panose="020B0604020202020204" pitchFamily="34" charset="0"/>
              <a:buNone/>
            </a:pPr>
            <a:endParaRPr lang="en-US" b="0" i="0" dirty="0">
              <a:solidFill>
                <a:srgbClr val="333333"/>
              </a:solidFill>
              <a:effectLst/>
              <a:latin typeface="Helvetica Neue"/>
            </a:endParaRPr>
          </a:p>
          <a:p>
            <a:pPr algn="l">
              <a:buFont typeface="Arial" panose="020B0604020202020204" pitchFamily="34" charset="0"/>
              <a:buNone/>
            </a:pPr>
            <a:r>
              <a:rPr lang="en-US" b="0" i="0" dirty="0">
                <a:solidFill>
                  <a:srgbClr val="333333"/>
                </a:solidFill>
                <a:effectLst/>
                <a:latin typeface="Helvetica Neue"/>
              </a:rPr>
              <a:t>We will be defining multiple policy parameters for each subcategory of planning scenario and provide a table showing the values in the next few slides.</a:t>
            </a:r>
          </a:p>
          <a:p>
            <a:pPr algn="l">
              <a:buFont typeface="Arial" panose="020B0604020202020204" pitchFamily="34" charset="0"/>
              <a:buChar char="•"/>
            </a:pPr>
            <a:endParaRPr lang="en-US" b="0" i="0" dirty="0">
              <a:solidFill>
                <a:srgbClr val="333333"/>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38</a:t>
            </a:fld>
            <a:endParaRPr lang="ko-KR" altLang="en-US"/>
          </a:p>
        </p:txBody>
      </p:sp>
    </p:spTree>
    <p:extLst>
      <p:ext uri="{BB962C8B-B14F-4D97-AF65-F5344CB8AC3E}">
        <p14:creationId xmlns:p14="http://schemas.microsoft.com/office/powerpoint/2010/main" val="2298050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92E"/>
                </a:solidFill>
                <a:effectLst/>
                <a:latin typeface="-apple-system"/>
              </a:rPr>
              <a:t>This table contains input data for the non-motorized vehicle model. In VERPAT, non-motorized vehicles are bicycles, and electric bicycles, </a:t>
            </a:r>
            <a:r>
              <a:rPr lang="en-US" b="0" i="0" dirty="0" err="1">
                <a:solidFill>
                  <a:srgbClr val="24292E"/>
                </a:solidFill>
                <a:effectLst/>
                <a:latin typeface="-apple-system"/>
              </a:rPr>
              <a:t>segways</a:t>
            </a:r>
            <a:r>
              <a:rPr lang="en-US" b="0" i="0" dirty="0">
                <a:solidFill>
                  <a:srgbClr val="24292E"/>
                </a:solidFill>
                <a:effectLst/>
                <a:latin typeface="-apple-system"/>
              </a:rPr>
              <a:t>, and similar vehicles that are small, light-weight and can travel at bicycle speeds or slightly higher. The parameters are as follows.</a:t>
            </a:r>
          </a:p>
          <a:p>
            <a:endParaRPr lang="en-US" b="0" i="0" dirty="0">
              <a:solidFill>
                <a:srgbClr val="24292E"/>
              </a:solidFill>
              <a:effectLst/>
              <a:latin typeface="-apple-system"/>
            </a:endParaRPr>
          </a:p>
          <a:p>
            <a:r>
              <a:rPr lang="en-US" b="0" i="0" dirty="0">
                <a:solidFill>
                  <a:srgbClr val="24292E"/>
                </a:solidFill>
                <a:effectLst/>
                <a:latin typeface="-apple-system"/>
              </a:rPr>
              <a:t>The core concept of the model is that non-motorized vehicle usage will primarily be a substitute for short-distance SOV travel. Therefore, the model estimates the proportion of the household vehicle travel that occurs in short-distance SOV tours. The model determines the maximum potential for household VMT to be diverted to non-motorized vehicles, which is also dependent on the availability of non-motorized vehicles. Note that bike share programs (BSP) serve to increase the availability of non-motorized vehicles.</a:t>
            </a:r>
            <a:endParaRPr 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39</a:t>
            </a:fld>
            <a:endParaRPr lang="ko-KR" altLang="en-US"/>
          </a:p>
        </p:txBody>
      </p:sp>
    </p:spTree>
    <p:extLst>
      <p:ext uri="{BB962C8B-B14F-4D97-AF65-F5344CB8AC3E}">
        <p14:creationId xmlns:p14="http://schemas.microsoft.com/office/powerpoint/2010/main" val="191268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Let’s start from the installation.</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You can download the VE at the GitHub page provided by Professor McNally.</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After extracting the zip file, double click on VisionEval.bat.</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And then, open </a:t>
            </a:r>
            <a:r>
              <a:rPr lang="en-US" altLang="ko-KR" sz="1800" b="0" i="0" u="none" strike="noStrike" dirty="0" err="1">
                <a:solidFill>
                  <a:srgbClr val="000000"/>
                </a:solidFill>
                <a:effectLst/>
                <a:latin typeface="Arial" panose="020B0604020202020204" pitchFamily="34" charset="0"/>
              </a:rPr>
              <a:t>VisionEval.R</a:t>
            </a:r>
            <a:r>
              <a:rPr lang="en-US" altLang="ko-KR" sz="1800" b="0" i="0" u="none" strike="noStrike" dirty="0">
                <a:solidFill>
                  <a:srgbClr val="000000"/>
                </a:solidFill>
                <a:effectLst/>
                <a:latin typeface="Arial" panose="020B0604020202020204" pitchFamily="34" charset="0"/>
              </a:rPr>
              <a:t> in the same folder.</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You’ll see the R console and then you’ll just run the given codes.</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Then, type “</a:t>
            </a:r>
            <a:r>
              <a:rPr lang="en-US" altLang="ko-KR" sz="1800" b="0" i="0" u="none" strike="noStrike" dirty="0" err="1">
                <a:solidFill>
                  <a:srgbClr val="000000"/>
                </a:solidFill>
                <a:effectLst/>
                <a:latin typeface="Arial" panose="020B0604020202020204" pitchFamily="34" charset="0"/>
              </a:rPr>
              <a:t>vegui</a:t>
            </a:r>
            <a:r>
              <a:rPr lang="en-US" altLang="ko-KR" sz="1800" b="0" i="0" u="none" strike="noStrike" dirty="0">
                <a:solidFill>
                  <a:srgbClr val="000000"/>
                </a:solidFill>
                <a:effectLst/>
                <a:latin typeface="Arial" panose="020B0604020202020204" pitchFamily="34" charset="0"/>
              </a:rPr>
              <a:t>()” and press enter. Now the GUI window will be opened and you can forget about the R.</a:t>
            </a:r>
            <a:endParaRPr lang="en-US" altLang="ko-KR" b="0" dirty="0">
              <a:effectLst/>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4</a:t>
            </a:fld>
            <a:endParaRPr lang="ko-KR" altLang="en-US"/>
          </a:p>
        </p:txBody>
      </p:sp>
    </p:spTree>
    <p:extLst>
      <p:ext uri="{BB962C8B-B14F-4D97-AF65-F5344CB8AC3E}">
        <p14:creationId xmlns:p14="http://schemas.microsoft.com/office/powerpoint/2010/main" val="2000313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92E"/>
                </a:solidFill>
                <a:effectLst/>
                <a:latin typeface="-apple-system"/>
              </a:rPr>
              <a:t>This table contains assumptions about the availability and participation in work-based travel demand management programs. The policies are ridesharing programs, transit pass programs, telecommuting or alternative work schedule programs, and vanpool programs. For each, the user enters the proportion of workers who participate (the data items with the “Participation” suffix). For one program, the transit subsidy, the user must also enter the subsidy level in dollars for the </a:t>
            </a:r>
            <a:r>
              <a:rPr lang="en-US" b="0" i="0" dirty="0" err="1">
                <a:solidFill>
                  <a:srgbClr val="24292E"/>
                </a:solidFill>
                <a:effectLst/>
                <a:latin typeface="-apple-system"/>
              </a:rPr>
              <a:t>TransitSubsidyLevel</a:t>
            </a:r>
            <a:r>
              <a:rPr lang="en-US" b="0" i="0" dirty="0">
                <a:solidFill>
                  <a:srgbClr val="24292E"/>
                </a:solidFill>
                <a:effectLst/>
                <a:latin typeface="-apple-system"/>
              </a:rPr>
              <a:t> data item. Here is a snapshot of the table including parameters and their values in each policy.</a:t>
            </a:r>
            <a:endParaRPr 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40</a:t>
            </a:fld>
            <a:endParaRPr lang="ko-KR" altLang="en-US"/>
          </a:p>
        </p:txBody>
      </p:sp>
    </p:spTree>
    <p:extLst>
      <p:ext uri="{BB962C8B-B14F-4D97-AF65-F5344CB8AC3E}">
        <p14:creationId xmlns:p14="http://schemas.microsoft.com/office/powerpoint/2010/main" val="2644525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92E"/>
                </a:solidFill>
                <a:effectLst/>
                <a:latin typeface="-apple-system"/>
              </a:rPr>
              <a:t>This table contains the distribution of population and employment among the 13 place types for base and future year. Each column, for each year, must sum to one. It is acceptable to have no land use (i.e. a value of 0) in certain categories.</a:t>
            </a:r>
          </a:p>
          <a:p>
            <a:pPr algn="l"/>
            <a:r>
              <a:rPr lang="en-US" b="0" i="0" dirty="0">
                <a:solidFill>
                  <a:srgbClr val="24292E"/>
                </a:solidFill>
                <a:effectLst/>
                <a:latin typeface="-apple-system"/>
              </a:rPr>
              <a:t>The yearly TAZ employment and population totals were summed by the 13 place types and then scaled to total one for both employment and population. The allocation of growth between the base and the future years in population and employment to each of the 13 place types is captured by the rows containing future years. A similar approach can be used to allocate expected growth from spatial planning resources such as TAZ or Census Block Group level forecasts to the place types. Here is a snapshot of the table of land use proportions for each geography and major land use for the base case (no </a:t>
            </a:r>
            <a:r>
              <a:rPr lang="en-US" b="0" i="0" dirty="0" err="1">
                <a:solidFill>
                  <a:srgbClr val="24292E"/>
                </a:solidFill>
                <a:effectLst/>
                <a:latin typeface="-apple-system"/>
              </a:rPr>
              <a:t>majoe</a:t>
            </a:r>
            <a:r>
              <a:rPr lang="en-US" b="0" i="0" dirty="0">
                <a:solidFill>
                  <a:srgbClr val="24292E"/>
                </a:solidFill>
                <a:effectLst/>
                <a:latin typeface="-apple-system"/>
              </a:rPr>
              <a:t> change of proportions in 2035 compared to 2005) and policy 1 which includes a 5% increase in mixed use population density (and 5% reduction in population density of residential land use) as well as 2.5% increase in employment density of mixed use and 2.5% reduction of employment density in 2035 compared to 2005.</a:t>
            </a:r>
          </a:p>
          <a:p>
            <a:endParaRPr 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41</a:t>
            </a:fld>
            <a:endParaRPr lang="ko-KR" altLang="en-US"/>
          </a:p>
        </p:txBody>
      </p:sp>
    </p:spTree>
    <p:extLst>
      <p:ext uri="{BB962C8B-B14F-4D97-AF65-F5344CB8AC3E}">
        <p14:creationId xmlns:p14="http://schemas.microsoft.com/office/powerpoint/2010/main" val="1988237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92E"/>
                </a:solidFill>
                <a:effectLst/>
                <a:latin typeface="-apple-system"/>
              </a:rPr>
              <a:t>This file contains information that allows the effects of policies such as workplace parking charges and "</a:t>
            </a:r>
            <a:r>
              <a:rPr lang="en-US" b="0" i="1" dirty="0">
                <a:solidFill>
                  <a:srgbClr val="24292E"/>
                </a:solidFill>
                <a:effectLst/>
                <a:latin typeface="-apple-system"/>
              </a:rPr>
              <a:t>cash-out buy-back</a:t>
            </a:r>
            <a:r>
              <a:rPr lang="en-US" b="0" i="0" dirty="0">
                <a:solidFill>
                  <a:srgbClr val="24292E"/>
                </a:solidFill>
                <a:effectLst/>
                <a:latin typeface="-apple-system"/>
              </a:rPr>
              <a:t>" programs to be tested. The input parameters are as follows and should be entered for both the base and future year:</a:t>
            </a:r>
          </a:p>
          <a:p>
            <a:pPr algn="l">
              <a:buFont typeface="Arial" panose="020B0604020202020204" pitchFamily="34" charset="0"/>
              <a:buChar char="•"/>
            </a:pPr>
            <a:r>
              <a:rPr lang="en-US" b="1" i="0" dirty="0" err="1">
                <a:solidFill>
                  <a:srgbClr val="24292E"/>
                </a:solidFill>
                <a:effectLst/>
                <a:latin typeface="-apple-system"/>
              </a:rPr>
              <a:t>PropWorkParking</a:t>
            </a:r>
            <a:r>
              <a:rPr lang="en-US" b="0" i="0" dirty="0">
                <a:solidFill>
                  <a:srgbClr val="24292E"/>
                </a:solidFill>
                <a:effectLst/>
                <a:latin typeface="-apple-system"/>
              </a:rPr>
              <a:t>: proportion of employees that park at work</a:t>
            </a:r>
          </a:p>
          <a:p>
            <a:pPr algn="l">
              <a:buFont typeface="Arial" panose="020B0604020202020204" pitchFamily="34" charset="0"/>
              <a:buChar char="•"/>
            </a:pPr>
            <a:r>
              <a:rPr lang="en-US" b="1" i="0" dirty="0" err="1">
                <a:solidFill>
                  <a:srgbClr val="24292E"/>
                </a:solidFill>
                <a:effectLst/>
                <a:latin typeface="-apple-system"/>
              </a:rPr>
              <a:t>PropWorkCharged</a:t>
            </a:r>
            <a:r>
              <a:rPr lang="en-US" b="0" i="0" dirty="0">
                <a:solidFill>
                  <a:srgbClr val="24292E"/>
                </a:solidFill>
                <a:effectLst/>
                <a:latin typeface="-apple-system"/>
              </a:rPr>
              <a:t>: proportion of employers that charge for parking</a:t>
            </a:r>
          </a:p>
          <a:p>
            <a:pPr algn="l">
              <a:buFont typeface="Arial" panose="020B0604020202020204" pitchFamily="34" charset="0"/>
              <a:buChar char="•"/>
            </a:pPr>
            <a:r>
              <a:rPr lang="en-US" b="1" i="0" dirty="0" err="1">
                <a:solidFill>
                  <a:srgbClr val="24292E"/>
                </a:solidFill>
                <a:effectLst/>
                <a:latin typeface="-apple-system"/>
              </a:rPr>
              <a:t>PropCashOut</a:t>
            </a:r>
            <a:r>
              <a:rPr lang="en-US" b="0" i="0" dirty="0">
                <a:solidFill>
                  <a:srgbClr val="24292E"/>
                </a:solidFill>
                <a:effectLst/>
                <a:latin typeface="-apple-system"/>
              </a:rPr>
              <a:t>: proportion of employment parking that is converted from being free to pay under a "</a:t>
            </a:r>
            <a:r>
              <a:rPr lang="en-US" b="0" i="1" dirty="0">
                <a:solidFill>
                  <a:srgbClr val="24292E"/>
                </a:solidFill>
                <a:effectLst/>
                <a:latin typeface="-apple-system"/>
              </a:rPr>
              <a:t>cash-out buy-back</a:t>
            </a:r>
            <a:r>
              <a:rPr lang="en-US" b="0" i="0" dirty="0">
                <a:solidFill>
                  <a:srgbClr val="24292E"/>
                </a:solidFill>
                <a:effectLst/>
                <a:latin typeface="-apple-system"/>
              </a:rPr>
              <a:t>" type of program</a:t>
            </a:r>
          </a:p>
          <a:p>
            <a:pPr algn="l">
              <a:buFont typeface="Arial" panose="020B0604020202020204" pitchFamily="34" charset="0"/>
              <a:buChar char="•"/>
            </a:pPr>
            <a:r>
              <a:rPr lang="en-US" b="1" i="0" dirty="0" err="1">
                <a:solidFill>
                  <a:srgbClr val="24292E"/>
                </a:solidFill>
                <a:effectLst/>
                <a:latin typeface="-apple-system"/>
              </a:rPr>
              <a:t>PropOtherCharged</a:t>
            </a:r>
            <a:r>
              <a:rPr lang="en-US" b="0" i="0" dirty="0">
                <a:solidFill>
                  <a:srgbClr val="24292E"/>
                </a:solidFill>
                <a:effectLst/>
                <a:latin typeface="-apple-system"/>
              </a:rPr>
              <a:t>: proportion of other parking that is not free</a:t>
            </a:r>
          </a:p>
          <a:p>
            <a:pPr algn="l">
              <a:buFont typeface="Arial" panose="020B0604020202020204" pitchFamily="34" charset="0"/>
              <a:buChar char="•"/>
            </a:pPr>
            <a:r>
              <a:rPr lang="en-US" b="1" i="0" dirty="0">
                <a:solidFill>
                  <a:srgbClr val="24292E"/>
                </a:solidFill>
                <a:effectLst/>
                <a:latin typeface="-apple-system"/>
              </a:rPr>
              <a:t>ParkingCost.2000</a:t>
            </a:r>
            <a:r>
              <a:rPr lang="en-US" b="0" i="0" dirty="0">
                <a:solidFill>
                  <a:srgbClr val="24292E"/>
                </a:solidFill>
                <a:effectLst/>
                <a:latin typeface="-apple-system"/>
              </a:rPr>
              <a:t>: average daily parking cost in 2000-year USD. In order to use base year dollars just replace </a:t>
            </a:r>
            <a:r>
              <a:rPr lang="en-US" b="1" i="1" dirty="0">
                <a:solidFill>
                  <a:srgbClr val="24292E"/>
                </a:solidFill>
                <a:effectLst/>
                <a:latin typeface="-apple-system"/>
              </a:rPr>
              <a:t>2000</a:t>
            </a:r>
            <a:r>
              <a:rPr lang="en-US" b="0" i="0" dirty="0">
                <a:solidFill>
                  <a:srgbClr val="24292E"/>
                </a:solidFill>
                <a:effectLst/>
                <a:latin typeface="-apple-system"/>
              </a:rPr>
              <a:t> in column labels with base year. This variable is the average daily parking cost for those who incur a fee to park. If the paid parking varies across the region, then the "</a:t>
            </a:r>
            <a:r>
              <a:rPr lang="en-US" b="0" i="1" dirty="0">
                <a:solidFill>
                  <a:srgbClr val="24292E"/>
                </a:solidFill>
                <a:effectLst/>
                <a:latin typeface="-apple-system"/>
              </a:rPr>
              <a:t>PkgCost</a:t>
            </a:r>
            <a:r>
              <a:rPr lang="en-US" b="0" i="0" dirty="0">
                <a:solidFill>
                  <a:srgbClr val="24292E"/>
                </a:solidFill>
                <a:effectLst/>
                <a:latin typeface="-apple-system"/>
              </a:rPr>
              <a:t>" value should reflect the average of those parking fees but weighted by the supply – so if most parking is in the Center City, then the average will be heavily weighted toward the price in the Center City. Policy 1 and 2 include a 20% increase in proportion of employees that are being charged for their parking, with the difference of average daily parking cost being doubled in policy 2 compared to base policy and policy 1. </a:t>
            </a:r>
          </a:p>
          <a:p>
            <a:endParaRPr 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42</a:t>
            </a:fld>
            <a:endParaRPr lang="ko-KR" altLang="en-US"/>
          </a:p>
        </p:txBody>
      </p:sp>
    </p:spTree>
    <p:extLst>
      <p:ext uri="{BB962C8B-B14F-4D97-AF65-F5344CB8AC3E}">
        <p14:creationId xmlns:p14="http://schemas.microsoft.com/office/powerpoint/2010/main" val="99115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92E"/>
                </a:solidFill>
                <a:effectLst/>
                <a:latin typeface="-apple-system"/>
              </a:rPr>
              <a:t>This module calculates freeway, arterial, and public transit supply levels for all years using existing (base) data. The number of lane miles of freeways and arterials is computed for each region based on the change in inventories for a particular scenario. For public transit, the inputs specify the change in transit revenue miles relative to the base. Inputs for each area also specify the revenue mile split between electrified rail and buses</a:t>
            </a:r>
          </a:p>
          <a:p>
            <a:endParaRPr lang="en-US" sz="1200" b="0" i="0" dirty="0">
              <a:solidFill>
                <a:srgbClr val="24292E"/>
              </a:solidFill>
              <a:effectLst/>
              <a:latin typeface="-apple-system"/>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increase in supply of freeways lane miles: </a:t>
            </a:r>
            <a:r>
              <a:rPr lang="en-US" b="0" i="0" dirty="0">
                <a:solidFill>
                  <a:srgbClr val="24292E"/>
                </a:solidFill>
                <a:effectLst/>
                <a:latin typeface="-apple-system"/>
              </a:rPr>
              <a:t>Ratio of urbanized area freeway and expressway lane-miles to urbanized area population. By default, the transportation supply is assumed to grow in line with population increase; therefore, a value of 1 indicates growth in proportion with population growth. A value less than 1 indicates that there will be less freeway lane mile supply, per person, in the future. A value of 1 indicates faster freeway expansion than population growth.</a:t>
            </a:r>
          </a:p>
          <a:p>
            <a:endParaRPr lang="en-US" b="0" i="0" dirty="0">
              <a:solidFill>
                <a:srgbClr val="24292E"/>
              </a:solidFill>
              <a:effectLst/>
              <a:latin typeface="-apple-system"/>
            </a:endParaRPr>
          </a:p>
          <a:p>
            <a:r>
              <a:rPr lang="en-US" dirty="0"/>
              <a:t>increase in supply of arterial lane miles: </a:t>
            </a:r>
            <a:r>
              <a:rPr lang="en-US" b="0" i="0" dirty="0">
                <a:solidFill>
                  <a:srgbClr val="24292E"/>
                </a:solidFill>
                <a:effectLst/>
                <a:latin typeface="-apple-system"/>
              </a:rPr>
              <a:t>Ratio of urbanized area arterial lane-miles to urbanized area population. It is a similar value to freeway except that it measures arterial lane mile growth. It is also proportional to population growth.</a:t>
            </a:r>
          </a:p>
          <a:p>
            <a:r>
              <a:rPr lang="en-US" b="1" i="0" dirty="0">
                <a:solidFill>
                  <a:srgbClr val="24292E"/>
                </a:solidFill>
                <a:effectLst/>
                <a:latin typeface="-apple-system"/>
              </a:rPr>
              <a:t>Freeway</a:t>
            </a:r>
            <a:r>
              <a:rPr lang="en-US" b="0" i="0" dirty="0">
                <a:solidFill>
                  <a:srgbClr val="24292E"/>
                </a:solidFill>
                <a:effectLst/>
                <a:latin typeface="-apple-system"/>
              </a:rPr>
              <a:t> and </a:t>
            </a:r>
            <a:r>
              <a:rPr lang="en-US" b="1" i="0" dirty="0">
                <a:solidFill>
                  <a:srgbClr val="24292E"/>
                </a:solidFill>
                <a:effectLst/>
                <a:latin typeface="-apple-system"/>
              </a:rPr>
              <a:t>Arterial</a:t>
            </a:r>
            <a:r>
              <a:rPr lang="en-US" b="0" i="0" dirty="0">
                <a:solidFill>
                  <a:srgbClr val="24292E"/>
                </a:solidFill>
                <a:effectLst/>
                <a:latin typeface="-apple-system"/>
              </a:rPr>
              <a:t> are total lane miles for those functional classes in the region. These data can be derived from the Federal Highway Administration’s (FHWA) Highway </a:t>
            </a:r>
            <a:r>
              <a:rPr lang="en-US" b="0" i="0" u="sng" dirty="0">
                <a:effectLst/>
                <a:latin typeface="-apple-system"/>
                <a:hlinkClick r:id="rId3"/>
              </a:rPr>
              <a:t>Statistics data</a:t>
            </a:r>
            <a:endParaRPr lang="en-US" b="0" i="0" u="sng" dirty="0">
              <a:solidFill>
                <a:srgbClr val="24292E"/>
              </a:solidFill>
              <a:effectLst/>
              <a:latin typeface="-apple-system"/>
            </a:endParaRPr>
          </a:p>
          <a:p>
            <a:endParaRPr lang="en-US" b="0" i="0" u="none" dirty="0">
              <a:solidFill>
                <a:srgbClr val="24292E"/>
              </a:solidFill>
              <a:effectLst/>
              <a:latin typeface="-apple-system"/>
            </a:endParaRPr>
          </a:p>
          <a:p>
            <a:r>
              <a:rPr lang="en-US" u="none" dirty="0">
                <a:solidFill>
                  <a:schemeClr val="bg1"/>
                </a:solidFill>
              </a:rPr>
              <a:t>increase in transit revenues: </a:t>
            </a:r>
            <a:r>
              <a:rPr lang="en-US" b="0" i="0" dirty="0">
                <a:solidFill>
                  <a:srgbClr val="24292E"/>
                </a:solidFill>
                <a:effectLst/>
                <a:latin typeface="-apple-system"/>
              </a:rPr>
              <a:t>Ratio of </a:t>
            </a:r>
            <a:r>
              <a:rPr lang="en-US" b="0" i="0" u="none" dirty="0">
                <a:solidFill>
                  <a:schemeClr val="bg1"/>
                </a:solidFill>
                <a:effectLst/>
                <a:latin typeface="-apple-system"/>
              </a:rPr>
              <a:t>transit revenue miles per capita for rail and bus </a:t>
            </a:r>
            <a:r>
              <a:rPr lang="en-US" b="0" i="0" dirty="0">
                <a:solidFill>
                  <a:srgbClr val="24292E"/>
                </a:solidFill>
                <a:effectLst/>
                <a:latin typeface="-apple-system"/>
              </a:rPr>
              <a:t>to urbanized area population</a:t>
            </a:r>
            <a:r>
              <a:rPr lang="en-US" b="0" i="0" u="none" dirty="0">
                <a:solidFill>
                  <a:schemeClr val="bg1"/>
                </a:solidFill>
                <a:effectLst/>
                <a:latin typeface="-apple-system"/>
              </a:rPr>
              <a:t>. This encompasses all rail and bus modes, from light rail through to commuter rail. </a:t>
            </a:r>
            <a:r>
              <a:rPr lang="en-US" b="1" i="0" u="none" dirty="0">
                <a:solidFill>
                  <a:schemeClr val="bg1"/>
                </a:solidFill>
                <a:effectLst/>
                <a:latin typeface="-apple-system"/>
              </a:rPr>
              <a:t>Bus</a:t>
            </a:r>
            <a:r>
              <a:rPr lang="en-US" b="0" i="0" u="none" dirty="0">
                <a:solidFill>
                  <a:schemeClr val="bg1"/>
                </a:solidFill>
                <a:effectLst/>
                <a:latin typeface="-apple-system"/>
              </a:rPr>
              <a:t> and </a:t>
            </a:r>
            <a:r>
              <a:rPr lang="en-US" b="1" i="0" u="none" dirty="0">
                <a:solidFill>
                  <a:schemeClr val="bg1"/>
                </a:solidFill>
                <a:effectLst/>
                <a:latin typeface="-apple-system"/>
              </a:rPr>
              <a:t>Rail</a:t>
            </a:r>
            <a:r>
              <a:rPr lang="en-US" b="0" i="0" u="none" dirty="0">
                <a:solidFill>
                  <a:schemeClr val="bg1"/>
                </a:solidFill>
                <a:effectLst/>
                <a:latin typeface="-apple-system"/>
              </a:rPr>
              <a:t> are annual bus and rail revenue miles per capita for the region. These data can be derived from the </a:t>
            </a:r>
            <a:r>
              <a:rPr lang="en-US" b="0" i="0" u="none" strike="noStrike" dirty="0">
                <a:solidFill>
                  <a:schemeClr val="bg1"/>
                </a:solidFill>
                <a:effectLst/>
                <a:latin typeface="-apple-system"/>
                <a:hlinkClick r:id="rId4">
                  <a:extLst>
                    <a:ext uri="{A12FA001-AC4F-418D-AE19-62706E023703}">
                      <ahyp:hlinkClr xmlns:ahyp="http://schemas.microsoft.com/office/drawing/2018/hyperlinkcolor" val="tx"/>
                    </a:ext>
                  </a:extLst>
                </a:hlinkClick>
              </a:rPr>
              <a:t>National Transit Database</a:t>
            </a:r>
            <a:r>
              <a:rPr lang="en-US" b="0" i="0" u="none" dirty="0">
                <a:solidFill>
                  <a:schemeClr val="bg1"/>
                </a:solidFill>
                <a:effectLst/>
                <a:latin typeface="-apple-system"/>
              </a:rPr>
              <a:t>, where the annual database contains a “service” table that has annual revenue mile data by mode for each transit operator.</a:t>
            </a:r>
          </a:p>
          <a:p>
            <a:endParaRPr lang="en-US" b="0" i="0" u="none" dirty="0">
              <a:solidFill>
                <a:schemeClr val="bg1"/>
              </a:solidFill>
              <a:effectLst/>
              <a:latin typeface="-apple-system"/>
            </a:endParaRPr>
          </a:p>
          <a:p>
            <a:r>
              <a:rPr lang="en-US" b="0" i="0" u="none" dirty="0">
                <a:solidFill>
                  <a:schemeClr val="bg1"/>
                </a:solidFill>
                <a:effectLst/>
                <a:latin typeface="-apple-system"/>
              </a:rPr>
              <a:t>Vehicle Travel Cost: </a:t>
            </a:r>
            <a:r>
              <a:rPr lang="en-US" b="0" i="0" dirty="0">
                <a:solidFill>
                  <a:srgbClr val="24292E"/>
                </a:solidFill>
                <a:effectLst/>
                <a:latin typeface="-apple-system"/>
              </a:rPr>
              <a:t> It is a cost in cents per mile that would be levied on auto users through the form of a VMT charge</a:t>
            </a:r>
            <a:r>
              <a:rPr lang="en-US" b="0" i="0" u="none" dirty="0">
                <a:solidFill>
                  <a:schemeClr val="bg1"/>
                </a:solidFill>
                <a:effectLst/>
                <a:latin typeface="-apple-system"/>
              </a:rPr>
              <a:t>.</a:t>
            </a:r>
            <a:endParaRPr lang="en-US" u="none" dirty="0">
              <a:solidFill>
                <a:schemeClr val="bg1"/>
              </a:solidFill>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43</a:t>
            </a:fld>
            <a:endParaRPr lang="ko-KR" altLang="en-US"/>
          </a:p>
        </p:txBody>
      </p:sp>
    </p:spTree>
    <p:extLst>
      <p:ext uri="{BB962C8B-B14F-4D97-AF65-F5344CB8AC3E}">
        <p14:creationId xmlns:p14="http://schemas.microsoft.com/office/powerpoint/2010/main" val="561772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Several levels were defined for each of the categories. These levels are numbered to indicate the amount of change from a </a:t>
            </a:r>
            <a:r>
              <a:rPr lang="en-US" b="0" i="1" dirty="0">
                <a:solidFill>
                  <a:srgbClr val="333333"/>
                </a:solidFill>
                <a:effectLst/>
                <a:latin typeface="Helvetica Neue"/>
              </a:rPr>
              <a:t>reference case</a:t>
            </a:r>
            <a:r>
              <a:rPr lang="en-US" b="0" i="0" dirty="0">
                <a:solidFill>
                  <a:srgbClr val="333333"/>
                </a:solidFill>
                <a:effectLst/>
                <a:latin typeface="Helvetica Neue"/>
              </a:rPr>
              <a:t> which represents the continuation of adopted local plans, policies and trends.</a:t>
            </a:r>
          </a:p>
          <a:p>
            <a:pPr algn="l">
              <a:buFont typeface="Arial" panose="020B0604020202020204" pitchFamily="34" charset="0"/>
              <a:buChar char="•"/>
            </a:pPr>
            <a:r>
              <a:rPr lang="en-US" b="1" i="0" dirty="0">
                <a:solidFill>
                  <a:srgbClr val="333333"/>
                </a:solidFill>
                <a:effectLst/>
                <a:latin typeface="Helvetica Neue"/>
              </a:rPr>
              <a:t>Level 1:</a:t>
            </a:r>
            <a:r>
              <a:rPr lang="en-US" b="0" i="0" dirty="0">
                <a:solidFill>
                  <a:srgbClr val="333333"/>
                </a:solidFill>
                <a:effectLst/>
                <a:latin typeface="Helvetica Neue"/>
              </a:rPr>
              <a:t> Corresponds to current conditions.</a:t>
            </a:r>
          </a:p>
          <a:p>
            <a:pPr algn="l">
              <a:buFont typeface="Arial" panose="020B0604020202020204" pitchFamily="34" charset="0"/>
              <a:buChar char="•"/>
            </a:pPr>
            <a:r>
              <a:rPr lang="en-US" b="1" i="0" dirty="0">
                <a:solidFill>
                  <a:srgbClr val="333333"/>
                </a:solidFill>
                <a:effectLst/>
                <a:latin typeface="Helvetica Neue"/>
              </a:rPr>
              <a:t>Levels 2-3:</a:t>
            </a:r>
            <a:r>
              <a:rPr lang="en-US" b="0" i="0" dirty="0">
                <a:solidFill>
                  <a:srgbClr val="333333"/>
                </a:solidFill>
                <a:effectLst/>
                <a:latin typeface="Helvetica Neue"/>
              </a:rPr>
              <a:t> Representing more ambitious policies.</a:t>
            </a:r>
          </a:p>
          <a:p>
            <a:pPr algn="l"/>
            <a:r>
              <a:rPr lang="en-US" b="0" i="0" dirty="0">
                <a:solidFill>
                  <a:srgbClr val="333333"/>
                </a:solidFill>
                <a:effectLst/>
                <a:latin typeface="Helvetica Neue"/>
              </a:rPr>
              <a:t>The levels are displayed in scenario bar charts in the visualizer page of the output folder of VERPAT. There will be one bar chart for each category, as shown in the following illustration.</a:t>
            </a:r>
          </a:p>
          <a:p>
            <a:endParaRPr lang="en-US" b="0" i="0" dirty="0">
              <a:solidFill>
                <a:srgbClr val="333333"/>
              </a:solidFill>
              <a:effectLst/>
              <a:latin typeface="Helvetica Neue"/>
            </a:endParaRPr>
          </a:p>
          <a:p>
            <a:r>
              <a:rPr lang="en-US" b="0" i="0" dirty="0">
                <a:solidFill>
                  <a:srgbClr val="333333"/>
                </a:solidFill>
                <a:effectLst/>
                <a:latin typeface="Helvetica Neue"/>
              </a:rPr>
              <a:t>The sizes of the bars show the proportions of the selected scenarios in each level. The number of selected scenarios in each level is shown in the corresponding bar. You can select (or deselect) the scenarios in a level by either clicking on the bar. The selected level is colored, and the non-selected levels are </a:t>
            </a:r>
            <a:r>
              <a:rPr lang="en-US" b="0" i="1" dirty="0">
                <a:solidFill>
                  <a:srgbClr val="333333"/>
                </a:solidFill>
                <a:effectLst/>
                <a:latin typeface="Helvetica Neue"/>
              </a:rPr>
              <a:t>grayed-out</a:t>
            </a:r>
            <a:r>
              <a:rPr lang="en-US" b="0" i="0" dirty="0">
                <a:solidFill>
                  <a:srgbClr val="333333"/>
                </a:solidFill>
                <a:effectLst/>
                <a:latin typeface="Helvetica Neue"/>
              </a:rPr>
              <a:t>. The total count of unfiltered scenarios is shown in light gray. An example will be to select Demand Management scenario input level 2 and Parking scenario input level 3 and the final figure will be as below.</a:t>
            </a:r>
            <a:endParaRPr 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44</a:t>
            </a:fld>
            <a:endParaRPr lang="ko-KR" altLang="en-US"/>
          </a:p>
        </p:txBody>
      </p:sp>
    </p:spTree>
    <p:extLst>
      <p:ext uri="{BB962C8B-B14F-4D97-AF65-F5344CB8AC3E}">
        <p14:creationId xmlns:p14="http://schemas.microsoft.com/office/powerpoint/2010/main" val="2017368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92E"/>
                </a:solidFill>
                <a:effectLst/>
                <a:latin typeface="-apple-system"/>
              </a:rPr>
              <a:t>A large number of performance metrics are produced during the run of the RPAT model, including environment and energy impacts, financial and economic impacts, and community impacts. For simplicity, six key metrics are calculated from multiple scenario runs and are shown on the Scenario Viewer output page:</a:t>
            </a:r>
          </a:p>
          <a:p>
            <a:pPr algn="l"/>
            <a:endParaRPr lang="en-US" b="0" i="0" dirty="0">
              <a:solidFill>
                <a:srgbClr val="24292E"/>
              </a:solidFill>
              <a:effectLst/>
              <a:latin typeface="-apple-system"/>
            </a:endParaRPr>
          </a:p>
          <a:p>
            <a:pPr algn="l">
              <a:buFont typeface="Arial" panose="020B0604020202020204" pitchFamily="34" charset="0"/>
              <a:buChar char="•"/>
            </a:pPr>
            <a:r>
              <a:rPr lang="en-US" b="0" i="0" dirty="0">
                <a:solidFill>
                  <a:srgbClr val="24292E"/>
                </a:solidFill>
                <a:effectLst/>
                <a:latin typeface="-apple-system"/>
              </a:rPr>
              <a:t>Fatalities &amp; Injuries: annual traffic fatalities and injuries per 1000 persons</a:t>
            </a:r>
          </a:p>
          <a:p>
            <a:pPr algn="l">
              <a:buFont typeface="Arial" panose="020B0604020202020204" pitchFamily="34" charset="0"/>
              <a:buChar char="•"/>
            </a:pPr>
            <a:r>
              <a:rPr lang="en-US" b="0" i="0" dirty="0">
                <a:solidFill>
                  <a:srgbClr val="24292E"/>
                </a:solidFill>
                <a:effectLst/>
                <a:latin typeface="-apple-system"/>
              </a:rPr>
              <a:t>Vehicle Cost Per Capita: average annual cost for owning and operating vehicles per person</a:t>
            </a:r>
          </a:p>
          <a:p>
            <a:pPr algn="l">
              <a:buFont typeface="Arial" panose="020B0604020202020204" pitchFamily="34" charset="0"/>
              <a:buChar char="•"/>
            </a:pPr>
            <a:r>
              <a:rPr lang="en-US" b="0" i="0" dirty="0">
                <a:solidFill>
                  <a:srgbClr val="24292E"/>
                </a:solidFill>
                <a:effectLst/>
                <a:latin typeface="-apple-system"/>
              </a:rPr>
              <a:t>DVMT Per Capita: average daily vehicle miles traveled per person</a:t>
            </a:r>
          </a:p>
          <a:p>
            <a:pPr algn="l">
              <a:buFont typeface="Arial" panose="020B0604020202020204" pitchFamily="34" charset="0"/>
              <a:buChar char="•"/>
            </a:pPr>
            <a:r>
              <a:rPr lang="en-US" b="0" i="0" dirty="0">
                <a:solidFill>
                  <a:srgbClr val="24292E"/>
                </a:solidFill>
                <a:effectLst/>
                <a:latin typeface="-apple-system"/>
              </a:rPr>
              <a:t>GHG Emissions Per Capita: average annual metric tons of greenhouse gas emissions per person</a:t>
            </a:r>
          </a:p>
          <a:p>
            <a:pPr algn="l">
              <a:buFont typeface="Arial" panose="020B0604020202020204" pitchFamily="34" charset="0"/>
              <a:buChar char="•"/>
            </a:pPr>
            <a:r>
              <a:rPr lang="en-US" b="0" i="0" dirty="0">
                <a:solidFill>
                  <a:srgbClr val="24292E"/>
                </a:solidFill>
                <a:effectLst/>
                <a:latin typeface="-apple-system"/>
              </a:rPr>
              <a:t>Fuel Consumption: average annual gallons of gasoline and other fuels consumed per person</a:t>
            </a:r>
          </a:p>
          <a:p>
            <a:pPr algn="l">
              <a:buFont typeface="Arial" panose="020B0604020202020204" pitchFamily="34" charset="0"/>
              <a:buChar char="•"/>
            </a:pPr>
            <a:r>
              <a:rPr lang="en-US" b="0" i="0" dirty="0">
                <a:solidFill>
                  <a:srgbClr val="24292E"/>
                </a:solidFill>
                <a:effectLst/>
                <a:latin typeface="-apple-system"/>
              </a:rPr>
              <a:t>DVHT Per Capita: average daily vehicle hours of travel per person</a:t>
            </a:r>
          </a:p>
          <a:p>
            <a:pPr algn="l"/>
            <a:r>
              <a:rPr lang="en-US" b="0" i="0" dirty="0">
                <a:solidFill>
                  <a:srgbClr val="24292E"/>
                </a:solidFill>
                <a:effectLst/>
                <a:latin typeface="-apple-system"/>
              </a:rPr>
              <a:t>Each one is displayed as a histogram of the number of scenarios.</a:t>
            </a: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45</a:t>
            </a:fld>
            <a:endParaRPr lang="ko-KR" altLang="en-US"/>
          </a:p>
        </p:txBody>
      </p:sp>
    </p:spTree>
    <p:extLst>
      <p:ext uri="{BB962C8B-B14F-4D97-AF65-F5344CB8AC3E}">
        <p14:creationId xmlns:p14="http://schemas.microsoft.com/office/powerpoint/2010/main" val="417841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b="0" i="0" dirty="0">
                <a:solidFill>
                  <a:srgbClr val="333333"/>
                </a:solidFill>
                <a:effectLst/>
                <a:latin typeface="Helvetica Neue"/>
              </a:rPr>
              <a:t>Each outcome is illustrated in a bar chart showing the range of outcome values for the selected scenarios. The bar height indicates the number of selected scenarios with that outcome value. The average value for all of the selected scenarios is shown above the bar chart. The following illustrations shows that the bar charts can also be used to make a selection of scenarios. This can be done by hovering the mouse cursor over the bar at one end of the desired selection range. When the cursor is in the shape of a crosshairs, click and drag the mouse cursor to the other end of the desired range. The bar chart will change to show the selected range.</a:t>
            </a:r>
          </a:p>
          <a:p>
            <a:r>
              <a:rPr lang="en-US" b="0" i="0" dirty="0">
                <a:solidFill>
                  <a:srgbClr val="333333"/>
                </a:solidFill>
                <a:effectLst/>
                <a:latin typeface="Helvetica Neue"/>
              </a:rPr>
              <a:t>If we do so with the </a:t>
            </a:r>
            <a:r>
              <a:rPr lang="en-US" b="0" i="1" dirty="0">
                <a:solidFill>
                  <a:srgbClr val="333333"/>
                </a:solidFill>
                <a:effectLst/>
                <a:latin typeface="Helvetica Neue"/>
              </a:rPr>
              <a:t>Fatalities &amp; Injuries </a:t>
            </a:r>
            <a:r>
              <a:rPr lang="en-US" b="0" i="0" dirty="0">
                <a:solidFill>
                  <a:srgbClr val="333333"/>
                </a:solidFill>
                <a:effectLst/>
                <a:latin typeface="Helvetica Neue"/>
              </a:rPr>
              <a:t>and </a:t>
            </a:r>
            <a:r>
              <a:rPr lang="en-US" b="0" i="1" dirty="0">
                <a:solidFill>
                  <a:srgbClr val="333333"/>
                </a:solidFill>
                <a:effectLst/>
                <a:latin typeface="Helvetica Neue"/>
              </a:rPr>
              <a:t>Vehicle Cost Per Capita </a:t>
            </a:r>
            <a:r>
              <a:rPr lang="en-US" b="0" i="0" dirty="0">
                <a:solidFill>
                  <a:srgbClr val="333333"/>
                </a:solidFill>
                <a:effectLst/>
                <a:latin typeface="Helvetica Neue"/>
              </a:rPr>
              <a:t>bar charts, we will see that only 7 scenarios out of 324 scenarios are selected and their corresponding results will be shown in the table of performance metrics below these charts.</a:t>
            </a:r>
            <a:endParaRPr 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46</a:t>
            </a:fld>
            <a:endParaRPr lang="ko-KR" altLang="en-US"/>
          </a:p>
        </p:txBody>
      </p:sp>
    </p:spTree>
    <p:extLst>
      <p:ext uri="{BB962C8B-B14F-4D97-AF65-F5344CB8AC3E}">
        <p14:creationId xmlns:p14="http://schemas.microsoft.com/office/powerpoint/2010/main" val="17558970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specify the best performed scenario, we as planners should observe what is the goal of our planning scheme. Each one of the performance metrics in VERPAT can be weighted differently, however, in this analysis we assume that these metrics are weighted equally in terms of significance. First, we will compare each scenario and their corresponding performance measure separately. As a user-defined standard, we will use the 25% quartile and 50% quartile (mean value) of each performance metric and compare the value to the outcome of each single scenario. As we can see in the table, none of the single scenarios performed better in comparison to the mean values of the performance metrics. However, we will not stop here and will compare each scenario with the other scenarios to see out of these 10 scenarios, which ones performed better.</a:t>
            </a: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47</a:t>
            </a:fld>
            <a:endParaRPr lang="ko-KR" altLang="en-US"/>
          </a:p>
        </p:txBody>
      </p:sp>
    </p:spTree>
    <p:extLst>
      <p:ext uri="{BB962C8B-B14F-4D97-AF65-F5344CB8AC3E}">
        <p14:creationId xmlns:p14="http://schemas.microsoft.com/office/powerpoint/2010/main" val="3151205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performance metrics, we are looking to replace SOVs with other safe and eco-friendly modes of travel, therefore, we are looking at scenarios that have low fatalities, higher vehicle cost of ownership and operation, lower DVMT and DVHT, lower GHG emission, and lower fuel consumption. We will rank these scenarios based on this standard and will sum the ranks. The lower the summation of the ranks, the better that scenario has performed.</a:t>
            </a:r>
          </a:p>
          <a:p>
            <a:r>
              <a:rPr lang="en-US" dirty="0"/>
              <a:t>All in all, VMT pricing and major growth in arterial and freeway supplies and increase of transit revenue per capita performed well, and parking pricing policy 2 and demand management policy 2 are in the next ranks.</a:t>
            </a:r>
          </a:p>
          <a:p>
            <a:r>
              <a:rPr lang="en-US" dirty="0"/>
              <a:t>Again, as a reminder, we are weighing the performance metrics equally, and this can be changed with any user-defined weighing system, and therefore, the selected best scenario can be changed.</a:t>
            </a: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48</a:t>
            </a:fld>
            <a:endParaRPr lang="ko-KR" altLang="en-US"/>
          </a:p>
        </p:txBody>
      </p:sp>
    </p:spTree>
    <p:extLst>
      <p:ext uri="{BB962C8B-B14F-4D97-AF65-F5344CB8AC3E}">
        <p14:creationId xmlns:p14="http://schemas.microsoft.com/office/powerpoint/2010/main" val="4013341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will move forward and combine policies to see how well the combined policies perform. We combine best single scenarios of VMT charging, Transit supply, and parking pricing and observe that almost all of them performed better compared to the 25% quartile of the performance metrics! We will do the comparison of the combined policies and rank their performance metrics (same as what we did for single scenarios) in the next slide.</a:t>
            </a: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49</a:t>
            </a:fld>
            <a:endParaRPr lang="ko-KR" altLang="en-US"/>
          </a:p>
        </p:txBody>
      </p:sp>
    </p:spTree>
    <p:extLst>
      <p:ext uri="{BB962C8B-B14F-4D97-AF65-F5344CB8AC3E}">
        <p14:creationId xmlns:p14="http://schemas.microsoft.com/office/powerpoint/2010/main" val="265874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800" b="0" i="0" u="none" strike="noStrike" dirty="0">
                <a:solidFill>
                  <a:srgbClr val="000000"/>
                </a:solidFill>
                <a:effectLst/>
                <a:latin typeface="Arial" panose="020B0604020202020204" pitchFamily="34" charset="0"/>
              </a:rPr>
              <a:t>First, you can see the window like this.</a:t>
            </a:r>
            <a:endParaRPr lang="ko-KR" alt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5</a:t>
            </a:fld>
            <a:endParaRPr lang="ko-KR" altLang="en-US"/>
          </a:p>
        </p:txBody>
      </p:sp>
    </p:spTree>
    <p:extLst>
      <p:ext uri="{BB962C8B-B14F-4D97-AF65-F5344CB8AC3E}">
        <p14:creationId xmlns:p14="http://schemas.microsoft.com/office/powerpoint/2010/main" val="2986092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By ranking the performance metrics of the combined scenarios, we observe that combining VMT charging of 9 cents per mile, triple growth of arterial and freeway roadway expansion and transit revenue per capita compared to population growth and doubling parking average daily parking cost and </a:t>
            </a:r>
            <a:r>
              <a:rPr lang="en-US" sz="1200" dirty="0">
                <a:latin typeface="Times New Roman" panose="02020603050405020304" pitchFamily="18" charset="0"/>
                <a:cs typeface="Times New Roman" panose="02020603050405020304" pitchFamily="18" charset="0"/>
              </a:rPr>
              <a:t>increase proportion of Employees that charge for parking by 20% will be the optimal scenario to select.</a:t>
            </a:r>
          </a:p>
          <a:p>
            <a:endParaRPr 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50</a:t>
            </a:fld>
            <a:endParaRPr lang="ko-KR" altLang="en-US"/>
          </a:p>
        </p:txBody>
      </p:sp>
    </p:spTree>
    <p:extLst>
      <p:ext uri="{BB962C8B-B14F-4D97-AF65-F5344CB8AC3E}">
        <p14:creationId xmlns:p14="http://schemas.microsoft.com/office/powerpoint/2010/main" val="533523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92E"/>
                </a:solidFill>
                <a:effectLst/>
                <a:latin typeface="-apple-system"/>
              </a:rPr>
              <a:t>Additional information on the induced demand shows that following initial calculations for baseline conditions, the model has feedback loops, which allow for changes in travel demand and other impacts based on induced travel demand and for changes in policies for a given scenario. Congestion is recalculated following these adjustments to demand. Induced demand is calculated for changes in roadway supply in the near term as a function of speed, based on potential mode and route shifts to produce changes in VMT and in the longer term to include changes in vehicle ownership, still as a function of speed. This model does not include induced demand as a result of changes in growth that may occur as part of a smart growth scenario because the evidence is limited empirical evidence.</a:t>
            </a:r>
          </a:p>
          <a:p>
            <a:endParaRPr 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51</a:t>
            </a:fld>
            <a:endParaRPr lang="ko-KR" altLang="en-US"/>
          </a:p>
        </p:txBody>
      </p:sp>
    </p:spTree>
    <p:extLst>
      <p:ext uri="{BB962C8B-B14F-4D97-AF65-F5344CB8AC3E}">
        <p14:creationId xmlns:p14="http://schemas.microsoft.com/office/powerpoint/2010/main" val="300085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800" b="0" i="0" u="none" strike="noStrike" dirty="0">
                <a:solidFill>
                  <a:srgbClr val="000000"/>
                </a:solidFill>
                <a:effectLst/>
                <a:latin typeface="Arial" panose="020B0604020202020204" pitchFamily="34" charset="0"/>
              </a:rPr>
              <a:t>The output csv files are available outside the GUI as well.</a:t>
            </a:r>
            <a:endParaRPr lang="ko-KR" alt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6</a:t>
            </a:fld>
            <a:endParaRPr lang="ko-KR" altLang="en-US"/>
          </a:p>
        </p:txBody>
      </p:sp>
    </p:spTree>
    <p:extLst>
      <p:ext uri="{BB962C8B-B14F-4D97-AF65-F5344CB8AC3E}">
        <p14:creationId xmlns:p14="http://schemas.microsoft.com/office/powerpoint/2010/main" val="113217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So far, we just saw how the VERPAT runs with the GUI.</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But we have to modify the input files to run our own project.</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Here is the list of input data for VERPAT.</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There are five types of data and each type has several csv and JSON inputs.</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file that has no “.csv”, is JSON input. You can edit them inside the VE-GUI.</a:t>
            </a:r>
            <a:endParaRPr lang="en-US" altLang="ko-KR" b="0" dirty="0">
              <a:effectLst/>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7</a:t>
            </a:fld>
            <a:endParaRPr lang="ko-KR" altLang="en-US"/>
          </a:p>
        </p:txBody>
      </p:sp>
    </p:spTree>
    <p:extLst>
      <p:ext uri="{BB962C8B-B14F-4D97-AF65-F5344CB8AC3E}">
        <p14:creationId xmlns:p14="http://schemas.microsoft.com/office/powerpoint/2010/main" val="55426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first input type is the Built Environment.</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Before reading the input data, let me show how VERPAT categorizes the TAZs in the model.</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There are 13 types of land-use.</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They divide into four place types which are Urban Core, Close in Community, Suburban, and Rural.</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Each place type, except the Rural, has 4 types of development, which are Residential, employment, mixed-use, and transit-oriented development.</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Including the rural, which is the only one type for rural areas, we have 13 types of TAZs now.</a:t>
            </a:r>
            <a:endParaRPr lang="en-US" altLang="ko-KR" b="0" dirty="0">
              <a:effectLst/>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8</a:t>
            </a:fld>
            <a:endParaRPr lang="ko-KR" altLang="en-US"/>
          </a:p>
        </p:txBody>
      </p:sp>
    </p:spTree>
    <p:extLst>
      <p:ext uri="{BB962C8B-B14F-4D97-AF65-F5344CB8AC3E}">
        <p14:creationId xmlns:p14="http://schemas.microsoft.com/office/powerpoint/2010/main" val="97056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Remember that the geographic input is not applicable here.</a:t>
            </a:r>
            <a:endParaRPr lang="en-US" altLang="ko-KR" sz="2800"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But instead, we have data of the proportion of each type.</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We can change the proportions for each year, I mean base year and target year, keeping the sum to 1 for each year.</a:t>
            </a:r>
            <a:br>
              <a:rPr lang="en-US" altLang="ko-KR" dirty="0"/>
            </a:br>
            <a:endParaRPr lang="ko-KR" altLang="en-US" dirty="0"/>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9</a:t>
            </a:fld>
            <a:endParaRPr lang="ko-KR" altLang="en-US"/>
          </a:p>
        </p:txBody>
      </p:sp>
    </p:spTree>
    <p:extLst>
      <p:ext uri="{BB962C8B-B14F-4D97-AF65-F5344CB8AC3E}">
        <p14:creationId xmlns:p14="http://schemas.microsoft.com/office/powerpoint/2010/main" val="105949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Let’s see some other input files.</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This shows “auto and transit trips per capita.” The data are basically based on the National Household Travel Survey and the National Transit Database.</a:t>
            </a:r>
            <a:endParaRPr lang="en-US" altLang="ko-KR" b="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You can see the data is very simple. Because this data is consistent with any types of land-use.</a:t>
            </a:r>
            <a:endParaRPr lang="en-US" altLang="ko-KR" b="0" dirty="0">
              <a:effectLst/>
            </a:endParaRPr>
          </a:p>
        </p:txBody>
      </p:sp>
      <p:sp>
        <p:nvSpPr>
          <p:cNvPr id="4" name="Slide Number Placeholder 3"/>
          <p:cNvSpPr>
            <a:spLocks noGrp="1"/>
          </p:cNvSpPr>
          <p:nvPr>
            <p:ph type="sldNum" sz="quarter" idx="5"/>
          </p:nvPr>
        </p:nvSpPr>
        <p:spPr/>
        <p:txBody>
          <a:bodyPr/>
          <a:lstStyle/>
          <a:p>
            <a:fld id="{E96D6C9C-5687-4819-BB9E-A3D2D3E26462}" type="slidenum">
              <a:rPr lang="ko-KR" altLang="en-US" smtClean="0"/>
              <a:t>10</a:t>
            </a:fld>
            <a:endParaRPr lang="ko-KR" altLang="en-US"/>
          </a:p>
        </p:txBody>
      </p:sp>
    </p:spTree>
    <p:extLst>
      <p:ext uri="{BB962C8B-B14F-4D97-AF65-F5344CB8AC3E}">
        <p14:creationId xmlns:p14="http://schemas.microsoft.com/office/powerpoint/2010/main" val="14598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8AA3-F8F2-4A30-AD59-CB7CCC8FCBB4}"/>
              </a:ext>
            </a:extLst>
          </p:cNvPr>
          <p:cNvSpPr>
            <a:spLocks noGrp="1"/>
          </p:cNvSpPr>
          <p:nvPr>
            <p:ph type="ctrTitle"/>
          </p:nvPr>
        </p:nvSpPr>
        <p:spPr>
          <a:xfrm>
            <a:off x="1524000" y="1122363"/>
            <a:ext cx="9144000" cy="2387600"/>
          </a:xfrm>
        </p:spPr>
        <p:txBody>
          <a:bodyPr anchor="b"/>
          <a:lstStyle>
            <a:lvl1pPr algn="ctr">
              <a:defRPr sz="6000"/>
            </a:lvl1pPr>
          </a:lstStyle>
          <a:p>
            <a:r>
              <a:rPr lang="en-US" altLang="ko-KR"/>
              <a:t>Click to edit Master title style</a:t>
            </a:r>
            <a:endParaRPr lang="ko-KR" altLang="en-US"/>
          </a:p>
        </p:txBody>
      </p:sp>
      <p:sp>
        <p:nvSpPr>
          <p:cNvPr id="3" name="Subtitle 2">
            <a:extLst>
              <a:ext uri="{FF2B5EF4-FFF2-40B4-BE49-F238E27FC236}">
                <a16:creationId xmlns:a16="http://schemas.microsoft.com/office/drawing/2014/main" id="{EB29B03D-BC58-495C-90A1-1FC60A49C8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a:t>Click to edit Master subtitle style</a:t>
            </a:r>
            <a:endParaRPr lang="ko-KR" altLang="en-US"/>
          </a:p>
        </p:txBody>
      </p:sp>
      <p:sp>
        <p:nvSpPr>
          <p:cNvPr id="4" name="Date Placeholder 3">
            <a:extLst>
              <a:ext uri="{FF2B5EF4-FFF2-40B4-BE49-F238E27FC236}">
                <a16:creationId xmlns:a16="http://schemas.microsoft.com/office/drawing/2014/main" id="{9339CD3F-6F5B-4D9A-8BF2-11E8410B9906}"/>
              </a:ext>
            </a:extLst>
          </p:cNvPr>
          <p:cNvSpPr>
            <a:spLocks noGrp="1"/>
          </p:cNvSpPr>
          <p:nvPr>
            <p:ph type="dt" sz="half" idx="10"/>
          </p:nvPr>
        </p:nvSpPr>
        <p:spPr/>
        <p:txBody>
          <a:bodyPr/>
          <a:lstStyle/>
          <a:p>
            <a:fld id="{37227F6D-F542-4478-B685-6BE9ACC8FC97}" type="datetime1">
              <a:rPr lang="ko-KR" altLang="en-US" smtClean="0"/>
              <a:t>2021-06-11</a:t>
            </a:fld>
            <a:endParaRPr lang="ko-KR" altLang="en-US"/>
          </a:p>
        </p:txBody>
      </p:sp>
      <p:sp>
        <p:nvSpPr>
          <p:cNvPr id="5" name="Footer Placeholder 4">
            <a:extLst>
              <a:ext uri="{FF2B5EF4-FFF2-40B4-BE49-F238E27FC236}">
                <a16:creationId xmlns:a16="http://schemas.microsoft.com/office/drawing/2014/main" id="{1448DCCB-E117-4F5F-AD2F-02A55A04C579}"/>
              </a:ext>
            </a:extLst>
          </p:cNvPr>
          <p:cNvSpPr>
            <a:spLocks noGrp="1"/>
          </p:cNvSpPr>
          <p:nvPr>
            <p:ph type="ftr" sz="quarter" idx="11"/>
          </p:nvPr>
        </p:nvSpPr>
        <p:spPr/>
        <p:txBody>
          <a:bodyPr/>
          <a:lstStyle/>
          <a:p>
            <a:endParaRPr lang="ko-KR" altLang="en-US"/>
          </a:p>
        </p:txBody>
      </p:sp>
      <p:sp>
        <p:nvSpPr>
          <p:cNvPr id="6" name="Slide Number Placeholder 5">
            <a:extLst>
              <a:ext uri="{FF2B5EF4-FFF2-40B4-BE49-F238E27FC236}">
                <a16:creationId xmlns:a16="http://schemas.microsoft.com/office/drawing/2014/main" id="{03EFCE0B-AE50-4199-B1F8-1A8C4BF4C64D}"/>
              </a:ext>
            </a:extLst>
          </p:cNvPr>
          <p:cNvSpPr>
            <a:spLocks noGrp="1"/>
          </p:cNvSpPr>
          <p:nvPr>
            <p:ph type="sldNum" sz="quarter" idx="12"/>
          </p:nvPr>
        </p:nvSpPr>
        <p:spPr/>
        <p:txBody>
          <a:bodyPr/>
          <a:lstStyle/>
          <a:p>
            <a:fld id="{07A2E26F-E42C-4199-98FF-D24EEDB86635}" type="slidenum">
              <a:rPr lang="ko-KR" altLang="en-US" smtClean="0"/>
              <a:t>‹#›</a:t>
            </a:fld>
            <a:endParaRPr lang="ko-KR" altLang="en-US"/>
          </a:p>
        </p:txBody>
      </p:sp>
    </p:spTree>
    <p:extLst>
      <p:ext uri="{BB962C8B-B14F-4D97-AF65-F5344CB8AC3E}">
        <p14:creationId xmlns:p14="http://schemas.microsoft.com/office/powerpoint/2010/main" val="238609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80CE-BAC7-4610-8B8D-03EA8A1906C5}"/>
              </a:ext>
            </a:extLst>
          </p:cNvPr>
          <p:cNvSpPr>
            <a:spLocks noGrp="1"/>
          </p:cNvSpPr>
          <p:nvPr>
            <p:ph type="title"/>
          </p:nvPr>
        </p:nvSpPr>
        <p:spPr/>
        <p:txBody>
          <a:bodyPr/>
          <a:lstStyle/>
          <a:p>
            <a:r>
              <a:rPr lang="en-US" altLang="ko-KR"/>
              <a:t>Click to edit Master title style</a:t>
            </a:r>
            <a:endParaRPr lang="ko-KR" altLang="en-US"/>
          </a:p>
        </p:txBody>
      </p:sp>
      <p:sp>
        <p:nvSpPr>
          <p:cNvPr id="3" name="Vertical Text Placeholder 2">
            <a:extLst>
              <a:ext uri="{FF2B5EF4-FFF2-40B4-BE49-F238E27FC236}">
                <a16:creationId xmlns:a16="http://schemas.microsoft.com/office/drawing/2014/main" id="{5FFB9F77-5AF0-4F95-B8B0-1EEBCBDE7DF2}"/>
              </a:ext>
            </a:extLst>
          </p:cNvPr>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a:extLst>
              <a:ext uri="{FF2B5EF4-FFF2-40B4-BE49-F238E27FC236}">
                <a16:creationId xmlns:a16="http://schemas.microsoft.com/office/drawing/2014/main" id="{5D2F1FBF-C5CF-43F5-8D17-AB0F8AF3B1F1}"/>
              </a:ext>
            </a:extLst>
          </p:cNvPr>
          <p:cNvSpPr>
            <a:spLocks noGrp="1"/>
          </p:cNvSpPr>
          <p:nvPr>
            <p:ph type="dt" sz="half" idx="10"/>
          </p:nvPr>
        </p:nvSpPr>
        <p:spPr/>
        <p:txBody>
          <a:bodyPr/>
          <a:lstStyle/>
          <a:p>
            <a:fld id="{8973C266-814F-4B22-AD70-162BA9E67ACD}" type="datetime1">
              <a:rPr lang="ko-KR" altLang="en-US" smtClean="0"/>
              <a:t>2021-06-11</a:t>
            </a:fld>
            <a:endParaRPr lang="ko-KR" altLang="en-US"/>
          </a:p>
        </p:txBody>
      </p:sp>
      <p:sp>
        <p:nvSpPr>
          <p:cNvPr id="5" name="Footer Placeholder 4">
            <a:extLst>
              <a:ext uri="{FF2B5EF4-FFF2-40B4-BE49-F238E27FC236}">
                <a16:creationId xmlns:a16="http://schemas.microsoft.com/office/drawing/2014/main" id="{F8B66348-2E49-49A2-A11C-D14E6B04474E}"/>
              </a:ext>
            </a:extLst>
          </p:cNvPr>
          <p:cNvSpPr>
            <a:spLocks noGrp="1"/>
          </p:cNvSpPr>
          <p:nvPr>
            <p:ph type="ftr" sz="quarter" idx="11"/>
          </p:nvPr>
        </p:nvSpPr>
        <p:spPr/>
        <p:txBody>
          <a:bodyPr/>
          <a:lstStyle/>
          <a:p>
            <a:endParaRPr lang="ko-KR" altLang="en-US"/>
          </a:p>
        </p:txBody>
      </p:sp>
      <p:sp>
        <p:nvSpPr>
          <p:cNvPr id="6" name="Slide Number Placeholder 5">
            <a:extLst>
              <a:ext uri="{FF2B5EF4-FFF2-40B4-BE49-F238E27FC236}">
                <a16:creationId xmlns:a16="http://schemas.microsoft.com/office/drawing/2014/main" id="{FDCAF9D8-872A-4253-862A-767F90A990AF}"/>
              </a:ext>
            </a:extLst>
          </p:cNvPr>
          <p:cNvSpPr>
            <a:spLocks noGrp="1"/>
          </p:cNvSpPr>
          <p:nvPr>
            <p:ph type="sldNum" sz="quarter" idx="12"/>
          </p:nvPr>
        </p:nvSpPr>
        <p:spPr/>
        <p:txBody>
          <a:bodyPr/>
          <a:lstStyle/>
          <a:p>
            <a:fld id="{07A2E26F-E42C-4199-98FF-D24EEDB86635}" type="slidenum">
              <a:rPr lang="ko-KR" altLang="en-US" smtClean="0"/>
              <a:t>‹#›</a:t>
            </a:fld>
            <a:endParaRPr lang="ko-KR" altLang="en-US"/>
          </a:p>
        </p:txBody>
      </p:sp>
    </p:spTree>
    <p:extLst>
      <p:ext uri="{BB962C8B-B14F-4D97-AF65-F5344CB8AC3E}">
        <p14:creationId xmlns:p14="http://schemas.microsoft.com/office/powerpoint/2010/main" val="705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71FFD4-B2D2-4632-95A3-7528A6ED18C6}"/>
              </a:ext>
            </a:extLst>
          </p:cNvPr>
          <p:cNvSpPr>
            <a:spLocks noGrp="1"/>
          </p:cNvSpPr>
          <p:nvPr>
            <p:ph type="title" orient="vert"/>
          </p:nvPr>
        </p:nvSpPr>
        <p:spPr>
          <a:xfrm>
            <a:off x="8724900" y="365125"/>
            <a:ext cx="2628900" cy="5811838"/>
          </a:xfrm>
        </p:spPr>
        <p:txBody>
          <a:bodyPr vert="eaVert"/>
          <a:lstStyle/>
          <a:p>
            <a:r>
              <a:rPr lang="en-US" altLang="ko-KR"/>
              <a:t>Click to edit Master title style</a:t>
            </a:r>
            <a:endParaRPr lang="ko-KR" altLang="en-US"/>
          </a:p>
        </p:txBody>
      </p:sp>
      <p:sp>
        <p:nvSpPr>
          <p:cNvPr id="3" name="Vertical Text Placeholder 2">
            <a:extLst>
              <a:ext uri="{FF2B5EF4-FFF2-40B4-BE49-F238E27FC236}">
                <a16:creationId xmlns:a16="http://schemas.microsoft.com/office/drawing/2014/main" id="{EEC23628-FDAC-40A8-AC77-B25F9E77F328}"/>
              </a:ext>
            </a:extLst>
          </p:cNvPr>
          <p:cNvSpPr>
            <a:spLocks noGrp="1"/>
          </p:cNvSpPr>
          <p:nvPr>
            <p:ph type="body" orient="vert" idx="1"/>
          </p:nvPr>
        </p:nvSpPr>
        <p:spPr>
          <a:xfrm>
            <a:off x="838200" y="365125"/>
            <a:ext cx="7734300" cy="5811838"/>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a:extLst>
              <a:ext uri="{FF2B5EF4-FFF2-40B4-BE49-F238E27FC236}">
                <a16:creationId xmlns:a16="http://schemas.microsoft.com/office/drawing/2014/main" id="{53F2C147-ECB2-4F77-8DB3-E618E30F6637}"/>
              </a:ext>
            </a:extLst>
          </p:cNvPr>
          <p:cNvSpPr>
            <a:spLocks noGrp="1"/>
          </p:cNvSpPr>
          <p:nvPr>
            <p:ph type="dt" sz="half" idx="10"/>
          </p:nvPr>
        </p:nvSpPr>
        <p:spPr/>
        <p:txBody>
          <a:bodyPr/>
          <a:lstStyle/>
          <a:p>
            <a:fld id="{69C443FF-E4DF-4E03-9529-ABCC408527EC}" type="datetime1">
              <a:rPr lang="ko-KR" altLang="en-US" smtClean="0"/>
              <a:t>2021-06-11</a:t>
            </a:fld>
            <a:endParaRPr lang="ko-KR" altLang="en-US"/>
          </a:p>
        </p:txBody>
      </p:sp>
      <p:sp>
        <p:nvSpPr>
          <p:cNvPr id="5" name="Footer Placeholder 4">
            <a:extLst>
              <a:ext uri="{FF2B5EF4-FFF2-40B4-BE49-F238E27FC236}">
                <a16:creationId xmlns:a16="http://schemas.microsoft.com/office/drawing/2014/main" id="{28B5ED04-BAFB-4858-BD7A-66A2009ED519}"/>
              </a:ext>
            </a:extLst>
          </p:cNvPr>
          <p:cNvSpPr>
            <a:spLocks noGrp="1"/>
          </p:cNvSpPr>
          <p:nvPr>
            <p:ph type="ftr" sz="quarter" idx="11"/>
          </p:nvPr>
        </p:nvSpPr>
        <p:spPr/>
        <p:txBody>
          <a:bodyPr/>
          <a:lstStyle/>
          <a:p>
            <a:endParaRPr lang="ko-KR" altLang="en-US"/>
          </a:p>
        </p:txBody>
      </p:sp>
      <p:sp>
        <p:nvSpPr>
          <p:cNvPr id="6" name="Slide Number Placeholder 5">
            <a:extLst>
              <a:ext uri="{FF2B5EF4-FFF2-40B4-BE49-F238E27FC236}">
                <a16:creationId xmlns:a16="http://schemas.microsoft.com/office/drawing/2014/main" id="{54FAD7C3-E4CD-4045-AC43-A5B5A9E047C9}"/>
              </a:ext>
            </a:extLst>
          </p:cNvPr>
          <p:cNvSpPr>
            <a:spLocks noGrp="1"/>
          </p:cNvSpPr>
          <p:nvPr>
            <p:ph type="sldNum" sz="quarter" idx="12"/>
          </p:nvPr>
        </p:nvSpPr>
        <p:spPr/>
        <p:txBody>
          <a:bodyPr/>
          <a:lstStyle/>
          <a:p>
            <a:fld id="{07A2E26F-E42C-4199-98FF-D24EEDB86635}" type="slidenum">
              <a:rPr lang="ko-KR" altLang="en-US" smtClean="0"/>
              <a:t>‹#›</a:t>
            </a:fld>
            <a:endParaRPr lang="ko-KR" altLang="en-US"/>
          </a:p>
        </p:txBody>
      </p:sp>
    </p:spTree>
    <p:extLst>
      <p:ext uri="{BB962C8B-B14F-4D97-AF65-F5344CB8AC3E}">
        <p14:creationId xmlns:p14="http://schemas.microsoft.com/office/powerpoint/2010/main" val="281566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9578-5548-4FAE-BD2A-59A0EA43BDE5}"/>
              </a:ext>
            </a:extLst>
          </p:cNvPr>
          <p:cNvSpPr>
            <a:spLocks noGrp="1"/>
          </p:cNvSpPr>
          <p:nvPr>
            <p:ph type="title"/>
          </p:nvPr>
        </p:nvSpPr>
        <p:spPr/>
        <p:txBody>
          <a:bodyPr/>
          <a:lstStyle/>
          <a:p>
            <a:r>
              <a:rPr lang="en-US" altLang="ko-KR"/>
              <a:t>Click to edit Master title style</a:t>
            </a:r>
            <a:endParaRPr lang="ko-KR" altLang="en-US"/>
          </a:p>
        </p:txBody>
      </p:sp>
      <p:sp>
        <p:nvSpPr>
          <p:cNvPr id="3" name="Content Placeholder 2">
            <a:extLst>
              <a:ext uri="{FF2B5EF4-FFF2-40B4-BE49-F238E27FC236}">
                <a16:creationId xmlns:a16="http://schemas.microsoft.com/office/drawing/2014/main" id="{586AD95F-7B11-4962-9E11-1A57AC9B971E}"/>
              </a:ext>
            </a:extLst>
          </p:cNvPr>
          <p:cNvSpPr>
            <a:spLocks noGrp="1"/>
          </p:cNvSpPr>
          <p:nvPr>
            <p:ph idx="1"/>
          </p:nvPr>
        </p:nvSpPr>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a:extLst>
              <a:ext uri="{FF2B5EF4-FFF2-40B4-BE49-F238E27FC236}">
                <a16:creationId xmlns:a16="http://schemas.microsoft.com/office/drawing/2014/main" id="{185DBE56-85EA-4374-A04C-1550CC71138A}"/>
              </a:ext>
            </a:extLst>
          </p:cNvPr>
          <p:cNvSpPr>
            <a:spLocks noGrp="1"/>
          </p:cNvSpPr>
          <p:nvPr>
            <p:ph type="dt" sz="half" idx="10"/>
          </p:nvPr>
        </p:nvSpPr>
        <p:spPr/>
        <p:txBody>
          <a:bodyPr/>
          <a:lstStyle/>
          <a:p>
            <a:fld id="{FFB77200-FDB2-44ED-8976-7E55EB0527A1}" type="datetime1">
              <a:rPr lang="ko-KR" altLang="en-US" smtClean="0"/>
              <a:t>2021-06-11</a:t>
            </a:fld>
            <a:endParaRPr lang="ko-KR" altLang="en-US"/>
          </a:p>
        </p:txBody>
      </p:sp>
      <p:sp>
        <p:nvSpPr>
          <p:cNvPr id="5" name="Footer Placeholder 4">
            <a:extLst>
              <a:ext uri="{FF2B5EF4-FFF2-40B4-BE49-F238E27FC236}">
                <a16:creationId xmlns:a16="http://schemas.microsoft.com/office/drawing/2014/main" id="{394E3176-DF09-4567-928E-332C19B3F9DC}"/>
              </a:ext>
            </a:extLst>
          </p:cNvPr>
          <p:cNvSpPr>
            <a:spLocks noGrp="1"/>
          </p:cNvSpPr>
          <p:nvPr>
            <p:ph type="ftr" sz="quarter" idx="11"/>
          </p:nvPr>
        </p:nvSpPr>
        <p:spPr/>
        <p:txBody>
          <a:bodyPr/>
          <a:lstStyle/>
          <a:p>
            <a:endParaRPr lang="ko-KR" altLang="en-US"/>
          </a:p>
        </p:txBody>
      </p:sp>
      <p:sp>
        <p:nvSpPr>
          <p:cNvPr id="6" name="Slide Number Placeholder 5">
            <a:extLst>
              <a:ext uri="{FF2B5EF4-FFF2-40B4-BE49-F238E27FC236}">
                <a16:creationId xmlns:a16="http://schemas.microsoft.com/office/drawing/2014/main" id="{41AD9FCE-9783-4A4E-841E-4417AB1B8EA6}"/>
              </a:ext>
            </a:extLst>
          </p:cNvPr>
          <p:cNvSpPr>
            <a:spLocks noGrp="1"/>
          </p:cNvSpPr>
          <p:nvPr>
            <p:ph type="sldNum" sz="quarter" idx="12"/>
          </p:nvPr>
        </p:nvSpPr>
        <p:spPr>
          <a:xfrm>
            <a:off x="9090438" y="6356350"/>
            <a:ext cx="2743200" cy="365125"/>
          </a:xfrm>
        </p:spPr>
        <p:txBody>
          <a:bodyPr/>
          <a:lstStyle>
            <a:lvl1pPr>
              <a:defRPr b="1">
                <a:latin typeface="Arial" panose="020B0604020202020204" pitchFamily="34" charset="0"/>
                <a:cs typeface="Arial" panose="020B0604020202020204" pitchFamily="34" charset="0"/>
              </a:defRPr>
            </a:lvl1pPr>
          </a:lstStyle>
          <a:p>
            <a:fld id="{07A2E26F-E42C-4199-98FF-D24EEDB86635}" type="slidenum">
              <a:rPr lang="ko-KR" altLang="en-US" smtClean="0"/>
              <a:pPr/>
              <a:t>‹#›</a:t>
            </a:fld>
            <a:endParaRPr lang="ko-KR" altLang="en-US"/>
          </a:p>
        </p:txBody>
      </p:sp>
      <p:sp>
        <p:nvSpPr>
          <p:cNvPr id="7" name="TextBox 6">
            <a:extLst>
              <a:ext uri="{FF2B5EF4-FFF2-40B4-BE49-F238E27FC236}">
                <a16:creationId xmlns:a16="http://schemas.microsoft.com/office/drawing/2014/main" id="{0A76D654-D9A1-4871-ACAC-6C6335C46A7D}"/>
              </a:ext>
            </a:extLst>
          </p:cNvPr>
          <p:cNvSpPr txBox="1"/>
          <p:nvPr userDrawn="1"/>
        </p:nvSpPr>
        <p:spPr>
          <a:xfrm>
            <a:off x="11661864" y="6400412"/>
            <a:ext cx="397866" cy="276999"/>
          </a:xfrm>
          <a:prstGeom prst="rect">
            <a:avLst/>
          </a:prstGeom>
          <a:noFill/>
        </p:spPr>
        <p:txBody>
          <a:bodyPr wrap="none" rtlCol="0">
            <a:spAutoFit/>
          </a:bodyPr>
          <a:lstStyle/>
          <a:p>
            <a:r>
              <a:rPr lang="en-US" altLang="ko-KR" sz="1200" b="1" dirty="0">
                <a:solidFill>
                  <a:schemeClr val="tx1">
                    <a:lumMod val="50000"/>
                    <a:lumOff val="50000"/>
                  </a:schemeClr>
                </a:solidFill>
                <a:latin typeface="Arial" panose="020B0604020202020204" pitchFamily="34" charset="0"/>
                <a:cs typeface="Arial" panose="020B0604020202020204" pitchFamily="34" charset="0"/>
              </a:rPr>
              <a:t>/53</a:t>
            </a:r>
            <a:endParaRPr lang="ko-KR" altLang="en-US" sz="12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08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6F46-D746-4ABA-AB79-FF14F8CE43AD}"/>
              </a:ext>
            </a:extLst>
          </p:cNvPr>
          <p:cNvSpPr>
            <a:spLocks noGrp="1"/>
          </p:cNvSpPr>
          <p:nvPr>
            <p:ph type="title"/>
          </p:nvPr>
        </p:nvSpPr>
        <p:spPr>
          <a:xfrm>
            <a:off x="831850" y="1709738"/>
            <a:ext cx="10515600" cy="2852737"/>
          </a:xfrm>
        </p:spPr>
        <p:txBody>
          <a:bodyPr anchor="b"/>
          <a:lstStyle>
            <a:lvl1pPr>
              <a:defRPr sz="6000"/>
            </a:lvl1pPr>
          </a:lstStyle>
          <a:p>
            <a:r>
              <a:rPr lang="en-US" altLang="ko-KR"/>
              <a:t>Click to edit Master title style</a:t>
            </a:r>
            <a:endParaRPr lang="ko-KR" altLang="en-US"/>
          </a:p>
        </p:txBody>
      </p:sp>
      <p:sp>
        <p:nvSpPr>
          <p:cNvPr id="3" name="Text Placeholder 2">
            <a:extLst>
              <a:ext uri="{FF2B5EF4-FFF2-40B4-BE49-F238E27FC236}">
                <a16:creationId xmlns:a16="http://schemas.microsoft.com/office/drawing/2014/main" id="{C973A4E2-FDF6-4DC3-9A95-42C4106FC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a:t>Click to edit Master text styles</a:t>
            </a:r>
          </a:p>
        </p:txBody>
      </p:sp>
      <p:sp>
        <p:nvSpPr>
          <p:cNvPr id="4" name="Date Placeholder 3">
            <a:extLst>
              <a:ext uri="{FF2B5EF4-FFF2-40B4-BE49-F238E27FC236}">
                <a16:creationId xmlns:a16="http://schemas.microsoft.com/office/drawing/2014/main" id="{BF489107-AEFB-45AE-8DE0-CA4E7B99E4A5}"/>
              </a:ext>
            </a:extLst>
          </p:cNvPr>
          <p:cNvSpPr>
            <a:spLocks noGrp="1"/>
          </p:cNvSpPr>
          <p:nvPr>
            <p:ph type="dt" sz="half" idx="10"/>
          </p:nvPr>
        </p:nvSpPr>
        <p:spPr/>
        <p:txBody>
          <a:bodyPr/>
          <a:lstStyle/>
          <a:p>
            <a:fld id="{C42F894F-0155-466B-8A50-7C2AA3B1450F}" type="datetime1">
              <a:rPr lang="ko-KR" altLang="en-US" smtClean="0"/>
              <a:t>2021-06-11</a:t>
            </a:fld>
            <a:endParaRPr lang="ko-KR" altLang="en-US"/>
          </a:p>
        </p:txBody>
      </p:sp>
      <p:sp>
        <p:nvSpPr>
          <p:cNvPr id="5" name="Footer Placeholder 4">
            <a:extLst>
              <a:ext uri="{FF2B5EF4-FFF2-40B4-BE49-F238E27FC236}">
                <a16:creationId xmlns:a16="http://schemas.microsoft.com/office/drawing/2014/main" id="{67BF2F14-47A3-471D-9FAC-8C4F24279D4B}"/>
              </a:ext>
            </a:extLst>
          </p:cNvPr>
          <p:cNvSpPr>
            <a:spLocks noGrp="1"/>
          </p:cNvSpPr>
          <p:nvPr>
            <p:ph type="ftr" sz="quarter" idx="11"/>
          </p:nvPr>
        </p:nvSpPr>
        <p:spPr/>
        <p:txBody>
          <a:bodyPr/>
          <a:lstStyle/>
          <a:p>
            <a:endParaRPr lang="ko-KR" altLang="en-US"/>
          </a:p>
        </p:txBody>
      </p:sp>
      <p:sp>
        <p:nvSpPr>
          <p:cNvPr id="6" name="Slide Number Placeholder 5">
            <a:extLst>
              <a:ext uri="{FF2B5EF4-FFF2-40B4-BE49-F238E27FC236}">
                <a16:creationId xmlns:a16="http://schemas.microsoft.com/office/drawing/2014/main" id="{B0C8289A-A275-4314-AA62-514FA5C3C7A2}"/>
              </a:ext>
            </a:extLst>
          </p:cNvPr>
          <p:cNvSpPr>
            <a:spLocks noGrp="1"/>
          </p:cNvSpPr>
          <p:nvPr>
            <p:ph type="sldNum" sz="quarter" idx="12"/>
          </p:nvPr>
        </p:nvSpPr>
        <p:spPr/>
        <p:txBody>
          <a:bodyPr/>
          <a:lstStyle/>
          <a:p>
            <a:fld id="{07A2E26F-E42C-4199-98FF-D24EEDB86635}" type="slidenum">
              <a:rPr lang="ko-KR" altLang="en-US" smtClean="0"/>
              <a:t>‹#›</a:t>
            </a:fld>
            <a:endParaRPr lang="ko-KR" altLang="en-US"/>
          </a:p>
        </p:txBody>
      </p:sp>
    </p:spTree>
    <p:extLst>
      <p:ext uri="{BB962C8B-B14F-4D97-AF65-F5344CB8AC3E}">
        <p14:creationId xmlns:p14="http://schemas.microsoft.com/office/powerpoint/2010/main" val="149102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A5C50-252E-47A0-9C64-CE07FE816E1F}"/>
              </a:ext>
            </a:extLst>
          </p:cNvPr>
          <p:cNvSpPr>
            <a:spLocks noGrp="1"/>
          </p:cNvSpPr>
          <p:nvPr>
            <p:ph type="title"/>
          </p:nvPr>
        </p:nvSpPr>
        <p:spPr/>
        <p:txBody>
          <a:bodyPr/>
          <a:lstStyle/>
          <a:p>
            <a:r>
              <a:rPr lang="en-US" altLang="ko-KR"/>
              <a:t>Click to edit Master title style</a:t>
            </a:r>
            <a:endParaRPr lang="ko-KR" altLang="en-US"/>
          </a:p>
        </p:txBody>
      </p:sp>
      <p:sp>
        <p:nvSpPr>
          <p:cNvPr id="3" name="Content Placeholder 2">
            <a:extLst>
              <a:ext uri="{FF2B5EF4-FFF2-40B4-BE49-F238E27FC236}">
                <a16:creationId xmlns:a16="http://schemas.microsoft.com/office/drawing/2014/main" id="{FA639C2C-C1DE-49CB-BAB7-C685AACFED1F}"/>
              </a:ext>
            </a:extLst>
          </p:cNvPr>
          <p:cNvSpPr>
            <a:spLocks noGrp="1"/>
          </p:cNvSpPr>
          <p:nvPr>
            <p:ph sz="half" idx="1"/>
          </p:nvPr>
        </p:nvSpPr>
        <p:spPr>
          <a:xfrm>
            <a:off x="838200" y="1825625"/>
            <a:ext cx="5181600" cy="4351338"/>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a:extLst>
              <a:ext uri="{FF2B5EF4-FFF2-40B4-BE49-F238E27FC236}">
                <a16:creationId xmlns:a16="http://schemas.microsoft.com/office/drawing/2014/main" id="{B83AF403-F444-4F48-98D2-CDDC273E08D5}"/>
              </a:ext>
            </a:extLst>
          </p:cNvPr>
          <p:cNvSpPr>
            <a:spLocks noGrp="1"/>
          </p:cNvSpPr>
          <p:nvPr>
            <p:ph sz="half" idx="2"/>
          </p:nvPr>
        </p:nvSpPr>
        <p:spPr>
          <a:xfrm>
            <a:off x="6172200" y="1825625"/>
            <a:ext cx="5181600" cy="4351338"/>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a:extLst>
              <a:ext uri="{FF2B5EF4-FFF2-40B4-BE49-F238E27FC236}">
                <a16:creationId xmlns:a16="http://schemas.microsoft.com/office/drawing/2014/main" id="{5D15763D-2506-4214-A360-92671A398E36}"/>
              </a:ext>
            </a:extLst>
          </p:cNvPr>
          <p:cNvSpPr>
            <a:spLocks noGrp="1"/>
          </p:cNvSpPr>
          <p:nvPr>
            <p:ph type="dt" sz="half" idx="10"/>
          </p:nvPr>
        </p:nvSpPr>
        <p:spPr/>
        <p:txBody>
          <a:bodyPr/>
          <a:lstStyle/>
          <a:p>
            <a:fld id="{4EF45235-EF12-43A0-882A-105830896B2F}" type="datetime1">
              <a:rPr lang="ko-KR" altLang="en-US" smtClean="0"/>
              <a:t>2021-06-11</a:t>
            </a:fld>
            <a:endParaRPr lang="ko-KR" altLang="en-US"/>
          </a:p>
        </p:txBody>
      </p:sp>
      <p:sp>
        <p:nvSpPr>
          <p:cNvPr id="6" name="Footer Placeholder 5">
            <a:extLst>
              <a:ext uri="{FF2B5EF4-FFF2-40B4-BE49-F238E27FC236}">
                <a16:creationId xmlns:a16="http://schemas.microsoft.com/office/drawing/2014/main" id="{67E11B41-3363-4D69-960C-77E45B9A2AF3}"/>
              </a:ext>
            </a:extLst>
          </p:cNvPr>
          <p:cNvSpPr>
            <a:spLocks noGrp="1"/>
          </p:cNvSpPr>
          <p:nvPr>
            <p:ph type="ftr" sz="quarter" idx="11"/>
          </p:nvPr>
        </p:nvSpPr>
        <p:spPr/>
        <p:txBody>
          <a:bodyPr/>
          <a:lstStyle/>
          <a:p>
            <a:endParaRPr lang="ko-KR" altLang="en-US"/>
          </a:p>
        </p:txBody>
      </p:sp>
      <p:sp>
        <p:nvSpPr>
          <p:cNvPr id="7" name="Slide Number Placeholder 6">
            <a:extLst>
              <a:ext uri="{FF2B5EF4-FFF2-40B4-BE49-F238E27FC236}">
                <a16:creationId xmlns:a16="http://schemas.microsoft.com/office/drawing/2014/main" id="{EF45C53A-616C-48E0-8853-DF339A82695B}"/>
              </a:ext>
            </a:extLst>
          </p:cNvPr>
          <p:cNvSpPr>
            <a:spLocks noGrp="1"/>
          </p:cNvSpPr>
          <p:nvPr>
            <p:ph type="sldNum" sz="quarter" idx="12"/>
          </p:nvPr>
        </p:nvSpPr>
        <p:spPr/>
        <p:txBody>
          <a:bodyPr/>
          <a:lstStyle/>
          <a:p>
            <a:fld id="{07A2E26F-E42C-4199-98FF-D24EEDB86635}" type="slidenum">
              <a:rPr lang="ko-KR" altLang="en-US" smtClean="0"/>
              <a:t>‹#›</a:t>
            </a:fld>
            <a:endParaRPr lang="ko-KR" altLang="en-US"/>
          </a:p>
        </p:txBody>
      </p:sp>
    </p:spTree>
    <p:extLst>
      <p:ext uri="{BB962C8B-B14F-4D97-AF65-F5344CB8AC3E}">
        <p14:creationId xmlns:p14="http://schemas.microsoft.com/office/powerpoint/2010/main" val="122901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C15A-E48B-4AE9-AA55-08885368B256}"/>
              </a:ext>
            </a:extLst>
          </p:cNvPr>
          <p:cNvSpPr>
            <a:spLocks noGrp="1"/>
          </p:cNvSpPr>
          <p:nvPr>
            <p:ph type="title"/>
          </p:nvPr>
        </p:nvSpPr>
        <p:spPr>
          <a:xfrm>
            <a:off x="839788" y="365125"/>
            <a:ext cx="10515600" cy="1325563"/>
          </a:xfrm>
        </p:spPr>
        <p:txBody>
          <a:bodyPr/>
          <a:lstStyle/>
          <a:p>
            <a:r>
              <a:rPr lang="en-US" altLang="ko-KR"/>
              <a:t>Click to edit Master title style</a:t>
            </a:r>
            <a:endParaRPr lang="ko-KR" altLang="en-US"/>
          </a:p>
        </p:txBody>
      </p:sp>
      <p:sp>
        <p:nvSpPr>
          <p:cNvPr id="3" name="Text Placeholder 2">
            <a:extLst>
              <a:ext uri="{FF2B5EF4-FFF2-40B4-BE49-F238E27FC236}">
                <a16:creationId xmlns:a16="http://schemas.microsoft.com/office/drawing/2014/main" id="{123487A1-D7B8-496A-8630-398DF55C5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a:extLst>
              <a:ext uri="{FF2B5EF4-FFF2-40B4-BE49-F238E27FC236}">
                <a16:creationId xmlns:a16="http://schemas.microsoft.com/office/drawing/2014/main" id="{0DF046E2-B42A-4277-AEEF-4298C8F9F258}"/>
              </a:ext>
            </a:extLst>
          </p:cNvPr>
          <p:cNvSpPr>
            <a:spLocks noGrp="1"/>
          </p:cNvSpPr>
          <p:nvPr>
            <p:ph sz="half" idx="2"/>
          </p:nvPr>
        </p:nvSpPr>
        <p:spPr>
          <a:xfrm>
            <a:off x="839788" y="2505075"/>
            <a:ext cx="5157787" cy="3684588"/>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a:extLst>
              <a:ext uri="{FF2B5EF4-FFF2-40B4-BE49-F238E27FC236}">
                <a16:creationId xmlns:a16="http://schemas.microsoft.com/office/drawing/2014/main" id="{9A4C01AF-3FB8-4D1C-BB78-8F196516F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a:extLst>
              <a:ext uri="{FF2B5EF4-FFF2-40B4-BE49-F238E27FC236}">
                <a16:creationId xmlns:a16="http://schemas.microsoft.com/office/drawing/2014/main" id="{66B78889-F68B-493B-BE20-086CF68B7299}"/>
              </a:ext>
            </a:extLst>
          </p:cNvPr>
          <p:cNvSpPr>
            <a:spLocks noGrp="1"/>
          </p:cNvSpPr>
          <p:nvPr>
            <p:ph sz="quarter" idx="4"/>
          </p:nvPr>
        </p:nvSpPr>
        <p:spPr>
          <a:xfrm>
            <a:off x="6172200" y="2505075"/>
            <a:ext cx="5183188" cy="3684588"/>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7" name="Date Placeholder 6">
            <a:extLst>
              <a:ext uri="{FF2B5EF4-FFF2-40B4-BE49-F238E27FC236}">
                <a16:creationId xmlns:a16="http://schemas.microsoft.com/office/drawing/2014/main" id="{BC19CC85-2A66-445B-8B47-227716F23177}"/>
              </a:ext>
            </a:extLst>
          </p:cNvPr>
          <p:cNvSpPr>
            <a:spLocks noGrp="1"/>
          </p:cNvSpPr>
          <p:nvPr>
            <p:ph type="dt" sz="half" idx="10"/>
          </p:nvPr>
        </p:nvSpPr>
        <p:spPr/>
        <p:txBody>
          <a:bodyPr/>
          <a:lstStyle/>
          <a:p>
            <a:fld id="{EF4A3708-D9B1-4A94-93E7-9BAA9AAAB36B}" type="datetime1">
              <a:rPr lang="ko-KR" altLang="en-US" smtClean="0"/>
              <a:t>2021-06-11</a:t>
            </a:fld>
            <a:endParaRPr lang="ko-KR" altLang="en-US"/>
          </a:p>
        </p:txBody>
      </p:sp>
      <p:sp>
        <p:nvSpPr>
          <p:cNvPr id="8" name="Footer Placeholder 7">
            <a:extLst>
              <a:ext uri="{FF2B5EF4-FFF2-40B4-BE49-F238E27FC236}">
                <a16:creationId xmlns:a16="http://schemas.microsoft.com/office/drawing/2014/main" id="{E6074158-1D62-4736-AC20-5EEE901ACD66}"/>
              </a:ext>
            </a:extLst>
          </p:cNvPr>
          <p:cNvSpPr>
            <a:spLocks noGrp="1"/>
          </p:cNvSpPr>
          <p:nvPr>
            <p:ph type="ftr" sz="quarter" idx="11"/>
          </p:nvPr>
        </p:nvSpPr>
        <p:spPr/>
        <p:txBody>
          <a:bodyPr/>
          <a:lstStyle/>
          <a:p>
            <a:endParaRPr lang="ko-KR" altLang="en-US"/>
          </a:p>
        </p:txBody>
      </p:sp>
      <p:sp>
        <p:nvSpPr>
          <p:cNvPr id="9" name="Slide Number Placeholder 8">
            <a:extLst>
              <a:ext uri="{FF2B5EF4-FFF2-40B4-BE49-F238E27FC236}">
                <a16:creationId xmlns:a16="http://schemas.microsoft.com/office/drawing/2014/main" id="{D5A850C0-BF2C-4C23-A5AC-E204AD63418D}"/>
              </a:ext>
            </a:extLst>
          </p:cNvPr>
          <p:cNvSpPr>
            <a:spLocks noGrp="1"/>
          </p:cNvSpPr>
          <p:nvPr>
            <p:ph type="sldNum" sz="quarter" idx="12"/>
          </p:nvPr>
        </p:nvSpPr>
        <p:spPr/>
        <p:txBody>
          <a:bodyPr/>
          <a:lstStyle/>
          <a:p>
            <a:fld id="{07A2E26F-E42C-4199-98FF-D24EEDB86635}" type="slidenum">
              <a:rPr lang="ko-KR" altLang="en-US" smtClean="0"/>
              <a:t>‹#›</a:t>
            </a:fld>
            <a:endParaRPr lang="ko-KR" altLang="en-US"/>
          </a:p>
        </p:txBody>
      </p:sp>
    </p:spTree>
    <p:extLst>
      <p:ext uri="{BB962C8B-B14F-4D97-AF65-F5344CB8AC3E}">
        <p14:creationId xmlns:p14="http://schemas.microsoft.com/office/powerpoint/2010/main" val="145586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AF8C-9D89-402B-888A-CEC7687F7089}"/>
              </a:ext>
            </a:extLst>
          </p:cNvPr>
          <p:cNvSpPr>
            <a:spLocks noGrp="1"/>
          </p:cNvSpPr>
          <p:nvPr>
            <p:ph type="title"/>
          </p:nvPr>
        </p:nvSpPr>
        <p:spPr/>
        <p:txBody>
          <a:bodyPr/>
          <a:lstStyle/>
          <a:p>
            <a:r>
              <a:rPr lang="en-US" altLang="ko-KR"/>
              <a:t>Click to edit Master title style</a:t>
            </a:r>
            <a:endParaRPr lang="ko-KR" altLang="en-US"/>
          </a:p>
        </p:txBody>
      </p:sp>
      <p:sp>
        <p:nvSpPr>
          <p:cNvPr id="3" name="Date Placeholder 2">
            <a:extLst>
              <a:ext uri="{FF2B5EF4-FFF2-40B4-BE49-F238E27FC236}">
                <a16:creationId xmlns:a16="http://schemas.microsoft.com/office/drawing/2014/main" id="{9DE9E545-556F-4E5A-8D03-C88CB8E2973C}"/>
              </a:ext>
            </a:extLst>
          </p:cNvPr>
          <p:cNvSpPr>
            <a:spLocks noGrp="1"/>
          </p:cNvSpPr>
          <p:nvPr>
            <p:ph type="dt" sz="half" idx="10"/>
          </p:nvPr>
        </p:nvSpPr>
        <p:spPr/>
        <p:txBody>
          <a:bodyPr/>
          <a:lstStyle/>
          <a:p>
            <a:fld id="{AFF1AAB8-1C4B-4E1C-9B6D-3F2E0F4E346C}" type="datetime1">
              <a:rPr lang="ko-KR" altLang="en-US" smtClean="0"/>
              <a:t>2021-06-11</a:t>
            </a:fld>
            <a:endParaRPr lang="ko-KR" altLang="en-US"/>
          </a:p>
        </p:txBody>
      </p:sp>
      <p:sp>
        <p:nvSpPr>
          <p:cNvPr id="4" name="Footer Placeholder 3">
            <a:extLst>
              <a:ext uri="{FF2B5EF4-FFF2-40B4-BE49-F238E27FC236}">
                <a16:creationId xmlns:a16="http://schemas.microsoft.com/office/drawing/2014/main" id="{5CCA5743-C2B0-42D1-9EE5-EDCFD114596F}"/>
              </a:ext>
            </a:extLst>
          </p:cNvPr>
          <p:cNvSpPr>
            <a:spLocks noGrp="1"/>
          </p:cNvSpPr>
          <p:nvPr>
            <p:ph type="ftr" sz="quarter" idx="11"/>
          </p:nvPr>
        </p:nvSpPr>
        <p:spPr/>
        <p:txBody>
          <a:bodyPr/>
          <a:lstStyle/>
          <a:p>
            <a:endParaRPr lang="ko-KR" altLang="en-US"/>
          </a:p>
        </p:txBody>
      </p:sp>
      <p:sp>
        <p:nvSpPr>
          <p:cNvPr id="5" name="Slide Number Placeholder 4">
            <a:extLst>
              <a:ext uri="{FF2B5EF4-FFF2-40B4-BE49-F238E27FC236}">
                <a16:creationId xmlns:a16="http://schemas.microsoft.com/office/drawing/2014/main" id="{394D2D31-3533-4043-AFA0-5E6B2F8404BF}"/>
              </a:ext>
            </a:extLst>
          </p:cNvPr>
          <p:cNvSpPr>
            <a:spLocks noGrp="1"/>
          </p:cNvSpPr>
          <p:nvPr>
            <p:ph type="sldNum" sz="quarter" idx="12"/>
          </p:nvPr>
        </p:nvSpPr>
        <p:spPr/>
        <p:txBody>
          <a:bodyPr/>
          <a:lstStyle/>
          <a:p>
            <a:fld id="{07A2E26F-E42C-4199-98FF-D24EEDB86635}" type="slidenum">
              <a:rPr lang="ko-KR" altLang="en-US" smtClean="0"/>
              <a:t>‹#›</a:t>
            </a:fld>
            <a:endParaRPr lang="ko-KR" altLang="en-US"/>
          </a:p>
        </p:txBody>
      </p:sp>
    </p:spTree>
    <p:extLst>
      <p:ext uri="{BB962C8B-B14F-4D97-AF65-F5344CB8AC3E}">
        <p14:creationId xmlns:p14="http://schemas.microsoft.com/office/powerpoint/2010/main" val="146116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48638-591A-43BF-98BF-48E2B32F204B}"/>
              </a:ext>
            </a:extLst>
          </p:cNvPr>
          <p:cNvSpPr>
            <a:spLocks noGrp="1"/>
          </p:cNvSpPr>
          <p:nvPr>
            <p:ph type="dt" sz="half" idx="10"/>
          </p:nvPr>
        </p:nvSpPr>
        <p:spPr/>
        <p:txBody>
          <a:bodyPr/>
          <a:lstStyle/>
          <a:p>
            <a:fld id="{9C575ACF-284C-452D-ACEA-FEF2B9C0A7CF}" type="datetime1">
              <a:rPr lang="ko-KR" altLang="en-US" smtClean="0"/>
              <a:t>2021-06-11</a:t>
            </a:fld>
            <a:endParaRPr lang="ko-KR" altLang="en-US"/>
          </a:p>
        </p:txBody>
      </p:sp>
      <p:sp>
        <p:nvSpPr>
          <p:cNvPr id="3" name="Footer Placeholder 2">
            <a:extLst>
              <a:ext uri="{FF2B5EF4-FFF2-40B4-BE49-F238E27FC236}">
                <a16:creationId xmlns:a16="http://schemas.microsoft.com/office/drawing/2014/main" id="{E647DFBB-F73A-4DBF-B536-4D45D81BF583}"/>
              </a:ext>
            </a:extLst>
          </p:cNvPr>
          <p:cNvSpPr>
            <a:spLocks noGrp="1"/>
          </p:cNvSpPr>
          <p:nvPr>
            <p:ph type="ftr" sz="quarter" idx="11"/>
          </p:nvPr>
        </p:nvSpPr>
        <p:spPr/>
        <p:txBody>
          <a:bodyPr/>
          <a:lstStyle/>
          <a:p>
            <a:endParaRPr lang="ko-KR" altLang="en-US"/>
          </a:p>
        </p:txBody>
      </p:sp>
      <p:sp>
        <p:nvSpPr>
          <p:cNvPr id="4" name="Slide Number Placeholder 3">
            <a:extLst>
              <a:ext uri="{FF2B5EF4-FFF2-40B4-BE49-F238E27FC236}">
                <a16:creationId xmlns:a16="http://schemas.microsoft.com/office/drawing/2014/main" id="{BE062655-B356-46CB-A26F-A8B077E2CB75}"/>
              </a:ext>
            </a:extLst>
          </p:cNvPr>
          <p:cNvSpPr>
            <a:spLocks noGrp="1"/>
          </p:cNvSpPr>
          <p:nvPr>
            <p:ph type="sldNum" sz="quarter" idx="12"/>
          </p:nvPr>
        </p:nvSpPr>
        <p:spPr/>
        <p:txBody>
          <a:bodyPr/>
          <a:lstStyle/>
          <a:p>
            <a:fld id="{07A2E26F-E42C-4199-98FF-D24EEDB86635}" type="slidenum">
              <a:rPr lang="ko-KR" altLang="en-US" smtClean="0"/>
              <a:t>‹#›</a:t>
            </a:fld>
            <a:endParaRPr lang="ko-KR" altLang="en-US"/>
          </a:p>
        </p:txBody>
      </p:sp>
    </p:spTree>
    <p:extLst>
      <p:ext uri="{BB962C8B-B14F-4D97-AF65-F5344CB8AC3E}">
        <p14:creationId xmlns:p14="http://schemas.microsoft.com/office/powerpoint/2010/main" val="238985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33D8-C1A8-48DE-B3FE-0218F3C033B5}"/>
              </a:ext>
            </a:extLst>
          </p:cNvPr>
          <p:cNvSpPr>
            <a:spLocks noGrp="1"/>
          </p:cNvSpPr>
          <p:nvPr>
            <p:ph type="title"/>
          </p:nvPr>
        </p:nvSpPr>
        <p:spPr>
          <a:xfrm>
            <a:off x="839788" y="457200"/>
            <a:ext cx="3932237" cy="1600200"/>
          </a:xfrm>
        </p:spPr>
        <p:txBody>
          <a:bodyPr anchor="b"/>
          <a:lstStyle>
            <a:lvl1pPr>
              <a:defRPr sz="3200"/>
            </a:lvl1pPr>
          </a:lstStyle>
          <a:p>
            <a:r>
              <a:rPr lang="en-US" altLang="ko-KR"/>
              <a:t>Click to edit Master title style</a:t>
            </a:r>
            <a:endParaRPr lang="ko-KR" altLang="en-US"/>
          </a:p>
        </p:txBody>
      </p:sp>
      <p:sp>
        <p:nvSpPr>
          <p:cNvPr id="3" name="Content Placeholder 2">
            <a:extLst>
              <a:ext uri="{FF2B5EF4-FFF2-40B4-BE49-F238E27FC236}">
                <a16:creationId xmlns:a16="http://schemas.microsoft.com/office/drawing/2014/main" id="{41A021C1-304B-4FE7-984C-381AE10BE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a:extLst>
              <a:ext uri="{FF2B5EF4-FFF2-40B4-BE49-F238E27FC236}">
                <a16:creationId xmlns:a16="http://schemas.microsoft.com/office/drawing/2014/main" id="{7249AFE6-F300-452B-984F-4DBED80A5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a:extLst>
              <a:ext uri="{FF2B5EF4-FFF2-40B4-BE49-F238E27FC236}">
                <a16:creationId xmlns:a16="http://schemas.microsoft.com/office/drawing/2014/main" id="{F218272B-E7F3-4B91-A2C6-B720D4CEAEDA}"/>
              </a:ext>
            </a:extLst>
          </p:cNvPr>
          <p:cNvSpPr>
            <a:spLocks noGrp="1"/>
          </p:cNvSpPr>
          <p:nvPr>
            <p:ph type="dt" sz="half" idx="10"/>
          </p:nvPr>
        </p:nvSpPr>
        <p:spPr/>
        <p:txBody>
          <a:bodyPr/>
          <a:lstStyle/>
          <a:p>
            <a:fld id="{A7FA1F55-18BA-4461-BC41-48F9B5F6001D}" type="datetime1">
              <a:rPr lang="ko-KR" altLang="en-US" smtClean="0"/>
              <a:t>2021-06-11</a:t>
            </a:fld>
            <a:endParaRPr lang="ko-KR" altLang="en-US"/>
          </a:p>
        </p:txBody>
      </p:sp>
      <p:sp>
        <p:nvSpPr>
          <p:cNvPr id="6" name="Footer Placeholder 5">
            <a:extLst>
              <a:ext uri="{FF2B5EF4-FFF2-40B4-BE49-F238E27FC236}">
                <a16:creationId xmlns:a16="http://schemas.microsoft.com/office/drawing/2014/main" id="{0142F21C-83FE-494A-9889-8ABA432844AE}"/>
              </a:ext>
            </a:extLst>
          </p:cNvPr>
          <p:cNvSpPr>
            <a:spLocks noGrp="1"/>
          </p:cNvSpPr>
          <p:nvPr>
            <p:ph type="ftr" sz="quarter" idx="11"/>
          </p:nvPr>
        </p:nvSpPr>
        <p:spPr/>
        <p:txBody>
          <a:bodyPr/>
          <a:lstStyle/>
          <a:p>
            <a:endParaRPr lang="ko-KR" altLang="en-US"/>
          </a:p>
        </p:txBody>
      </p:sp>
      <p:sp>
        <p:nvSpPr>
          <p:cNvPr id="7" name="Slide Number Placeholder 6">
            <a:extLst>
              <a:ext uri="{FF2B5EF4-FFF2-40B4-BE49-F238E27FC236}">
                <a16:creationId xmlns:a16="http://schemas.microsoft.com/office/drawing/2014/main" id="{9F06908B-AA73-4BBA-9C5C-224881D7590C}"/>
              </a:ext>
            </a:extLst>
          </p:cNvPr>
          <p:cNvSpPr>
            <a:spLocks noGrp="1"/>
          </p:cNvSpPr>
          <p:nvPr>
            <p:ph type="sldNum" sz="quarter" idx="12"/>
          </p:nvPr>
        </p:nvSpPr>
        <p:spPr/>
        <p:txBody>
          <a:bodyPr/>
          <a:lstStyle/>
          <a:p>
            <a:fld id="{07A2E26F-E42C-4199-98FF-D24EEDB86635}" type="slidenum">
              <a:rPr lang="ko-KR" altLang="en-US" smtClean="0"/>
              <a:t>‹#›</a:t>
            </a:fld>
            <a:endParaRPr lang="ko-KR" altLang="en-US"/>
          </a:p>
        </p:txBody>
      </p:sp>
    </p:spTree>
    <p:extLst>
      <p:ext uri="{BB962C8B-B14F-4D97-AF65-F5344CB8AC3E}">
        <p14:creationId xmlns:p14="http://schemas.microsoft.com/office/powerpoint/2010/main" val="418808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3DD5-FD4B-43C9-9C5F-14CB882B8650}"/>
              </a:ext>
            </a:extLst>
          </p:cNvPr>
          <p:cNvSpPr>
            <a:spLocks noGrp="1"/>
          </p:cNvSpPr>
          <p:nvPr>
            <p:ph type="title"/>
          </p:nvPr>
        </p:nvSpPr>
        <p:spPr>
          <a:xfrm>
            <a:off x="839788" y="457200"/>
            <a:ext cx="3932237" cy="1600200"/>
          </a:xfrm>
        </p:spPr>
        <p:txBody>
          <a:bodyPr anchor="b"/>
          <a:lstStyle>
            <a:lvl1pPr>
              <a:defRPr sz="3200"/>
            </a:lvl1pPr>
          </a:lstStyle>
          <a:p>
            <a:r>
              <a:rPr lang="en-US" altLang="ko-KR"/>
              <a:t>Click to edit Master title style</a:t>
            </a:r>
            <a:endParaRPr lang="ko-KR" altLang="en-US"/>
          </a:p>
        </p:txBody>
      </p:sp>
      <p:sp>
        <p:nvSpPr>
          <p:cNvPr id="3" name="Picture Placeholder 2">
            <a:extLst>
              <a:ext uri="{FF2B5EF4-FFF2-40B4-BE49-F238E27FC236}">
                <a16:creationId xmlns:a16="http://schemas.microsoft.com/office/drawing/2014/main" id="{54153F82-1A08-4602-8590-78005DCC3D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a:extLst>
              <a:ext uri="{FF2B5EF4-FFF2-40B4-BE49-F238E27FC236}">
                <a16:creationId xmlns:a16="http://schemas.microsoft.com/office/drawing/2014/main" id="{A6467005-2FDE-4FDC-80BF-F890AFDB7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a:extLst>
              <a:ext uri="{FF2B5EF4-FFF2-40B4-BE49-F238E27FC236}">
                <a16:creationId xmlns:a16="http://schemas.microsoft.com/office/drawing/2014/main" id="{4CAEFAFE-A5BC-4821-A82E-A8C2B9D6970B}"/>
              </a:ext>
            </a:extLst>
          </p:cNvPr>
          <p:cNvSpPr>
            <a:spLocks noGrp="1"/>
          </p:cNvSpPr>
          <p:nvPr>
            <p:ph type="dt" sz="half" idx="10"/>
          </p:nvPr>
        </p:nvSpPr>
        <p:spPr/>
        <p:txBody>
          <a:bodyPr/>
          <a:lstStyle/>
          <a:p>
            <a:fld id="{B862238D-5998-4484-8B7D-BAB8E267F1AB}" type="datetime1">
              <a:rPr lang="ko-KR" altLang="en-US" smtClean="0"/>
              <a:t>2021-06-11</a:t>
            </a:fld>
            <a:endParaRPr lang="ko-KR" altLang="en-US"/>
          </a:p>
        </p:txBody>
      </p:sp>
      <p:sp>
        <p:nvSpPr>
          <p:cNvPr id="6" name="Footer Placeholder 5">
            <a:extLst>
              <a:ext uri="{FF2B5EF4-FFF2-40B4-BE49-F238E27FC236}">
                <a16:creationId xmlns:a16="http://schemas.microsoft.com/office/drawing/2014/main" id="{A7A6646C-C68F-4263-91CD-F5670A5DAA29}"/>
              </a:ext>
            </a:extLst>
          </p:cNvPr>
          <p:cNvSpPr>
            <a:spLocks noGrp="1"/>
          </p:cNvSpPr>
          <p:nvPr>
            <p:ph type="ftr" sz="quarter" idx="11"/>
          </p:nvPr>
        </p:nvSpPr>
        <p:spPr/>
        <p:txBody>
          <a:bodyPr/>
          <a:lstStyle/>
          <a:p>
            <a:endParaRPr lang="ko-KR" altLang="en-US"/>
          </a:p>
        </p:txBody>
      </p:sp>
      <p:sp>
        <p:nvSpPr>
          <p:cNvPr id="7" name="Slide Number Placeholder 6">
            <a:extLst>
              <a:ext uri="{FF2B5EF4-FFF2-40B4-BE49-F238E27FC236}">
                <a16:creationId xmlns:a16="http://schemas.microsoft.com/office/drawing/2014/main" id="{797C3642-95E7-4D4D-AECD-3FFF9CC66989}"/>
              </a:ext>
            </a:extLst>
          </p:cNvPr>
          <p:cNvSpPr>
            <a:spLocks noGrp="1"/>
          </p:cNvSpPr>
          <p:nvPr>
            <p:ph type="sldNum" sz="quarter" idx="12"/>
          </p:nvPr>
        </p:nvSpPr>
        <p:spPr/>
        <p:txBody>
          <a:bodyPr/>
          <a:lstStyle/>
          <a:p>
            <a:fld id="{07A2E26F-E42C-4199-98FF-D24EEDB86635}" type="slidenum">
              <a:rPr lang="ko-KR" altLang="en-US" smtClean="0"/>
              <a:t>‹#›</a:t>
            </a:fld>
            <a:endParaRPr lang="ko-KR" altLang="en-US"/>
          </a:p>
        </p:txBody>
      </p:sp>
    </p:spTree>
    <p:extLst>
      <p:ext uri="{BB962C8B-B14F-4D97-AF65-F5344CB8AC3E}">
        <p14:creationId xmlns:p14="http://schemas.microsoft.com/office/powerpoint/2010/main" val="203091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1BCE63-EFCE-4D5A-B0FC-FD56DBF6D7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ko-KR"/>
              <a:t>Click to edit Master title style</a:t>
            </a:r>
            <a:endParaRPr lang="ko-KR" altLang="en-US"/>
          </a:p>
        </p:txBody>
      </p:sp>
      <p:sp>
        <p:nvSpPr>
          <p:cNvPr id="3" name="Text Placeholder 2">
            <a:extLst>
              <a:ext uri="{FF2B5EF4-FFF2-40B4-BE49-F238E27FC236}">
                <a16:creationId xmlns:a16="http://schemas.microsoft.com/office/drawing/2014/main" id="{936498DA-449A-4AF4-BEFA-0F842FD6E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a:extLst>
              <a:ext uri="{FF2B5EF4-FFF2-40B4-BE49-F238E27FC236}">
                <a16:creationId xmlns:a16="http://schemas.microsoft.com/office/drawing/2014/main" id="{EAF1B41C-4A05-4715-B291-8B6A7D5B1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71BE6-6B12-4E8D-B3BA-5F253B010C07}" type="datetime1">
              <a:rPr lang="ko-KR" altLang="en-US" smtClean="0"/>
              <a:t>2021-06-11</a:t>
            </a:fld>
            <a:endParaRPr lang="ko-KR" altLang="en-US"/>
          </a:p>
        </p:txBody>
      </p:sp>
      <p:sp>
        <p:nvSpPr>
          <p:cNvPr id="5" name="Footer Placeholder 4">
            <a:extLst>
              <a:ext uri="{FF2B5EF4-FFF2-40B4-BE49-F238E27FC236}">
                <a16:creationId xmlns:a16="http://schemas.microsoft.com/office/drawing/2014/main" id="{557EA3B7-F02D-4606-A914-7ACFEC0D59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a:extLst>
              <a:ext uri="{FF2B5EF4-FFF2-40B4-BE49-F238E27FC236}">
                <a16:creationId xmlns:a16="http://schemas.microsoft.com/office/drawing/2014/main" id="{8C316B84-AC03-4AEF-A9C8-9A25AFFEC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2E26F-E42C-4199-98FF-D24EEDB86635}" type="slidenum">
              <a:rPr lang="ko-KR" altLang="en-US" smtClean="0"/>
              <a:t>‹#›</a:t>
            </a:fld>
            <a:endParaRPr lang="ko-KR" altLang="en-US"/>
          </a:p>
        </p:txBody>
      </p:sp>
    </p:spTree>
    <p:extLst>
      <p:ext uri="{BB962C8B-B14F-4D97-AF65-F5344CB8AC3E}">
        <p14:creationId xmlns:p14="http://schemas.microsoft.com/office/powerpoint/2010/main" val="181502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github.com/VisionEval/VisionEval/wiki" TargetMode="External"/><Relationship Id="rId2" Type="http://schemas.openxmlformats.org/officeDocument/2006/relationships/hyperlink" Target="https://visioneval.org/" TargetMode="External"/><Relationship Id="rId1" Type="http://schemas.openxmlformats.org/officeDocument/2006/relationships/slideLayout" Target="../slideLayouts/slideLayout2.xml"/><Relationship Id="rId5" Type="http://schemas.openxmlformats.org/officeDocument/2006/relationships/hyperlink" Target="https://www.dot.ny.gov/divisions/engineering/technical-services/trans-r-and-d-repository/C-17-05_Implementation_of_a_regional_greenhouse_gas_reduction.pdf" TargetMode="External"/><Relationship Id="rId4" Type="http://schemas.openxmlformats.org/officeDocument/2006/relationships/hyperlink" Target="https://www.oregon.gov/odot/Regions/Pages/index.aspx"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03F6-2DA3-4D21-BD96-327C8E4B1CF7}"/>
              </a:ext>
            </a:extLst>
          </p:cNvPr>
          <p:cNvSpPr>
            <a:spLocks noGrp="1"/>
          </p:cNvSpPr>
          <p:nvPr>
            <p:ph type="ctrTitle"/>
          </p:nvPr>
        </p:nvSpPr>
        <p:spPr>
          <a:xfrm>
            <a:off x="1524000" y="1672770"/>
            <a:ext cx="9144000" cy="1909763"/>
          </a:xfrm>
        </p:spPr>
        <p:txBody>
          <a:bodyPr>
            <a:normAutofit/>
          </a:bodyPr>
          <a:lstStyle/>
          <a:p>
            <a:r>
              <a:rPr lang="en-US" altLang="ko-KR" sz="2400" spc="-100" dirty="0">
                <a:latin typeface="Arial" panose="020B0604020202020204" pitchFamily="34" charset="0"/>
                <a:cs typeface="Arial" panose="020B0604020202020204" pitchFamily="34" charset="0"/>
              </a:rPr>
              <a:t>CEE225A S21 Final</a:t>
            </a:r>
            <a:r>
              <a:rPr lang="ko-KR" altLang="en-US" sz="2400" spc="-100" dirty="0">
                <a:latin typeface="Arial" panose="020B0604020202020204" pitchFamily="34" charset="0"/>
                <a:cs typeface="Arial" panose="020B0604020202020204" pitchFamily="34" charset="0"/>
              </a:rPr>
              <a:t> </a:t>
            </a:r>
            <a:r>
              <a:rPr lang="en-US" altLang="ko-KR" sz="2400" spc="-100" dirty="0">
                <a:latin typeface="Arial" panose="020B0604020202020204" pitchFamily="34" charset="0"/>
                <a:cs typeface="Arial" panose="020B0604020202020204" pitchFamily="34" charset="0"/>
              </a:rPr>
              <a:t>Presentation</a:t>
            </a:r>
            <a:br>
              <a:rPr lang="en-US" altLang="ko-KR" sz="2400" dirty="0">
                <a:latin typeface="Arial" panose="020B0604020202020204" pitchFamily="34" charset="0"/>
                <a:cs typeface="Arial" panose="020B0604020202020204" pitchFamily="34" charset="0"/>
              </a:rPr>
            </a:br>
            <a:r>
              <a:rPr lang="en-US" altLang="ko-KR" b="1" spc="-100" dirty="0">
                <a:latin typeface="Arial" panose="020B0604020202020204" pitchFamily="34" charset="0"/>
                <a:cs typeface="Arial" panose="020B0604020202020204" pitchFamily="34" charset="0"/>
              </a:rPr>
              <a:t>Introduction</a:t>
            </a:r>
            <a:r>
              <a:rPr lang="ko-KR" altLang="en-US" b="1" spc="-100" dirty="0">
                <a:latin typeface="Arial" panose="020B0604020202020204" pitchFamily="34" charset="0"/>
                <a:cs typeface="Arial" panose="020B0604020202020204" pitchFamily="34" charset="0"/>
              </a:rPr>
              <a:t> </a:t>
            </a:r>
            <a:r>
              <a:rPr lang="en-US" altLang="ko-KR" b="1" spc="-100" dirty="0">
                <a:latin typeface="Arial" panose="020B0604020202020204" pitchFamily="34" charset="0"/>
                <a:cs typeface="Arial" panose="020B0604020202020204" pitchFamily="34" charset="0"/>
              </a:rPr>
              <a:t>of</a:t>
            </a:r>
            <a:r>
              <a:rPr lang="ko-KR" altLang="en-US" b="1" spc="-100" dirty="0">
                <a:latin typeface="Arial" panose="020B0604020202020204" pitchFamily="34" charset="0"/>
                <a:cs typeface="Arial" panose="020B0604020202020204" pitchFamily="34" charset="0"/>
              </a:rPr>
              <a:t> </a:t>
            </a:r>
            <a:r>
              <a:rPr lang="en-US" altLang="ko-KR" b="1" spc="-100" dirty="0">
                <a:latin typeface="Arial" panose="020B0604020202020204" pitchFamily="34" charset="0"/>
                <a:cs typeface="Arial" panose="020B0604020202020204" pitchFamily="34" charset="0"/>
              </a:rPr>
              <a:t>VERPAT</a:t>
            </a:r>
            <a:endParaRPr lang="ko-KR" altLang="en-US" b="1" spc="-1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BF111A5-3EC5-4188-AECE-8952262F1BA2}"/>
              </a:ext>
            </a:extLst>
          </p:cNvPr>
          <p:cNvSpPr>
            <a:spLocks noGrp="1"/>
          </p:cNvSpPr>
          <p:nvPr>
            <p:ph type="subTitle" idx="1"/>
          </p:nvPr>
        </p:nvSpPr>
        <p:spPr>
          <a:xfrm>
            <a:off x="1524000" y="4200687"/>
            <a:ext cx="9144000" cy="1333870"/>
          </a:xfrm>
        </p:spPr>
        <p:txBody>
          <a:bodyPr>
            <a:normAutofit/>
          </a:bodyPr>
          <a:lstStyle/>
          <a:p>
            <a:r>
              <a:rPr lang="en-US" altLang="ko-KR" sz="2000" spc="-100" dirty="0" err="1">
                <a:latin typeface="Arial" panose="020B0604020202020204" pitchFamily="34" charset="0"/>
                <a:cs typeface="Arial" panose="020B0604020202020204" pitchFamily="34" charset="0"/>
              </a:rPr>
              <a:t>Arash</a:t>
            </a:r>
            <a:r>
              <a:rPr lang="en-US" altLang="ko-KR" sz="2000" spc="-100" dirty="0">
                <a:latin typeface="Arial" panose="020B0604020202020204" pitchFamily="34" charset="0"/>
                <a:cs typeface="Arial" panose="020B0604020202020204" pitchFamily="34" charset="0"/>
              </a:rPr>
              <a:t> Ghaffar, </a:t>
            </a:r>
            <a:r>
              <a:rPr lang="en-US" altLang="ko-KR" sz="2000" spc="-100" dirty="0" err="1">
                <a:latin typeface="Arial" panose="020B0604020202020204" pitchFamily="34" charset="0"/>
                <a:cs typeface="Arial" panose="020B0604020202020204" pitchFamily="34" charset="0"/>
              </a:rPr>
              <a:t>Xiangyu</a:t>
            </a:r>
            <a:r>
              <a:rPr lang="en-US" altLang="ko-KR" sz="2000" spc="-100" dirty="0">
                <a:latin typeface="Arial" panose="020B0604020202020204" pitchFamily="34" charset="0"/>
                <a:cs typeface="Arial" panose="020B0604020202020204" pitchFamily="34" charset="0"/>
              </a:rPr>
              <a:t> Li, </a:t>
            </a:r>
            <a:r>
              <a:rPr lang="en-US" altLang="ko-KR" sz="2000" spc="-100" dirty="0" err="1">
                <a:latin typeface="Arial" panose="020B0604020202020204" pitchFamily="34" charset="0"/>
                <a:cs typeface="Arial" panose="020B0604020202020204" pitchFamily="34" charset="0"/>
              </a:rPr>
              <a:t>Younghun</a:t>
            </a:r>
            <a:r>
              <a:rPr lang="en-US" altLang="ko-KR" sz="2000" spc="-100" dirty="0">
                <a:latin typeface="Arial" panose="020B0604020202020204" pitchFamily="34" charset="0"/>
                <a:cs typeface="Arial" panose="020B0604020202020204" pitchFamily="34" charset="0"/>
              </a:rPr>
              <a:t> </a:t>
            </a:r>
            <a:r>
              <a:rPr lang="en-US" altLang="ko-KR" sz="2000" spc="-100" dirty="0" err="1">
                <a:latin typeface="Arial" panose="020B0604020202020204" pitchFamily="34" charset="0"/>
                <a:cs typeface="Arial" panose="020B0604020202020204" pitchFamily="34" charset="0"/>
              </a:rPr>
              <a:t>Bahk</a:t>
            </a:r>
            <a:endParaRPr lang="ko-KR" altLang="en-US" sz="2000" spc="-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76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Input Data</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Travel Demand</a:t>
            </a:r>
            <a:endParaRPr lang="ko-KR" altLang="en-US" sz="3200" spc="-10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A393A153-4C27-4B7D-A178-9DEF0236CAB6}"/>
              </a:ext>
            </a:extLst>
          </p:cNvPr>
          <p:cNvSpPr>
            <a:spLocks noGrp="1"/>
          </p:cNvSpPr>
          <p:nvPr>
            <p:ph idx="1"/>
          </p:nvPr>
        </p:nvSpPr>
        <p:spPr>
          <a:xfrm>
            <a:off x="838200" y="2032000"/>
            <a:ext cx="6578600" cy="3724048"/>
          </a:xfrm>
        </p:spPr>
        <p:txBody>
          <a:bodyPr>
            <a:normAutofit/>
          </a:bodyPr>
          <a:lstStyle/>
          <a:p>
            <a:r>
              <a:rPr lang="en-US" altLang="ko-KR" sz="2000" b="1">
                <a:latin typeface="Arial" panose="020B0604020202020204" pitchFamily="34" charset="0"/>
                <a:cs typeface="Arial" panose="020B0604020202020204" pitchFamily="34" charset="0"/>
              </a:rPr>
              <a:t>Auto and transit trips per capita</a:t>
            </a:r>
            <a:r>
              <a:rPr lang="en-US" altLang="ko-KR" sz="2000">
                <a:latin typeface="Arial" panose="020B0604020202020204" pitchFamily="34" charset="0"/>
                <a:cs typeface="Arial" panose="020B0604020202020204" pitchFamily="34" charset="0"/>
              </a:rPr>
              <a:t>: Regional averages for auto and transit trips per capita per day for the base year.</a:t>
            </a:r>
          </a:p>
          <a:p>
            <a:r>
              <a:rPr lang="en-US" altLang="ko-KR" sz="2000" b="1">
                <a:latin typeface="Arial" panose="020B0604020202020204" pitchFamily="34" charset="0"/>
                <a:cs typeface="Arial" panose="020B0604020202020204" pitchFamily="34" charset="0"/>
              </a:rPr>
              <a:t>Auto</a:t>
            </a:r>
            <a:r>
              <a:rPr lang="en-US" altLang="ko-KR" sz="2000">
                <a:latin typeface="Arial" panose="020B0604020202020204" pitchFamily="34" charset="0"/>
                <a:cs typeface="Arial" panose="020B0604020202020204" pitchFamily="34" charset="0"/>
              </a:rPr>
              <a:t>: The regional average of auto trips per capita, including drive alone and shared ride travel. (NHTS)</a:t>
            </a:r>
          </a:p>
          <a:p>
            <a:r>
              <a:rPr lang="en-US" altLang="ko-KR" sz="2000" b="1">
                <a:latin typeface="Arial" panose="020B0604020202020204" pitchFamily="34" charset="0"/>
                <a:cs typeface="Arial" panose="020B0604020202020204" pitchFamily="34" charset="0"/>
              </a:rPr>
              <a:t>Transit</a:t>
            </a:r>
            <a:r>
              <a:rPr lang="en-US" altLang="ko-KR" sz="2000">
                <a:latin typeface="Arial" panose="020B0604020202020204" pitchFamily="34" charset="0"/>
                <a:cs typeface="Arial" panose="020B0604020202020204" pitchFamily="34" charset="0"/>
              </a:rPr>
              <a:t>: The regional average of transit trips per capita, including walk and drive access to transit. (NTD)</a:t>
            </a:r>
            <a:endParaRPr lang="ko-KR" altLang="en-US" sz="2000">
              <a:latin typeface="Arial" panose="020B0604020202020204" pitchFamily="34" charset="0"/>
              <a:cs typeface="Arial" panose="020B0604020202020204" pitchFamily="34" charset="0"/>
            </a:endParaRPr>
          </a:p>
        </p:txBody>
      </p:sp>
      <p:graphicFrame>
        <p:nvGraphicFramePr>
          <p:cNvPr id="8" name="Table 16">
            <a:extLst>
              <a:ext uri="{FF2B5EF4-FFF2-40B4-BE49-F238E27FC236}">
                <a16:creationId xmlns:a16="http://schemas.microsoft.com/office/drawing/2014/main" id="{E3350BE2-9DAF-436A-BF12-8FCC1E841219}"/>
              </a:ext>
            </a:extLst>
          </p:cNvPr>
          <p:cNvGraphicFramePr>
            <a:graphicFrameLocks noGrp="1"/>
          </p:cNvGraphicFramePr>
          <p:nvPr>
            <p:extLst>
              <p:ext uri="{D42A27DB-BD31-4B8C-83A1-F6EECF244321}">
                <p14:modId xmlns:p14="http://schemas.microsoft.com/office/powerpoint/2010/main" val="2886555551"/>
              </p:ext>
            </p:extLst>
          </p:nvPr>
        </p:nvGraphicFramePr>
        <p:xfrm>
          <a:off x="8483601" y="2032000"/>
          <a:ext cx="1800028" cy="1190661"/>
        </p:xfrm>
        <a:graphic>
          <a:graphicData uri="http://schemas.openxmlformats.org/drawingml/2006/table">
            <a:tbl>
              <a:tblPr firstRow="1" bandRow="1">
                <a:tableStyleId>{5C22544A-7EE6-4342-B048-85BDC9FD1C3A}</a:tableStyleId>
              </a:tblPr>
              <a:tblGrid>
                <a:gridCol w="900014">
                  <a:extLst>
                    <a:ext uri="{9D8B030D-6E8A-4147-A177-3AD203B41FA5}">
                      <a16:colId xmlns:a16="http://schemas.microsoft.com/office/drawing/2014/main" val="1682765526"/>
                    </a:ext>
                  </a:extLst>
                </a:gridCol>
                <a:gridCol w="900014">
                  <a:extLst>
                    <a:ext uri="{9D8B030D-6E8A-4147-A177-3AD203B41FA5}">
                      <a16:colId xmlns:a16="http://schemas.microsoft.com/office/drawing/2014/main" val="2589774324"/>
                    </a:ext>
                  </a:extLst>
                </a:gridCol>
              </a:tblGrid>
              <a:tr h="396887">
                <a:tc>
                  <a:txBody>
                    <a:bodyPr/>
                    <a:lstStyle/>
                    <a:p>
                      <a:pPr algn="ctr" latinLnBrk="1"/>
                      <a:r>
                        <a:rPr lang="en-US" altLang="ko-KR" b="0">
                          <a:solidFill>
                            <a:schemeClr val="tx1"/>
                          </a:solidFill>
                          <a:latin typeface="Arial" panose="020B0604020202020204" pitchFamily="34" charset="0"/>
                          <a:cs typeface="Arial" panose="020B0604020202020204" pitchFamily="34" charset="0"/>
                        </a:rPr>
                        <a:t>Mode</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Trips</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720495"/>
                  </a:ext>
                </a:extLst>
              </a:tr>
              <a:tr h="396887">
                <a:tc>
                  <a:txBody>
                    <a:bodyPr/>
                    <a:lstStyle/>
                    <a:p>
                      <a:pPr algn="l" latinLnBrk="1"/>
                      <a:r>
                        <a:rPr lang="en-US" altLang="ko-KR" b="0">
                          <a:solidFill>
                            <a:schemeClr val="tx1"/>
                          </a:solidFill>
                          <a:latin typeface="Arial" panose="020B0604020202020204" pitchFamily="34" charset="0"/>
                          <a:cs typeface="Arial" panose="020B0604020202020204" pitchFamily="34" charset="0"/>
                        </a:rPr>
                        <a:t>Auto</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3.2</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50251"/>
                  </a:ext>
                </a:extLst>
              </a:tr>
              <a:tr h="396887">
                <a:tc>
                  <a:txBody>
                    <a:bodyPr/>
                    <a:lstStyle/>
                    <a:p>
                      <a:pPr algn="l" latinLnBrk="1"/>
                      <a:r>
                        <a:rPr lang="en-US" altLang="ko-KR" b="0">
                          <a:solidFill>
                            <a:schemeClr val="tx1"/>
                          </a:solidFill>
                          <a:latin typeface="Arial" panose="020B0604020202020204" pitchFamily="34" charset="0"/>
                          <a:cs typeface="Arial" panose="020B0604020202020204" pitchFamily="34" charset="0"/>
                        </a:rPr>
                        <a:t>Transit</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0.4</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4112033"/>
                  </a:ext>
                </a:extLst>
              </a:tr>
            </a:tbl>
          </a:graphicData>
        </a:graphic>
      </p:graphicFrame>
      <p:sp>
        <p:nvSpPr>
          <p:cNvPr id="9" name="Rectangle: Rounded Corners 8">
            <a:extLst>
              <a:ext uri="{FF2B5EF4-FFF2-40B4-BE49-F238E27FC236}">
                <a16:creationId xmlns:a16="http://schemas.microsoft.com/office/drawing/2014/main" id="{2F55EC38-551B-438F-9E45-DF8204A910C5}"/>
              </a:ext>
            </a:extLst>
          </p:cNvPr>
          <p:cNvSpPr/>
          <p:nvPr/>
        </p:nvSpPr>
        <p:spPr>
          <a:xfrm>
            <a:off x="966000" y="1376171"/>
            <a:ext cx="10260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pc="-100">
                <a:solidFill>
                  <a:schemeClr val="tx2">
                    <a:lumMod val="75000"/>
                  </a:schemeClr>
                </a:solidFill>
                <a:latin typeface="Arial" panose="020B0604020202020204" pitchFamily="34" charset="0"/>
                <a:cs typeface="Arial" panose="020B0604020202020204" pitchFamily="34" charset="0"/>
              </a:rPr>
              <a:t>Input file: </a:t>
            </a:r>
            <a:r>
              <a:rPr lang="en-US" altLang="ko-KR" spc="-100">
                <a:solidFill>
                  <a:schemeClr val="accent4">
                    <a:lumMod val="75000"/>
                  </a:schemeClr>
                </a:solidFill>
                <a:latin typeface="Arial" panose="020B0604020202020204" pitchFamily="34" charset="0"/>
                <a:cs typeface="Arial" panose="020B0604020202020204" pitchFamily="34" charset="0"/>
              </a:rPr>
              <a:t>region_trips_per_cap.csv</a:t>
            </a:r>
            <a:endParaRPr lang="ko-KR" altLang="en-US" spc="-100">
              <a:solidFill>
                <a:schemeClr val="accent4">
                  <a:lumMod val="7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91E506B-DFC7-4856-8955-9BB32C5A466B}"/>
              </a:ext>
            </a:extLst>
          </p:cNvPr>
          <p:cNvSpPr>
            <a:spLocks noGrp="1"/>
          </p:cNvSpPr>
          <p:nvPr>
            <p:ph type="sldNum" sz="quarter" idx="12"/>
          </p:nvPr>
        </p:nvSpPr>
        <p:spPr/>
        <p:txBody>
          <a:bodyPr/>
          <a:lstStyle/>
          <a:p>
            <a:fld id="{07A2E26F-E42C-4199-98FF-D24EEDB86635}" type="slidenum">
              <a:rPr lang="ko-KR" altLang="en-US" smtClean="0"/>
              <a:pPr/>
              <a:t>10</a:t>
            </a:fld>
            <a:endParaRPr lang="ko-KR" altLang="en-US"/>
          </a:p>
        </p:txBody>
      </p:sp>
      <p:grpSp>
        <p:nvGrpSpPr>
          <p:cNvPr id="10" name="Group 9">
            <a:extLst>
              <a:ext uri="{FF2B5EF4-FFF2-40B4-BE49-F238E27FC236}">
                <a16:creationId xmlns:a16="http://schemas.microsoft.com/office/drawing/2014/main" id="{58365713-9810-4AF2-A688-450CE545FDFE}"/>
              </a:ext>
            </a:extLst>
          </p:cNvPr>
          <p:cNvGrpSpPr/>
          <p:nvPr/>
        </p:nvGrpSpPr>
        <p:grpSpPr>
          <a:xfrm>
            <a:off x="10273406" y="6391520"/>
            <a:ext cx="1308994" cy="293193"/>
            <a:chOff x="10362306" y="6391520"/>
            <a:chExt cx="1308994" cy="293193"/>
          </a:xfrm>
        </p:grpSpPr>
        <p:sp>
          <p:nvSpPr>
            <p:cNvPr id="11" name="TextBox 10">
              <a:extLst>
                <a:ext uri="{FF2B5EF4-FFF2-40B4-BE49-F238E27FC236}">
                  <a16:creationId xmlns:a16="http://schemas.microsoft.com/office/drawing/2014/main" id="{868C20F0-5DD0-40CB-BDC0-E32773C181BC}"/>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B57B04A-F21E-42EA-BF2C-9D830407D577}"/>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9686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Input Data</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Travel Demand</a:t>
            </a:r>
            <a:endParaRPr lang="ko-KR" altLang="en-US" sz="3200" spc="-10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A393A153-4C27-4B7D-A178-9DEF0236CAB6}"/>
              </a:ext>
            </a:extLst>
          </p:cNvPr>
          <p:cNvSpPr>
            <a:spLocks noGrp="1"/>
          </p:cNvSpPr>
          <p:nvPr>
            <p:ph idx="1"/>
          </p:nvPr>
        </p:nvSpPr>
        <p:spPr>
          <a:xfrm>
            <a:off x="966000" y="2032000"/>
            <a:ext cx="6034876" cy="4466000"/>
          </a:xfrm>
        </p:spPr>
        <p:txBody>
          <a:bodyPr>
            <a:normAutofit/>
          </a:bodyPr>
          <a:lstStyle/>
          <a:p>
            <a:r>
              <a:rPr lang="en-US" altLang="ko-KR" sz="2000" b="1" spc="-100">
                <a:latin typeface="Arial" panose="020B0604020202020204" pitchFamily="34" charset="0"/>
                <a:cs typeface="Arial" panose="020B0604020202020204" pitchFamily="34" charset="0"/>
              </a:rPr>
              <a:t>Employment</a:t>
            </a:r>
            <a:r>
              <a:rPr lang="en-US" altLang="ko-KR" sz="2000" spc="-100">
                <a:latin typeface="Arial" panose="020B0604020202020204" pitchFamily="34" charset="0"/>
                <a:cs typeface="Arial" panose="020B0604020202020204" pitchFamily="34" charset="0"/>
              </a:rPr>
              <a:t>: Employment data for each county. (County Business Pattern data, CBP)</a:t>
            </a:r>
          </a:p>
          <a:p>
            <a:r>
              <a:rPr lang="en-US" altLang="ko-KR" sz="2000" b="1" spc="-100">
                <a:latin typeface="Arial" panose="020B0604020202020204" pitchFamily="34" charset="0"/>
                <a:cs typeface="Arial" panose="020B0604020202020204" pitchFamily="34" charset="0"/>
              </a:rPr>
              <a:t>naics</a:t>
            </a:r>
            <a:r>
              <a:rPr lang="en-US" altLang="ko-KR" sz="2000" spc="-100">
                <a:latin typeface="Arial" panose="020B0604020202020204" pitchFamily="34" charset="0"/>
                <a:cs typeface="Arial" panose="020B0604020202020204" pitchFamily="34" charset="0"/>
              </a:rPr>
              <a:t>: North American Industrial Classification Systems</a:t>
            </a:r>
          </a:p>
          <a:p>
            <a:r>
              <a:rPr lang="en-US" altLang="ko-KR" sz="2000" b="1" spc="-100">
                <a:latin typeface="Arial" panose="020B0604020202020204" pitchFamily="34" charset="0"/>
                <a:cs typeface="Arial" panose="020B0604020202020204" pitchFamily="34" charset="0"/>
              </a:rPr>
              <a:t>n1_4</a:t>
            </a:r>
            <a:r>
              <a:rPr lang="en-US" altLang="ko-KR" sz="2000" spc="-100">
                <a:latin typeface="Arial" panose="020B0604020202020204" pitchFamily="34" charset="0"/>
                <a:cs typeface="Arial" panose="020B0604020202020204" pitchFamily="34" charset="0"/>
              </a:rPr>
              <a:t>: 1–4 employees</a:t>
            </a:r>
          </a:p>
          <a:p>
            <a:pPr marL="0" indent="0">
              <a:buNone/>
            </a:pPr>
            <a:r>
              <a:rPr lang="en-US" altLang="ko-KR" sz="2000" spc="-100">
                <a:latin typeface="Arial" panose="020B0604020202020204" pitchFamily="34" charset="0"/>
                <a:cs typeface="Arial" panose="020B0604020202020204" pitchFamily="34" charset="0"/>
              </a:rPr>
              <a:t>…</a:t>
            </a:r>
          </a:p>
          <a:p>
            <a:r>
              <a:rPr lang="en-US" altLang="ko-KR" sz="2000" b="1" spc="-100">
                <a:latin typeface="Arial" panose="020B0604020202020204" pitchFamily="34" charset="0"/>
                <a:cs typeface="Arial" panose="020B0604020202020204" pitchFamily="34" charset="0"/>
              </a:rPr>
              <a:t>n500_999</a:t>
            </a:r>
            <a:r>
              <a:rPr lang="en-US" altLang="ko-KR" sz="2000" spc="-100">
                <a:latin typeface="Arial" panose="020B0604020202020204" pitchFamily="34" charset="0"/>
                <a:cs typeface="Arial" panose="020B0604020202020204" pitchFamily="34" charset="0"/>
              </a:rPr>
              <a:t>: 500–999 employees</a:t>
            </a:r>
          </a:p>
          <a:p>
            <a:r>
              <a:rPr lang="en-US" altLang="ko-KR" sz="2000" b="1" spc="-100">
                <a:latin typeface="Arial" panose="020B0604020202020204" pitchFamily="34" charset="0"/>
                <a:cs typeface="Arial" panose="020B0604020202020204" pitchFamily="34" charset="0"/>
              </a:rPr>
              <a:t>n1000_1</a:t>
            </a:r>
            <a:r>
              <a:rPr lang="en-US" altLang="ko-KR" sz="2000" spc="-100">
                <a:latin typeface="Arial" panose="020B0604020202020204" pitchFamily="34" charset="0"/>
                <a:cs typeface="Arial" panose="020B0604020202020204" pitchFamily="34" charset="0"/>
              </a:rPr>
              <a:t>: 1,000–1,499 employees</a:t>
            </a:r>
          </a:p>
          <a:p>
            <a:pPr marL="0" indent="0">
              <a:buNone/>
            </a:pPr>
            <a:r>
              <a:rPr lang="en-US" altLang="ko-KR" sz="2000" spc="-100">
                <a:latin typeface="Arial" panose="020B0604020202020204" pitchFamily="34" charset="0"/>
                <a:cs typeface="Arial" panose="020B0604020202020204" pitchFamily="34" charset="0"/>
              </a:rPr>
              <a:t>…</a:t>
            </a:r>
          </a:p>
          <a:p>
            <a:r>
              <a:rPr lang="en-US" altLang="ko-KR" sz="2000" b="1" spc="-100">
                <a:latin typeface="Arial" panose="020B0604020202020204" pitchFamily="34" charset="0"/>
                <a:cs typeface="Arial" panose="020B0604020202020204" pitchFamily="34" charset="0"/>
              </a:rPr>
              <a:t>n1000_4</a:t>
            </a:r>
            <a:r>
              <a:rPr lang="en-US" altLang="ko-KR" sz="2000" spc="-100">
                <a:latin typeface="Arial" panose="020B0604020202020204" pitchFamily="34" charset="0"/>
                <a:cs typeface="Arial" panose="020B0604020202020204" pitchFamily="34" charset="0"/>
              </a:rPr>
              <a:t>: Over 5,000 employees</a:t>
            </a:r>
          </a:p>
          <a:p>
            <a:r>
              <a:rPr lang="en-US" altLang="ko-KR" sz="2000" b="1" spc="-100">
                <a:latin typeface="Arial" panose="020B0604020202020204" pitchFamily="34" charset="0"/>
                <a:cs typeface="Arial" panose="020B0604020202020204" pitchFamily="34" charset="0"/>
              </a:rPr>
              <a:t>emp</a:t>
            </a:r>
            <a:r>
              <a:rPr lang="en-US" altLang="ko-KR" sz="2000" spc="-100">
                <a:latin typeface="Arial" panose="020B0604020202020204" pitchFamily="34" charset="0"/>
                <a:cs typeface="Arial" panose="020B0604020202020204" pitchFamily="34" charset="0"/>
              </a:rPr>
              <a:t>: Total number of employees</a:t>
            </a:r>
          </a:p>
          <a:p>
            <a:r>
              <a:rPr lang="en-US" altLang="ko-KR" sz="2000" b="1" spc="-100">
                <a:latin typeface="Arial" panose="020B0604020202020204" pitchFamily="34" charset="0"/>
                <a:cs typeface="Arial" panose="020B0604020202020204" pitchFamily="34" charset="0"/>
              </a:rPr>
              <a:t>est</a:t>
            </a:r>
            <a:r>
              <a:rPr lang="en-US" altLang="ko-KR" sz="2000" spc="-100">
                <a:latin typeface="Arial" panose="020B0604020202020204" pitchFamily="34" charset="0"/>
                <a:cs typeface="Arial" panose="020B0604020202020204" pitchFamily="34" charset="0"/>
              </a:rPr>
              <a:t>: Total number of establishments</a:t>
            </a:r>
          </a:p>
        </p:txBody>
      </p:sp>
      <p:sp>
        <p:nvSpPr>
          <p:cNvPr id="6" name="Rectangle: Rounded Corners 5">
            <a:extLst>
              <a:ext uri="{FF2B5EF4-FFF2-40B4-BE49-F238E27FC236}">
                <a16:creationId xmlns:a16="http://schemas.microsoft.com/office/drawing/2014/main" id="{6C87EB86-F966-41EF-909D-23B76BA7E322}"/>
              </a:ext>
            </a:extLst>
          </p:cNvPr>
          <p:cNvSpPr/>
          <p:nvPr/>
        </p:nvSpPr>
        <p:spPr>
          <a:xfrm>
            <a:off x="966000" y="1376171"/>
            <a:ext cx="10260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pc="-100">
                <a:solidFill>
                  <a:schemeClr val="tx2">
                    <a:lumMod val="75000"/>
                  </a:schemeClr>
                </a:solidFill>
                <a:latin typeface="Arial" panose="020B0604020202020204" pitchFamily="34" charset="0"/>
                <a:cs typeface="Arial" panose="020B0604020202020204" pitchFamily="34" charset="0"/>
              </a:rPr>
              <a:t>Input file: </a:t>
            </a:r>
            <a:r>
              <a:rPr lang="en-US" altLang="ko-KR" spc="-100">
                <a:solidFill>
                  <a:schemeClr val="accent4">
                    <a:lumMod val="75000"/>
                  </a:schemeClr>
                </a:solidFill>
                <a:latin typeface="Arial" panose="020B0604020202020204" pitchFamily="34" charset="0"/>
                <a:cs typeface="Arial" panose="020B0604020202020204" pitchFamily="34" charset="0"/>
              </a:rPr>
              <a:t>azone_employment_by_naics.csv</a:t>
            </a:r>
            <a:endParaRPr lang="ko-KR" altLang="en-US" spc="-10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9" name="Table 16">
            <a:extLst>
              <a:ext uri="{FF2B5EF4-FFF2-40B4-BE49-F238E27FC236}">
                <a16:creationId xmlns:a16="http://schemas.microsoft.com/office/drawing/2014/main" id="{3E99FE83-861A-4A32-AA4B-E0A5F637C3A6}"/>
              </a:ext>
            </a:extLst>
          </p:cNvPr>
          <p:cNvGraphicFramePr>
            <a:graphicFrameLocks noGrp="1"/>
          </p:cNvGraphicFramePr>
          <p:nvPr>
            <p:extLst>
              <p:ext uri="{D42A27DB-BD31-4B8C-83A1-F6EECF244321}">
                <p14:modId xmlns:p14="http://schemas.microsoft.com/office/powerpoint/2010/main" val="3701705674"/>
              </p:ext>
            </p:extLst>
          </p:nvPr>
        </p:nvGraphicFramePr>
        <p:xfrm>
          <a:off x="7000876" y="2032000"/>
          <a:ext cx="4225126" cy="3804602"/>
        </p:xfrm>
        <a:graphic>
          <a:graphicData uri="http://schemas.openxmlformats.org/drawingml/2006/table">
            <a:tbl>
              <a:tblPr firstRow="1" bandRow="1">
                <a:tableStyleId>{5C22544A-7EE6-4342-B048-85BDC9FD1C3A}</a:tableStyleId>
              </a:tblPr>
              <a:tblGrid>
                <a:gridCol w="957262">
                  <a:extLst>
                    <a:ext uri="{9D8B030D-6E8A-4147-A177-3AD203B41FA5}">
                      <a16:colId xmlns:a16="http://schemas.microsoft.com/office/drawing/2014/main" val="1682765526"/>
                    </a:ext>
                  </a:extLst>
                </a:gridCol>
                <a:gridCol w="571500">
                  <a:extLst>
                    <a:ext uri="{9D8B030D-6E8A-4147-A177-3AD203B41FA5}">
                      <a16:colId xmlns:a16="http://schemas.microsoft.com/office/drawing/2014/main" val="2589774324"/>
                    </a:ext>
                  </a:extLst>
                </a:gridCol>
                <a:gridCol w="714375">
                  <a:extLst>
                    <a:ext uri="{9D8B030D-6E8A-4147-A177-3AD203B41FA5}">
                      <a16:colId xmlns:a16="http://schemas.microsoft.com/office/drawing/2014/main" val="2419467707"/>
                    </a:ext>
                  </a:extLst>
                </a:gridCol>
                <a:gridCol w="528637">
                  <a:extLst>
                    <a:ext uri="{9D8B030D-6E8A-4147-A177-3AD203B41FA5}">
                      <a16:colId xmlns:a16="http://schemas.microsoft.com/office/drawing/2014/main" val="3667757695"/>
                    </a:ext>
                  </a:extLst>
                </a:gridCol>
                <a:gridCol w="414338">
                  <a:extLst>
                    <a:ext uri="{9D8B030D-6E8A-4147-A177-3AD203B41FA5}">
                      <a16:colId xmlns:a16="http://schemas.microsoft.com/office/drawing/2014/main" val="3399396595"/>
                    </a:ext>
                  </a:extLst>
                </a:gridCol>
                <a:gridCol w="519507">
                  <a:extLst>
                    <a:ext uri="{9D8B030D-6E8A-4147-A177-3AD203B41FA5}">
                      <a16:colId xmlns:a16="http://schemas.microsoft.com/office/drawing/2014/main" val="1792218520"/>
                    </a:ext>
                  </a:extLst>
                </a:gridCol>
                <a:gridCol w="519507">
                  <a:extLst>
                    <a:ext uri="{9D8B030D-6E8A-4147-A177-3AD203B41FA5}">
                      <a16:colId xmlns:a16="http://schemas.microsoft.com/office/drawing/2014/main" val="4245877805"/>
                    </a:ext>
                  </a:extLst>
                </a:gridCol>
              </a:tblGrid>
              <a:tr h="396887">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county</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year</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naics</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emp</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est</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n1_4</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n5_9</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720495"/>
                  </a:ext>
                </a:extLst>
              </a:tr>
              <a:tr h="396887">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Multnomah</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2005</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113110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5</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2</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50251"/>
                  </a:ext>
                </a:extLst>
              </a:tr>
              <a:tr h="396887">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300" b="0" spc="-100" baseline="0">
                          <a:solidFill>
                            <a:schemeClr val="tx1"/>
                          </a:solidFill>
                          <a:latin typeface="Arial" panose="020B0604020202020204" pitchFamily="34" charset="0"/>
                          <a:cs typeface="Arial" panose="020B0604020202020204" pitchFamily="34" charset="0"/>
                        </a:rPr>
                        <a:t>Multnomah</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2005</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113310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3</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2</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4112033"/>
                  </a:ext>
                </a:extLst>
              </a:tr>
              <a:tr h="396887">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Multnomah</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2005</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114111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2963189"/>
                  </a:ext>
                </a:extLst>
              </a:tr>
              <a:tr h="396887">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Multnomah</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2005</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114112</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7728083"/>
                  </a:ext>
                </a:extLst>
              </a:tr>
              <a:tr h="396887">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Multnomah</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2005</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115114</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146232"/>
                  </a:ext>
                </a:extLst>
              </a:tr>
              <a:tr h="396887">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Multnomah</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2005</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115210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4</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3</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5970628"/>
                  </a:ext>
                </a:extLst>
              </a:tr>
              <a:tr h="342131">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Multnomah</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300" b="0" spc="-100" baseline="0">
                          <a:solidFill>
                            <a:schemeClr val="tx1"/>
                          </a:solidFill>
                          <a:latin typeface="Arial" panose="020B0604020202020204" pitchFamily="34" charset="0"/>
                          <a:cs typeface="Arial" panose="020B0604020202020204" pitchFamily="34" charset="0"/>
                        </a:rPr>
                        <a:t>2005</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300" b="0" spc="-100" baseline="0">
                          <a:solidFill>
                            <a:schemeClr val="tx1"/>
                          </a:solidFill>
                          <a:latin typeface="Arial" panose="020B0604020202020204" pitchFamily="34" charset="0"/>
                          <a:cs typeface="Arial" panose="020B0604020202020204" pitchFamily="34" charset="0"/>
                        </a:rPr>
                        <a:t>115310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300" b="0" spc="-100" baseline="0">
                          <a:solidFill>
                            <a:schemeClr val="tx1"/>
                          </a:solidFill>
                          <a:latin typeface="Arial" panose="020B0604020202020204" pitchFamily="34" charset="0"/>
                          <a:cs typeface="Arial" panose="020B0604020202020204" pitchFamily="34" charset="0"/>
                        </a:rPr>
                        <a:t>5</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300" b="0" spc="-100" baseline="0">
                          <a:solidFill>
                            <a:schemeClr val="tx1"/>
                          </a:solidFill>
                          <a:latin typeface="Arial" panose="020B0604020202020204" pitchFamily="34" charset="0"/>
                          <a:cs typeface="Arial" panose="020B0604020202020204" pitchFamily="34" charset="0"/>
                        </a:rPr>
                        <a:t>2</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006967"/>
                  </a:ext>
                </a:extLst>
              </a:tr>
              <a:tr h="342131">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Multnomah</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2005</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212319</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3604171"/>
                  </a:ext>
                </a:extLst>
              </a:tr>
              <a:tr h="342131">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Multnomah</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2005</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300" b="0" spc="-100" baseline="0">
                          <a:solidFill>
                            <a:schemeClr val="tx1"/>
                          </a:solidFill>
                          <a:latin typeface="Arial" panose="020B0604020202020204" pitchFamily="34" charset="0"/>
                          <a:cs typeface="Arial" panose="020B0604020202020204" pitchFamily="34" charset="0"/>
                        </a:rPr>
                        <a:t>212321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0</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4</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300" b="0" spc="-100" baseline="0">
                          <a:solidFill>
                            <a:schemeClr val="tx1"/>
                          </a:solidFill>
                          <a:latin typeface="Arial" panose="020B0604020202020204" pitchFamily="34" charset="0"/>
                          <a:cs typeface="Arial" panose="020B0604020202020204" pitchFamily="34" charset="0"/>
                        </a:rPr>
                        <a:t>1</a:t>
                      </a:r>
                      <a:endParaRPr lang="ko-KR" altLang="en-US" sz="13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2526690"/>
                  </a:ext>
                </a:extLst>
              </a:tr>
            </a:tbl>
          </a:graphicData>
        </a:graphic>
      </p:graphicFrame>
      <p:sp>
        <p:nvSpPr>
          <p:cNvPr id="3" name="Slide Number Placeholder 2">
            <a:extLst>
              <a:ext uri="{FF2B5EF4-FFF2-40B4-BE49-F238E27FC236}">
                <a16:creationId xmlns:a16="http://schemas.microsoft.com/office/drawing/2014/main" id="{2A9504F9-57FD-4AC9-AFCF-07C32F56AF28}"/>
              </a:ext>
            </a:extLst>
          </p:cNvPr>
          <p:cNvSpPr>
            <a:spLocks noGrp="1"/>
          </p:cNvSpPr>
          <p:nvPr>
            <p:ph type="sldNum" sz="quarter" idx="12"/>
          </p:nvPr>
        </p:nvSpPr>
        <p:spPr/>
        <p:txBody>
          <a:bodyPr/>
          <a:lstStyle/>
          <a:p>
            <a:fld id="{07A2E26F-E42C-4199-98FF-D24EEDB86635}" type="slidenum">
              <a:rPr lang="ko-KR" altLang="en-US" smtClean="0"/>
              <a:pPr/>
              <a:t>11</a:t>
            </a:fld>
            <a:endParaRPr lang="ko-KR" altLang="en-US"/>
          </a:p>
        </p:txBody>
      </p:sp>
      <p:grpSp>
        <p:nvGrpSpPr>
          <p:cNvPr id="8" name="Group 7">
            <a:extLst>
              <a:ext uri="{FF2B5EF4-FFF2-40B4-BE49-F238E27FC236}">
                <a16:creationId xmlns:a16="http://schemas.microsoft.com/office/drawing/2014/main" id="{4EEED692-8BE7-4BE8-8A1E-D83F457F2F70}"/>
              </a:ext>
            </a:extLst>
          </p:cNvPr>
          <p:cNvGrpSpPr/>
          <p:nvPr/>
        </p:nvGrpSpPr>
        <p:grpSpPr>
          <a:xfrm>
            <a:off x="10273406" y="6391520"/>
            <a:ext cx="1308994" cy="293193"/>
            <a:chOff x="10362306" y="6391520"/>
            <a:chExt cx="1308994" cy="293193"/>
          </a:xfrm>
        </p:grpSpPr>
        <p:sp>
          <p:nvSpPr>
            <p:cNvPr id="10" name="TextBox 9">
              <a:extLst>
                <a:ext uri="{FF2B5EF4-FFF2-40B4-BE49-F238E27FC236}">
                  <a16:creationId xmlns:a16="http://schemas.microsoft.com/office/drawing/2014/main" id="{A2529CC2-1EF4-4CF2-83D5-540D3668D35F}"/>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840BD0-8687-4D2A-ADCC-2B991A520943}"/>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0858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Input Data</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Transport Supply</a:t>
            </a:r>
            <a:endParaRPr lang="ko-KR" altLang="en-US" sz="3200" spc="-10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A393A153-4C27-4B7D-A178-9DEF0236CAB6}"/>
              </a:ext>
            </a:extLst>
          </p:cNvPr>
          <p:cNvSpPr>
            <a:spLocks noGrp="1"/>
          </p:cNvSpPr>
          <p:nvPr>
            <p:ph idx="1"/>
          </p:nvPr>
        </p:nvSpPr>
        <p:spPr>
          <a:xfrm>
            <a:off x="966000" y="2032000"/>
            <a:ext cx="6034876" cy="4466000"/>
          </a:xfrm>
        </p:spPr>
        <p:txBody>
          <a:bodyPr>
            <a:normAutofit/>
          </a:bodyPr>
          <a:lstStyle/>
          <a:p>
            <a:r>
              <a:rPr lang="en-US" altLang="ko-KR" sz="2000" b="1" spc="-100">
                <a:latin typeface="Arial" panose="020B0604020202020204" pitchFamily="34" charset="0"/>
                <a:cs typeface="Arial" panose="020B0604020202020204" pitchFamily="34" charset="0"/>
              </a:rPr>
              <a:t>Road lane miles</a:t>
            </a:r>
            <a:r>
              <a:rPr lang="en-US" altLang="ko-KR" sz="2000" spc="-100">
                <a:latin typeface="Arial" panose="020B0604020202020204" pitchFamily="34" charset="0"/>
                <a:cs typeface="Arial" panose="020B0604020202020204" pitchFamily="34" charset="0"/>
              </a:rPr>
              <a:t>: The amount of transportation supply by base year in terms of lane miles of freeways and arterial roadways in the region.</a:t>
            </a:r>
          </a:p>
        </p:txBody>
      </p:sp>
      <p:sp>
        <p:nvSpPr>
          <p:cNvPr id="6" name="Rectangle: Rounded Corners 5">
            <a:extLst>
              <a:ext uri="{FF2B5EF4-FFF2-40B4-BE49-F238E27FC236}">
                <a16:creationId xmlns:a16="http://schemas.microsoft.com/office/drawing/2014/main" id="{6C87EB86-F966-41EF-909D-23B76BA7E322}"/>
              </a:ext>
            </a:extLst>
          </p:cNvPr>
          <p:cNvSpPr/>
          <p:nvPr/>
        </p:nvSpPr>
        <p:spPr>
          <a:xfrm>
            <a:off x="966000" y="1376171"/>
            <a:ext cx="10260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pc="-100">
                <a:solidFill>
                  <a:schemeClr val="tx2">
                    <a:lumMod val="75000"/>
                  </a:schemeClr>
                </a:solidFill>
                <a:latin typeface="Arial" panose="020B0604020202020204" pitchFamily="34" charset="0"/>
                <a:cs typeface="Arial" panose="020B0604020202020204" pitchFamily="34" charset="0"/>
              </a:rPr>
              <a:t>Input file: </a:t>
            </a:r>
            <a:r>
              <a:rPr lang="en-US" altLang="ko-KR" spc="-100">
                <a:solidFill>
                  <a:schemeClr val="accent6">
                    <a:lumMod val="75000"/>
                  </a:schemeClr>
                </a:solidFill>
                <a:latin typeface="Arial" panose="020B0604020202020204" pitchFamily="34" charset="0"/>
                <a:cs typeface="Arial" panose="020B0604020202020204" pitchFamily="34" charset="0"/>
              </a:rPr>
              <a:t>marea_lane_miles.csv</a:t>
            </a:r>
            <a:endParaRPr lang="ko-KR" altLang="en-US" spc="-10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8" name="Table 16">
            <a:extLst>
              <a:ext uri="{FF2B5EF4-FFF2-40B4-BE49-F238E27FC236}">
                <a16:creationId xmlns:a16="http://schemas.microsoft.com/office/drawing/2014/main" id="{EDEEA07F-C28C-474E-8434-DE785A296EBC}"/>
              </a:ext>
            </a:extLst>
          </p:cNvPr>
          <p:cNvGraphicFramePr>
            <a:graphicFrameLocks noGrp="1"/>
          </p:cNvGraphicFramePr>
          <p:nvPr>
            <p:extLst>
              <p:ext uri="{D42A27DB-BD31-4B8C-83A1-F6EECF244321}">
                <p14:modId xmlns:p14="http://schemas.microsoft.com/office/powerpoint/2010/main" val="1194705716"/>
              </p:ext>
            </p:extLst>
          </p:nvPr>
        </p:nvGraphicFramePr>
        <p:xfrm>
          <a:off x="7000876" y="2032000"/>
          <a:ext cx="4185314" cy="1190661"/>
        </p:xfrm>
        <a:graphic>
          <a:graphicData uri="http://schemas.openxmlformats.org/drawingml/2006/table">
            <a:tbl>
              <a:tblPr firstRow="1" bandRow="1">
                <a:tableStyleId>{5C22544A-7EE6-4342-B048-85BDC9FD1C3A}</a:tableStyleId>
              </a:tblPr>
              <a:tblGrid>
                <a:gridCol w="1202609">
                  <a:extLst>
                    <a:ext uri="{9D8B030D-6E8A-4147-A177-3AD203B41FA5}">
                      <a16:colId xmlns:a16="http://schemas.microsoft.com/office/drawing/2014/main" val="1682765526"/>
                    </a:ext>
                  </a:extLst>
                </a:gridCol>
                <a:gridCol w="726203">
                  <a:extLst>
                    <a:ext uri="{9D8B030D-6E8A-4147-A177-3AD203B41FA5}">
                      <a16:colId xmlns:a16="http://schemas.microsoft.com/office/drawing/2014/main" val="2589774324"/>
                    </a:ext>
                  </a:extLst>
                </a:gridCol>
                <a:gridCol w="1128251">
                  <a:extLst>
                    <a:ext uri="{9D8B030D-6E8A-4147-A177-3AD203B41FA5}">
                      <a16:colId xmlns:a16="http://schemas.microsoft.com/office/drawing/2014/main" val="2419467707"/>
                    </a:ext>
                  </a:extLst>
                </a:gridCol>
                <a:gridCol w="1128251">
                  <a:extLst>
                    <a:ext uri="{9D8B030D-6E8A-4147-A177-3AD203B41FA5}">
                      <a16:colId xmlns:a16="http://schemas.microsoft.com/office/drawing/2014/main" val="3667757695"/>
                    </a:ext>
                  </a:extLst>
                </a:gridCol>
              </a:tblGrid>
              <a:tr h="396887">
                <a:tc>
                  <a:txBody>
                    <a:bodyPr/>
                    <a:lstStyle/>
                    <a:p>
                      <a:pPr algn="ctr" latinLnBrk="1"/>
                      <a:r>
                        <a:rPr lang="en-US" altLang="ko-KR" sz="1600" b="0" spc="-100" baseline="0">
                          <a:solidFill>
                            <a:schemeClr val="tx1"/>
                          </a:solidFill>
                          <a:latin typeface="Arial" panose="020B0604020202020204" pitchFamily="34" charset="0"/>
                          <a:cs typeface="Arial" panose="020B0604020202020204" pitchFamily="34" charset="0"/>
                        </a:rPr>
                        <a:t>Geo</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spc="-100" baseline="0">
                          <a:solidFill>
                            <a:schemeClr val="tx1"/>
                          </a:solidFill>
                          <a:latin typeface="Arial" panose="020B0604020202020204" pitchFamily="34" charset="0"/>
                          <a:cs typeface="Arial" panose="020B0604020202020204" pitchFamily="34" charset="0"/>
                        </a:rPr>
                        <a:t>Year</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spc="-100" baseline="0">
                          <a:solidFill>
                            <a:schemeClr val="tx1"/>
                          </a:solidFill>
                          <a:latin typeface="Arial" panose="020B0604020202020204" pitchFamily="34" charset="0"/>
                          <a:cs typeface="Arial" panose="020B0604020202020204" pitchFamily="34" charset="0"/>
                        </a:rPr>
                        <a:t>FwyLaneMi</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spc="-100" baseline="0">
                          <a:solidFill>
                            <a:schemeClr val="tx1"/>
                          </a:solidFill>
                          <a:latin typeface="Arial" panose="020B0604020202020204" pitchFamily="34" charset="0"/>
                          <a:cs typeface="Arial" panose="020B0604020202020204" pitchFamily="34" charset="0"/>
                        </a:rPr>
                        <a:t>ArtLaneMi</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720495"/>
                  </a:ext>
                </a:extLst>
              </a:tr>
              <a:tr h="396887">
                <a:tc>
                  <a:txBody>
                    <a:bodyPr/>
                    <a:lstStyle/>
                    <a:p>
                      <a:pPr algn="l" latinLnBrk="1"/>
                      <a:r>
                        <a:rPr lang="en-US" altLang="ko-KR" sz="1600" b="0" spc="-100" baseline="0">
                          <a:solidFill>
                            <a:schemeClr val="tx1"/>
                          </a:solidFill>
                          <a:latin typeface="Arial" panose="020B0604020202020204" pitchFamily="34" charset="0"/>
                          <a:cs typeface="Arial" panose="020B0604020202020204" pitchFamily="34" charset="0"/>
                        </a:rPr>
                        <a:t>Multnomah</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spc="-100" baseline="0">
                          <a:solidFill>
                            <a:schemeClr val="tx1"/>
                          </a:solidFill>
                          <a:latin typeface="Arial" panose="020B0604020202020204" pitchFamily="34" charset="0"/>
                          <a:cs typeface="Arial" panose="020B0604020202020204" pitchFamily="34" charset="0"/>
                        </a:rPr>
                        <a:t>2005</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600" b="0" spc="-100" baseline="0">
                          <a:solidFill>
                            <a:schemeClr val="tx1"/>
                          </a:solidFill>
                          <a:latin typeface="Arial" panose="020B0604020202020204" pitchFamily="34" charset="0"/>
                          <a:cs typeface="Arial" panose="020B0604020202020204" pitchFamily="34" charset="0"/>
                        </a:rPr>
                        <a:t>250</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600" b="0" spc="-100" baseline="0">
                          <a:solidFill>
                            <a:schemeClr val="tx1"/>
                          </a:solidFill>
                          <a:latin typeface="Arial" panose="020B0604020202020204" pitchFamily="34" charset="0"/>
                          <a:cs typeface="Arial" panose="020B0604020202020204" pitchFamily="34" charset="0"/>
                        </a:rPr>
                        <a:t>900</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50251"/>
                  </a:ext>
                </a:extLst>
              </a:tr>
              <a:tr h="396887">
                <a:tc>
                  <a:txBody>
                    <a:bodyPr/>
                    <a:lstStyle/>
                    <a:p>
                      <a:pPr algn="l" latinLnBrk="1"/>
                      <a:r>
                        <a:rPr lang="en-US" altLang="ko-KR" sz="1600" b="0" spc="-100" baseline="0">
                          <a:solidFill>
                            <a:schemeClr val="tx1"/>
                          </a:solidFill>
                          <a:latin typeface="Arial" panose="020B0604020202020204" pitchFamily="34" charset="0"/>
                          <a:cs typeface="Arial" panose="020B0604020202020204" pitchFamily="34" charset="0"/>
                        </a:rPr>
                        <a:t>Multnomah</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spc="-100" baseline="0">
                          <a:solidFill>
                            <a:schemeClr val="tx1"/>
                          </a:solidFill>
                          <a:latin typeface="Arial" panose="020B0604020202020204" pitchFamily="34" charset="0"/>
                          <a:cs typeface="Arial" panose="020B0604020202020204" pitchFamily="34" charset="0"/>
                        </a:rPr>
                        <a:t>2035</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600" b="0" spc="-100" baseline="0">
                          <a:solidFill>
                            <a:schemeClr val="tx1"/>
                          </a:solidFill>
                          <a:latin typeface="Arial" panose="020B0604020202020204" pitchFamily="34" charset="0"/>
                          <a:cs typeface="Arial" panose="020B0604020202020204" pitchFamily="34" charset="0"/>
                        </a:rPr>
                        <a:t>250</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600" b="0" spc="-100" baseline="0">
                          <a:solidFill>
                            <a:schemeClr val="tx1"/>
                          </a:solidFill>
                          <a:latin typeface="Arial" panose="020B0604020202020204" pitchFamily="34" charset="0"/>
                          <a:cs typeface="Arial" panose="020B0604020202020204" pitchFamily="34" charset="0"/>
                        </a:rPr>
                        <a:t>900</a:t>
                      </a:r>
                      <a:endParaRPr lang="ko-KR" altLang="en-US" sz="16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4112033"/>
                  </a:ext>
                </a:extLst>
              </a:tr>
            </a:tbl>
          </a:graphicData>
        </a:graphic>
      </p:graphicFrame>
      <p:sp>
        <p:nvSpPr>
          <p:cNvPr id="3" name="Slide Number Placeholder 2">
            <a:extLst>
              <a:ext uri="{FF2B5EF4-FFF2-40B4-BE49-F238E27FC236}">
                <a16:creationId xmlns:a16="http://schemas.microsoft.com/office/drawing/2014/main" id="{90234A00-68AF-440B-AF4C-0708E78199DE}"/>
              </a:ext>
            </a:extLst>
          </p:cNvPr>
          <p:cNvSpPr>
            <a:spLocks noGrp="1"/>
          </p:cNvSpPr>
          <p:nvPr>
            <p:ph type="sldNum" sz="quarter" idx="12"/>
          </p:nvPr>
        </p:nvSpPr>
        <p:spPr/>
        <p:txBody>
          <a:bodyPr/>
          <a:lstStyle/>
          <a:p>
            <a:fld id="{07A2E26F-E42C-4199-98FF-D24EEDB86635}" type="slidenum">
              <a:rPr lang="ko-KR" altLang="en-US" smtClean="0"/>
              <a:pPr/>
              <a:t>12</a:t>
            </a:fld>
            <a:endParaRPr lang="ko-KR" altLang="en-US"/>
          </a:p>
        </p:txBody>
      </p:sp>
      <p:grpSp>
        <p:nvGrpSpPr>
          <p:cNvPr id="9" name="Group 8">
            <a:extLst>
              <a:ext uri="{FF2B5EF4-FFF2-40B4-BE49-F238E27FC236}">
                <a16:creationId xmlns:a16="http://schemas.microsoft.com/office/drawing/2014/main" id="{6E466D38-767E-48EF-9064-581A07EAC484}"/>
              </a:ext>
            </a:extLst>
          </p:cNvPr>
          <p:cNvGrpSpPr/>
          <p:nvPr/>
        </p:nvGrpSpPr>
        <p:grpSpPr>
          <a:xfrm>
            <a:off x="10273406" y="6391520"/>
            <a:ext cx="1308994" cy="293193"/>
            <a:chOff x="10362306" y="6391520"/>
            <a:chExt cx="1308994" cy="293193"/>
          </a:xfrm>
        </p:grpSpPr>
        <p:sp>
          <p:nvSpPr>
            <p:cNvPr id="10" name="TextBox 9">
              <a:extLst>
                <a:ext uri="{FF2B5EF4-FFF2-40B4-BE49-F238E27FC236}">
                  <a16:creationId xmlns:a16="http://schemas.microsoft.com/office/drawing/2014/main" id="{DCFC7FB6-A395-4EBE-A847-73180584EED3}"/>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A15DDFB-F96C-48CF-BAEB-6ED88AFFF6DA}"/>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5611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Input Data</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Policy</a:t>
            </a:r>
            <a:endParaRPr lang="ko-KR" altLang="en-US" sz="3200" spc="-10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A393A153-4C27-4B7D-A178-9DEF0236CAB6}"/>
              </a:ext>
            </a:extLst>
          </p:cNvPr>
          <p:cNvSpPr>
            <a:spLocks noGrp="1"/>
          </p:cNvSpPr>
          <p:nvPr>
            <p:ph idx="1"/>
          </p:nvPr>
        </p:nvSpPr>
        <p:spPr>
          <a:xfrm>
            <a:off x="966000" y="2032000"/>
            <a:ext cx="6034876" cy="4466000"/>
          </a:xfrm>
        </p:spPr>
        <p:txBody>
          <a:bodyPr>
            <a:normAutofit/>
          </a:bodyPr>
          <a:lstStyle/>
          <a:p>
            <a:r>
              <a:rPr lang="en-US" altLang="ko-KR" sz="2000" b="1" spc="-100">
                <a:latin typeface="Arial" panose="020B0604020202020204" pitchFamily="34" charset="0"/>
                <a:cs typeface="Arial" panose="020B0604020202020204" pitchFamily="34" charset="0"/>
              </a:rPr>
              <a:t>Increase in parking cost and supply</a:t>
            </a:r>
            <a:endParaRPr lang="en-US" altLang="ko-KR" sz="2000" spc="-100">
              <a:latin typeface="Arial" panose="020B0604020202020204" pitchFamily="34" charset="0"/>
              <a:cs typeface="Arial" panose="020B0604020202020204" pitchFamily="34" charset="0"/>
            </a:endParaRPr>
          </a:p>
          <a:p>
            <a:r>
              <a:rPr lang="en-US" altLang="ko-KR" sz="2000" b="1" spc="-100">
                <a:latin typeface="Arial" panose="020B0604020202020204" pitchFamily="34" charset="0"/>
                <a:cs typeface="Arial" panose="020B0604020202020204" pitchFamily="34" charset="0"/>
              </a:rPr>
              <a:t>PropWorkParking</a:t>
            </a:r>
            <a:r>
              <a:rPr lang="en-US" altLang="ko-KR" sz="2000" spc="-100">
                <a:latin typeface="Arial" panose="020B0604020202020204" pitchFamily="34" charset="0"/>
                <a:cs typeface="Arial" panose="020B0604020202020204" pitchFamily="34" charset="0"/>
              </a:rPr>
              <a:t>: proportion of employees that park at work</a:t>
            </a:r>
          </a:p>
          <a:p>
            <a:r>
              <a:rPr lang="en-US" altLang="ko-KR" sz="2000" b="1" spc="-100">
                <a:latin typeface="Arial" panose="020B0604020202020204" pitchFamily="34" charset="0"/>
                <a:cs typeface="Arial" panose="020B0604020202020204" pitchFamily="34" charset="0"/>
              </a:rPr>
              <a:t>PropWorkCharged:</a:t>
            </a:r>
            <a:r>
              <a:rPr lang="en-US" altLang="ko-KR" sz="2000" spc="-100">
                <a:latin typeface="Arial" panose="020B0604020202020204" pitchFamily="34" charset="0"/>
                <a:cs typeface="Arial" panose="020B0604020202020204" pitchFamily="34" charset="0"/>
              </a:rPr>
              <a:t> proportion of employers that charge for parking</a:t>
            </a:r>
          </a:p>
          <a:p>
            <a:r>
              <a:rPr lang="en-US" altLang="ko-KR" sz="2000" b="1" spc="-100">
                <a:latin typeface="Arial" panose="020B0604020202020204" pitchFamily="34" charset="0"/>
                <a:cs typeface="Arial" panose="020B0604020202020204" pitchFamily="34" charset="0"/>
              </a:rPr>
              <a:t>PropCashOut</a:t>
            </a:r>
            <a:r>
              <a:rPr lang="en-US" altLang="ko-KR" sz="2000" spc="-100">
                <a:latin typeface="Arial" panose="020B0604020202020204" pitchFamily="34" charset="0"/>
                <a:cs typeface="Arial" panose="020B0604020202020204" pitchFamily="34" charset="0"/>
              </a:rPr>
              <a:t>: proportion of employment parking that is converted from being free to pay under a “cash-out buy-back” type of program</a:t>
            </a:r>
          </a:p>
          <a:p>
            <a:r>
              <a:rPr lang="en-US" altLang="ko-KR" sz="2000" b="1" spc="-100">
                <a:latin typeface="Arial" panose="020B0604020202020204" pitchFamily="34" charset="0"/>
                <a:cs typeface="Arial" panose="020B0604020202020204" pitchFamily="34" charset="0"/>
              </a:rPr>
              <a:t>PropOtherCharged</a:t>
            </a:r>
            <a:r>
              <a:rPr lang="en-US" altLang="ko-KR" sz="2000" spc="-100">
                <a:latin typeface="Arial" panose="020B0604020202020204" pitchFamily="34" charset="0"/>
                <a:cs typeface="Arial" panose="020B0604020202020204" pitchFamily="34" charset="0"/>
              </a:rPr>
              <a:t>: proportion of other parking that is not free</a:t>
            </a:r>
          </a:p>
          <a:p>
            <a:r>
              <a:rPr lang="en-US" altLang="ko-KR" sz="2000" b="1" spc="-100">
                <a:latin typeface="Arial" panose="020B0604020202020204" pitchFamily="34" charset="0"/>
                <a:cs typeface="Arial" panose="020B0604020202020204" pitchFamily="34" charset="0"/>
              </a:rPr>
              <a:t>ParkingCost.2000</a:t>
            </a:r>
            <a:r>
              <a:rPr lang="en-US" altLang="ko-KR" sz="2000" spc="-100">
                <a:latin typeface="Arial" panose="020B0604020202020204" pitchFamily="34" charset="0"/>
                <a:cs typeface="Arial" panose="020B0604020202020204" pitchFamily="34" charset="0"/>
              </a:rPr>
              <a:t>: average daily parking cost in 2000 year USD. (just replace 2000 when we use)</a:t>
            </a:r>
          </a:p>
        </p:txBody>
      </p:sp>
      <p:sp>
        <p:nvSpPr>
          <p:cNvPr id="6" name="Rectangle: Rounded Corners 5">
            <a:extLst>
              <a:ext uri="{FF2B5EF4-FFF2-40B4-BE49-F238E27FC236}">
                <a16:creationId xmlns:a16="http://schemas.microsoft.com/office/drawing/2014/main" id="{6C87EB86-F966-41EF-909D-23B76BA7E322}"/>
              </a:ext>
            </a:extLst>
          </p:cNvPr>
          <p:cNvSpPr/>
          <p:nvPr/>
        </p:nvSpPr>
        <p:spPr>
          <a:xfrm>
            <a:off x="966000" y="1376171"/>
            <a:ext cx="10260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pc="-100">
                <a:solidFill>
                  <a:schemeClr val="tx2">
                    <a:lumMod val="75000"/>
                  </a:schemeClr>
                </a:solidFill>
                <a:latin typeface="Arial" panose="020B0604020202020204" pitchFamily="34" charset="0"/>
                <a:cs typeface="Arial" panose="020B0604020202020204" pitchFamily="34" charset="0"/>
              </a:rPr>
              <a:t>Input file: </a:t>
            </a:r>
            <a:r>
              <a:rPr lang="en-US" altLang="ko-KR" spc="-100">
                <a:solidFill>
                  <a:schemeClr val="accent5">
                    <a:lumMod val="75000"/>
                  </a:schemeClr>
                </a:solidFill>
                <a:latin typeface="Arial" panose="020B0604020202020204" pitchFamily="34" charset="0"/>
                <a:cs typeface="Arial" panose="020B0604020202020204" pitchFamily="34" charset="0"/>
              </a:rPr>
              <a:t>marea_parking_growth.csv</a:t>
            </a:r>
            <a:endParaRPr lang="ko-KR" altLang="en-US" spc="-10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8" name="Table 16">
            <a:extLst>
              <a:ext uri="{FF2B5EF4-FFF2-40B4-BE49-F238E27FC236}">
                <a16:creationId xmlns:a16="http://schemas.microsoft.com/office/drawing/2014/main" id="{EDEEA07F-C28C-474E-8434-DE785A296EBC}"/>
              </a:ext>
            </a:extLst>
          </p:cNvPr>
          <p:cNvGraphicFramePr>
            <a:graphicFrameLocks noGrp="1"/>
          </p:cNvGraphicFramePr>
          <p:nvPr>
            <p:extLst>
              <p:ext uri="{D42A27DB-BD31-4B8C-83A1-F6EECF244321}">
                <p14:modId xmlns:p14="http://schemas.microsoft.com/office/powerpoint/2010/main" val="200340607"/>
              </p:ext>
            </p:extLst>
          </p:nvPr>
        </p:nvGraphicFramePr>
        <p:xfrm>
          <a:off x="7000876" y="2032000"/>
          <a:ext cx="4185314" cy="1190661"/>
        </p:xfrm>
        <a:graphic>
          <a:graphicData uri="http://schemas.openxmlformats.org/drawingml/2006/table">
            <a:tbl>
              <a:tblPr firstRow="1" bandRow="1">
                <a:tableStyleId>{5C22544A-7EE6-4342-B048-85BDC9FD1C3A}</a:tableStyleId>
              </a:tblPr>
              <a:tblGrid>
                <a:gridCol w="1057274">
                  <a:extLst>
                    <a:ext uri="{9D8B030D-6E8A-4147-A177-3AD203B41FA5}">
                      <a16:colId xmlns:a16="http://schemas.microsoft.com/office/drawing/2014/main" val="1682765526"/>
                    </a:ext>
                  </a:extLst>
                </a:gridCol>
                <a:gridCol w="571500">
                  <a:extLst>
                    <a:ext uri="{9D8B030D-6E8A-4147-A177-3AD203B41FA5}">
                      <a16:colId xmlns:a16="http://schemas.microsoft.com/office/drawing/2014/main" val="2589774324"/>
                    </a:ext>
                  </a:extLst>
                </a:gridCol>
                <a:gridCol w="1278270">
                  <a:extLst>
                    <a:ext uri="{9D8B030D-6E8A-4147-A177-3AD203B41FA5}">
                      <a16:colId xmlns:a16="http://schemas.microsoft.com/office/drawing/2014/main" val="2419467707"/>
                    </a:ext>
                  </a:extLst>
                </a:gridCol>
                <a:gridCol w="1278270">
                  <a:extLst>
                    <a:ext uri="{9D8B030D-6E8A-4147-A177-3AD203B41FA5}">
                      <a16:colId xmlns:a16="http://schemas.microsoft.com/office/drawing/2014/main" val="3667757695"/>
                    </a:ext>
                  </a:extLst>
                </a:gridCol>
              </a:tblGrid>
              <a:tr h="396887">
                <a:tc>
                  <a:txBody>
                    <a:bodyPr/>
                    <a:lstStyle/>
                    <a:p>
                      <a:pPr algn="ctr" latinLnBrk="1"/>
                      <a:r>
                        <a:rPr lang="en-US" altLang="ko-KR" sz="1400" b="0" spc="-100" baseline="0">
                          <a:solidFill>
                            <a:schemeClr val="tx1"/>
                          </a:solidFill>
                          <a:latin typeface="Arial" panose="020B0604020202020204" pitchFamily="34" charset="0"/>
                          <a:cs typeface="Arial" panose="020B0604020202020204" pitchFamily="34" charset="0"/>
                        </a:rPr>
                        <a:t>Geo</a:t>
                      </a:r>
                      <a:endParaRPr lang="ko-KR" altLang="en-US" sz="14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spc="-100" baseline="0">
                          <a:solidFill>
                            <a:schemeClr val="tx1"/>
                          </a:solidFill>
                          <a:latin typeface="Arial" panose="020B0604020202020204" pitchFamily="34" charset="0"/>
                          <a:cs typeface="Arial" panose="020B0604020202020204" pitchFamily="34" charset="0"/>
                        </a:rPr>
                        <a:t>Year</a:t>
                      </a:r>
                      <a:endParaRPr lang="ko-KR" altLang="en-US" sz="14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b="0" spc="-100" baseline="0">
                          <a:solidFill>
                            <a:schemeClr val="tx1"/>
                          </a:solidFill>
                          <a:latin typeface="Arial" panose="020B0604020202020204" pitchFamily="34" charset="0"/>
                          <a:cs typeface="Arial" panose="020B0604020202020204" pitchFamily="34" charset="0"/>
                        </a:rPr>
                        <a:t>PropWorkParking</a:t>
                      </a:r>
                      <a:endParaRPr lang="ko-KR" altLang="en-US" sz="12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200" b="0" spc="-100" baseline="0">
                          <a:solidFill>
                            <a:schemeClr val="tx1"/>
                          </a:solidFill>
                          <a:latin typeface="Arial" panose="020B0604020202020204" pitchFamily="34" charset="0"/>
                          <a:cs typeface="Arial" panose="020B0604020202020204" pitchFamily="34" charset="0"/>
                        </a:rPr>
                        <a:t>PropWorkCharged</a:t>
                      </a:r>
                      <a:endParaRPr lang="ko-KR" altLang="en-US" sz="12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720495"/>
                  </a:ext>
                </a:extLst>
              </a:tr>
              <a:tr h="396887">
                <a:tc>
                  <a:txBody>
                    <a:bodyPr/>
                    <a:lstStyle/>
                    <a:p>
                      <a:pPr algn="ctr" latinLnBrk="1"/>
                      <a:r>
                        <a:rPr lang="en-US" altLang="ko-KR" sz="1400" b="0" spc="-100" baseline="0">
                          <a:solidFill>
                            <a:schemeClr val="tx1"/>
                          </a:solidFill>
                          <a:latin typeface="Arial" panose="020B0604020202020204" pitchFamily="34" charset="0"/>
                          <a:cs typeface="Arial" panose="020B0604020202020204" pitchFamily="34" charset="0"/>
                        </a:rPr>
                        <a:t>Multnomah</a:t>
                      </a:r>
                      <a:endParaRPr lang="ko-KR" altLang="en-US" sz="14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spc="-100" baseline="0">
                          <a:solidFill>
                            <a:schemeClr val="tx1"/>
                          </a:solidFill>
                          <a:latin typeface="Arial" panose="020B0604020202020204" pitchFamily="34" charset="0"/>
                          <a:cs typeface="Arial" panose="020B0604020202020204" pitchFamily="34" charset="0"/>
                        </a:rPr>
                        <a:t>2005</a:t>
                      </a:r>
                      <a:endParaRPr lang="ko-KR" altLang="en-US" sz="14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400" b="0" spc="-100" baseline="0">
                          <a:solidFill>
                            <a:schemeClr val="tx1"/>
                          </a:solidFill>
                          <a:latin typeface="Arial" panose="020B0604020202020204" pitchFamily="34" charset="0"/>
                          <a:cs typeface="Arial" panose="020B0604020202020204" pitchFamily="34" charset="0"/>
                        </a:rPr>
                        <a:t>1</a:t>
                      </a:r>
                      <a:endParaRPr lang="ko-KR" altLang="en-US" sz="14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400" b="0" spc="-100" baseline="0">
                          <a:solidFill>
                            <a:schemeClr val="tx1"/>
                          </a:solidFill>
                          <a:latin typeface="Arial" panose="020B0604020202020204" pitchFamily="34" charset="0"/>
                          <a:cs typeface="Arial" panose="020B0604020202020204" pitchFamily="34" charset="0"/>
                        </a:rPr>
                        <a:t>0.1</a:t>
                      </a:r>
                      <a:endParaRPr lang="ko-KR" altLang="en-US" sz="14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50251"/>
                  </a:ext>
                </a:extLst>
              </a:tr>
              <a:tr h="396887">
                <a:tc>
                  <a:txBody>
                    <a:bodyPr/>
                    <a:lstStyle/>
                    <a:p>
                      <a:pPr algn="ctr" latinLnBrk="1"/>
                      <a:r>
                        <a:rPr lang="en-US" altLang="ko-KR" sz="1400" b="0" spc="-100" baseline="0">
                          <a:solidFill>
                            <a:schemeClr val="tx1"/>
                          </a:solidFill>
                          <a:latin typeface="Arial" panose="020B0604020202020204" pitchFamily="34" charset="0"/>
                          <a:cs typeface="Arial" panose="020B0604020202020204" pitchFamily="34" charset="0"/>
                        </a:rPr>
                        <a:t>Multnomah</a:t>
                      </a:r>
                      <a:endParaRPr lang="ko-KR" altLang="en-US" sz="14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spc="-100" baseline="0">
                          <a:solidFill>
                            <a:schemeClr val="tx1"/>
                          </a:solidFill>
                          <a:latin typeface="Arial" panose="020B0604020202020204" pitchFamily="34" charset="0"/>
                          <a:cs typeface="Arial" panose="020B0604020202020204" pitchFamily="34" charset="0"/>
                        </a:rPr>
                        <a:t>2035</a:t>
                      </a:r>
                      <a:endParaRPr lang="ko-KR" altLang="en-US" sz="14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400" b="0" spc="-100" baseline="0">
                          <a:solidFill>
                            <a:schemeClr val="tx1"/>
                          </a:solidFill>
                          <a:latin typeface="Arial" panose="020B0604020202020204" pitchFamily="34" charset="0"/>
                          <a:cs typeface="Arial" panose="020B0604020202020204" pitchFamily="34" charset="0"/>
                        </a:rPr>
                        <a:t>1</a:t>
                      </a:r>
                      <a:endParaRPr lang="ko-KR" altLang="en-US" sz="14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400" b="0" spc="-100" baseline="0">
                          <a:solidFill>
                            <a:schemeClr val="tx1"/>
                          </a:solidFill>
                          <a:latin typeface="Arial" panose="020B0604020202020204" pitchFamily="34" charset="0"/>
                          <a:cs typeface="Arial" panose="020B0604020202020204" pitchFamily="34" charset="0"/>
                        </a:rPr>
                        <a:t>0.1</a:t>
                      </a:r>
                      <a:endParaRPr lang="ko-KR" altLang="en-US" sz="1400" b="0" spc="-100" baseline="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4112033"/>
                  </a:ext>
                </a:extLst>
              </a:tr>
            </a:tbl>
          </a:graphicData>
        </a:graphic>
      </p:graphicFrame>
      <p:sp>
        <p:nvSpPr>
          <p:cNvPr id="3" name="Slide Number Placeholder 2">
            <a:extLst>
              <a:ext uri="{FF2B5EF4-FFF2-40B4-BE49-F238E27FC236}">
                <a16:creationId xmlns:a16="http://schemas.microsoft.com/office/drawing/2014/main" id="{E0EF4D73-4792-451A-8A0C-6FFE01781D7B}"/>
              </a:ext>
            </a:extLst>
          </p:cNvPr>
          <p:cNvSpPr>
            <a:spLocks noGrp="1"/>
          </p:cNvSpPr>
          <p:nvPr>
            <p:ph type="sldNum" sz="quarter" idx="12"/>
          </p:nvPr>
        </p:nvSpPr>
        <p:spPr/>
        <p:txBody>
          <a:bodyPr/>
          <a:lstStyle/>
          <a:p>
            <a:fld id="{07A2E26F-E42C-4199-98FF-D24EEDB86635}" type="slidenum">
              <a:rPr lang="ko-KR" altLang="en-US" smtClean="0"/>
              <a:pPr/>
              <a:t>13</a:t>
            </a:fld>
            <a:endParaRPr lang="ko-KR" altLang="en-US"/>
          </a:p>
        </p:txBody>
      </p:sp>
      <p:grpSp>
        <p:nvGrpSpPr>
          <p:cNvPr id="9" name="Group 8">
            <a:extLst>
              <a:ext uri="{FF2B5EF4-FFF2-40B4-BE49-F238E27FC236}">
                <a16:creationId xmlns:a16="http://schemas.microsoft.com/office/drawing/2014/main" id="{FBD5552A-FD55-41A4-A488-BD3159E69B19}"/>
              </a:ext>
            </a:extLst>
          </p:cNvPr>
          <p:cNvGrpSpPr/>
          <p:nvPr/>
        </p:nvGrpSpPr>
        <p:grpSpPr>
          <a:xfrm>
            <a:off x="10273406" y="6391520"/>
            <a:ext cx="1308994" cy="293193"/>
            <a:chOff x="10362306" y="6391520"/>
            <a:chExt cx="1308994" cy="293193"/>
          </a:xfrm>
        </p:grpSpPr>
        <p:sp>
          <p:nvSpPr>
            <p:cNvPr id="10" name="TextBox 9">
              <a:extLst>
                <a:ext uri="{FF2B5EF4-FFF2-40B4-BE49-F238E27FC236}">
                  <a16:creationId xmlns:a16="http://schemas.microsoft.com/office/drawing/2014/main" id="{F2F73EB8-0571-4C8A-8389-4E3E61343FDB}"/>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DF8CED7-9A1C-4F54-BFB8-0292AB260AC8}"/>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1887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Input Data</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Model Parameters</a:t>
            </a:r>
            <a:endParaRPr lang="ko-KR" altLang="en-US" sz="3200" spc="-10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A393A153-4C27-4B7D-A178-9DEF0236CAB6}"/>
              </a:ext>
            </a:extLst>
          </p:cNvPr>
          <p:cNvSpPr>
            <a:spLocks noGrp="1"/>
          </p:cNvSpPr>
          <p:nvPr>
            <p:ph idx="1"/>
          </p:nvPr>
        </p:nvSpPr>
        <p:spPr>
          <a:xfrm>
            <a:off x="966000" y="2032000"/>
            <a:ext cx="6034876" cy="4466000"/>
          </a:xfrm>
        </p:spPr>
        <p:txBody>
          <a:bodyPr>
            <a:normAutofit/>
          </a:bodyPr>
          <a:lstStyle/>
          <a:p>
            <a:r>
              <a:rPr lang="en-US" altLang="ko-KR" sz="2000" b="1" spc="-100">
                <a:latin typeface="Arial" panose="020B0604020202020204" pitchFamily="34" charset="0"/>
                <a:cs typeface="Arial" panose="020B0604020202020204" pitchFamily="34" charset="0"/>
              </a:rPr>
              <a:t>Accident Rates:</a:t>
            </a:r>
            <a:r>
              <a:rPr lang="en-US" altLang="ko-KR" sz="2000" spc="-100">
                <a:latin typeface="Arial" panose="020B0604020202020204" pitchFamily="34" charset="0"/>
                <a:cs typeface="Arial" panose="020B0604020202020204" pitchFamily="34" charset="0"/>
              </a:rPr>
              <a:t> Road safety impacts are calculated by factoring the amount of VMT.</a:t>
            </a:r>
          </a:p>
          <a:p>
            <a:r>
              <a:rPr lang="en-US" altLang="ko-KR" sz="2000" spc="-100">
                <a:latin typeface="Arial" panose="020B0604020202020204" pitchFamily="34" charset="0"/>
                <a:cs typeface="Arial" panose="020B0604020202020204" pitchFamily="34" charset="0"/>
              </a:rPr>
              <a:t>National average rates from the Fatality Analysis Reporting System General Estimates System (2009) by USDOT.</a:t>
            </a:r>
          </a:p>
          <a:p>
            <a:r>
              <a:rPr lang="en-US" altLang="ko-KR" sz="2000" b="1" spc="-100">
                <a:latin typeface="Arial" panose="020B0604020202020204" pitchFamily="34" charset="0"/>
                <a:cs typeface="Arial" panose="020B0604020202020204" pitchFamily="34" charset="0"/>
              </a:rPr>
              <a:t>Fatal</a:t>
            </a:r>
            <a:r>
              <a:rPr lang="en-US" altLang="ko-KR" sz="2000" spc="-100">
                <a:latin typeface="Arial" panose="020B0604020202020204" pitchFamily="34" charset="0"/>
                <a:cs typeface="Arial" panose="020B0604020202020204" pitchFamily="34" charset="0"/>
              </a:rPr>
              <a:t>: 1.14 per 100M Miles Traveled</a:t>
            </a:r>
          </a:p>
          <a:p>
            <a:r>
              <a:rPr lang="en-US" altLang="ko-KR" sz="2000" b="1" spc="-100">
                <a:latin typeface="Arial" panose="020B0604020202020204" pitchFamily="34" charset="0"/>
                <a:cs typeface="Arial" panose="020B0604020202020204" pitchFamily="34" charset="0"/>
              </a:rPr>
              <a:t>Injury</a:t>
            </a:r>
            <a:r>
              <a:rPr lang="en-US" altLang="ko-KR" sz="2000" spc="-100">
                <a:latin typeface="Arial" panose="020B0604020202020204" pitchFamily="34" charset="0"/>
                <a:cs typeface="Arial" panose="020B0604020202020204" pitchFamily="34" charset="0"/>
              </a:rPr>
              <a:t>: 51.35 per 100M Miles Traveled</a:t>
            </a:r>
          </a:p>
          <a:p>
            <a:r>
              <a:rPr lang="en-US" altLang="ko-KR" sz="2000" b="1" spc="-100">
                <a:latin typeface="Arial" panose="020B0604020202020204" pitchFamily="34" charset="0"/>
                <a:cs typeface="Arial" panose="020B0604020202020204" pitchFamily="34" charset="0"/>
              </a:rPr>
              <a:t>Property damage</a:t>
            </a:r>
            <a:r>
              <a:rPr lang="en-US" altLang="ko-KR" sz="2000" spc="-100">
                <a:latin typeface="Arial" panose="020B0604020202020204" pitchFamily="34" charset="0"/>
                <a:cs typeface="Arial" panose="020B0604020202020204" pitchFamily="34" charset="0"/>
              </a:rPr>
              <a:t>: 133.95 per 100M Miles Traveled</a:t>
            </a:r>
          </a:p>
        </p:txBody>
      </p:sp>
      <p:sp>
        <p:nvSpPr>
          <p:cNvPr id="6" name="Rectangle: Rounded Corners 5">
            <a:extLst>
              <a:ext uri="{FF2B5EF4-FFF2-40B4-BE49-F238E27FC236}">
                <a16:creationId xmlns:a16="http://schemas.microsoft.com/office/drawing/2014/main" id="{6C87EB86-F966-41EF-909D-23B76BA7E322}"/>
              </a:ext>
            </a:extLst>
          </p:cNvPr>
          <p:cNvSpPr/>
          <p:nvPr/>
        </p:nvSpPr>
        <p:spPr>
          <a:xfrm>
            <a:off x="966000" y="1376171"/>
            <a:ext cx="10260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pc="-100">
                <a:solidFill>
                  <a:schemeClr val="tx2">
                    <a:lumMod val="75000"/>
                  </a:schemeClr>
                </a:solidFill>
                <a:latin typeface="Arial" panose="020B0604020202020204" pitchFamily="34" charset="0"/>
                <a:cs typeface="Arial" panose="020B0604020202020204" pitchFamily="34" charset="0"/>
              </a:rPr>
              <a:t>Input file: model_accident_rates.csv</a:t>
            </a:r>
            <a:endParaRPr lang="ko-KR" altLang="en-US" spc="-100">
              <a:solidFill>
                <a:schemeClr val="tx2">
                  <a:lumMod val="75000"/>
                </a:schemeClr>
              </a:solidFill>
              <a:latin typeface="Arial" panose="020B0604020202020204" pitchFamily="34" charset="0"/>
              <a:cs typeface="Arial" panose="020B0604020202020204" pitchFamily="34" charset="0"/>
            </a:endParaRPr>
          </a:p>
        </p:txBody>
      </p:sp>
      <p:graphicFrame>
        <p:nvGraphicFramePr>
          <p:cNvPr id="9" name="Table 16">
            <a:extLst>
              <a:ext uri="{FF2B5EF4-FFF2-40B4-BE49-F238E27FC236}">
                <a16:creationId xmlns:a16="http://schemas.microsoft.com/office/drawing/2014/main" id="{C9BCEF78-1E3C-4EDC-A343-BA4CBF1F3E1F}"/>
              </a:ext>
            </a:extLst>
          </p:cNvPr>
          <p:cNvGraphicFramePr>
            <a:graphicFrameLocks noGrp="1"/>
          </p:cNvGraphicFramePr>
          <p:nvPr>
            <p:extLst>
              <p:ext uri="{D42A27DB-BD31-4B8C-83A1-F6EECF244321}">
                <p14:modId xmlns:p14="http://schemas.microsoft.com/office/powerpoint/2010/main" val="3797342612"/>
              </p:ext>
            </p:extLst>
          </p:nvPr>
        </p:nvGraphicFramePr>
        <p:xfrm>
          <a:off x="8286750" y="2032000"/>
          <a:ext cx="2193730" cy="1525294"/>
        </p:xfrm>
        <a:graphic>
          <a:graphicData uri="http://schemas.openxmlformats.org/drawingml/2006/table">
            <a:tbl>
              <a:tblPr firstRow="1" bandRow="1">
                <a:tableStyleId>{5C22544A-7EE6-4342-B048-85BDC9FD1C3A}</a:tableStyleId>
              </a:tblPr>
              <a:tblGrid>
                <a:gridCol w="1096865">
                  <a:extLst>
                    <a:ext uri="{9D8B030D-6E8A-4147-A177-3AD203B41FA5}">
                      <a16:colId xmlns:a16="http://schemas.microsoft.com/office/drawing/2014/main" val="1682765526"/>
                    </a:ext>
                  </a:extLst>
                </a:gridCol>
                <a:gridCol w="1096865">
                  <a:extLst>
                    <a:ext uri="{9D8B030D-6E8A-4147-A177-3AD203B41FA5}">
                      <a16:colId xmlns:a16="http://schemas.microsoft.com/office/drawing/2014/main" val="2589774324"/>
                    </a:ext>
                  </a:extLst>
                </a:gridCol>
              </a:tblGrid>
              <a:tr h="396887">
                <a:tc>
                  <a:txBody>
                    <a:bodyPr/>
                    <a:lstStyle/>
                    <a:p>
                      <a:pPr algn="ctr" latinLnBrk="1"/>
                      <a:r>
                        <a:rPr lang="en-US" altLang="ko-KR" b="0">
                          <a:solidFill>
                            <a:schemeClr val="tx1"/>
                          </a:solidFill>
                          <a:latin typeface="Arial" panose="020B0604020202020204" pitchFamily="34" charset="0"/>
                          <a:cs typeface="Arial" panose="020B0604020202020204" pitchFamily="34" charset="0"/>
                        </a:rPr>
                        <a:t>Accident</a:t>
                      </a:r>
                      <a:endParaRPr lang="ko-KR" altLang="en-US" b="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Rate</a:t>
                      </a:r>
                      <a:endParaRPr lang="ko-KR" altLang="en-US" b="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720495"/>
                  </a:ext>
                </a:extLst>
              </a:tr>
              <a:tr h="396887">
                <a:tc>
                  <a:txBody>
                    <a:bodyPr/>
                    <a:lstStyle/>
                    <a:p>
                      <a:pPr algn="l" latinLnBrk="1"/>
                      <a:r>
                        <a:rPr lang="en-US" altLang="ko-KR" b="0">
                          <a:solidFill>
                            <a:schemeClr val="tx1"/>
                          </a:solidFill>
                          <a:latin typeface="Arial" panose="020B0604020202020204" pitchFamily="34" charset="0"/>
                          <a:cs typeface="Arial" panose="020B0604020202020204" pitchFamily="34" charset="0"/>
                        </a:rPr>
                        <a:t>Fatal</a:t>
                      </a:r>
                      <a:endParaRPr lang="ko-KR" altLang="en-US" b="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1.14</a:t>
                      </a:r>
                      <a:endParaRPr lang="ko-KR" altLang="en-US" b="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50251"/>
                  </a:ext>
                </a:extLst>
              </a:tr>
              <a:tr h="198444">
                <a:tc>
                  <a:txBody>
                    <a:bodyPr/>
                    <a:lstStyle/>
                    <a:p>
                      <a:pPr algn="l" latinLnBrk="1"/>
                      <a:r>
                        <a:rPr lang="en-US" altLang="ko-KR" b="0">
                          <a:solidFill>
                            <a:schemeClr val="tx1"/>
                          </a:solidFill>
                          <a:latin typeface="Arial" panose="020B0604020202020204" pitchFamily="34" charset="0"/>
                          <a:cs typeface="Arial" panose="020B0604020202020204" pitchFamily="34" charset="0"/>
                        </a:rPr>
                        <a:t>Injury</a:t>
                      </a:r>
                      <a:endParaRPr lang="ko-KR" altLang="en-US" b="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51.35</a:t>
                      </a:r>
                      <a:endParaRPr lang="ko-KR" altLang="en-US" b="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4112033"/>
                  </a:ext>
                </a:extLst>
              </a:tr>
              <a:tr h="198444">
                <a:tc>
                  <a:txBody>
                    <a:bodyPr/>
                    <a:lstStyle/>
                    <a:p>
                      <a:pPr algn="l" latinLnBrk="1"/>
                      <a:r>
                        <a:rPr lang="en-US" altLang="ko-KR" b="0">
                          <a:solidFill>
                            <a:schemeClr val="tx1"/>
                          </a:solidFill>
                          <a:latin typeface="Arial" panose="020B0604020202020204" pitchFamily="34" charset="0"/>
                          <a:cs typeface="Arial" panose="020B0604020202020204" pitchFamily="34" charset="0"/>
                        </a:rPr>
                        <a:t>Property</a:t>
                      </a:r>
                      <a:endParaRPr lang="ko-KR" altLang="en-US" b="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133.95</a:t>
                      </a:r>
                      <a:endParaRPr lang="ko-KR" altLang="en-US" b="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15976"/>
                  </a:ext>
                </a:extLst>
              </a:tr>
            </a:tbl>
          </a:graphicData>
        </a:graphic>
      </p:graphicFrame>
      <p:sp>
        <p:nvSpPr>
          <p:cNvPr id="3" name="Slide Number Placeholder 2">
            <a:extLst>
              <a:ext uri="{FF2B5EF4-FFF2-40B4-BE49-F238E27FC236}">
                <a16:creationId xmlns:a16="http://schemas.microsoft.com/office/drawing/2014/main" id="{8F1090CB-E874-44A0-8A5D-46DBE9D99D20}"/>
              </a:ext>
            </a:extLst>
          </p:cNvPr>
          <p:cNvSpPr>
            <a:spLocks noGrp="1"/>
          </p:cNvSpPr>
          <p:nvPr>
            <p:ph type="sldNum" sz="quarter" idx="12"/>
          </p:nvPr>
        </p:nvSpPr>
        <p:spPr/>
        <p:txBody>
          <a:bodyPr/>
          <a:lstStyle/>
          <a:p>
            <a:fld id="{07A2E26F-E42C-4199-98FF-D24EEDB86635}" type="slidenum">
              <a:rPr lang="ko-KR" altLang="en-US" smtClean="0"/>
              <a:pPr/>
              <a:t>14</a:t>
            </a:fld>
            <a:endParaRPr lang="ko-KR" altLang="en-US"/>
          </a:p>
        </p:txBody>
      </p:sp>
      <p:grpSp>
        <p:nvGrpSpPr>
          <p:cNvPr id="8" name="Group 7">
            <a:extLst>
              <a:ext uri="{FF2B5EF4-FFF2-40B4-BE49-F238E27FC236}">
                <a16:creationId xmlns:a16="http://schemas.microsoft.com/office/drawing/2014/main" id="{7DBA9CCA-CB12-4FB1-B342-EEA9EC39AF86}"/>
              </a:ext>
            </a:extLst>
          </p:cNvPr>
          <p:cNvGrpSpPr/>
          <p:nvPr/>
        </p:nvGrpSpPr>
        <p:grpSpPr>
          <a:xfrm>
            <a:off x="10273406" y="6391520"/>
            <a:ext cx="1308994" cy="293193"/>
            <a:chOff x="10362306" y="6391520"/>
            <a:chExt cx="1308994" cy="293193"/>
          </a:xfrm>
        </p:grpSpPr>
        <p:sp>
          <p:nvSpPr>
            <p:cNvPr id="10" name="TextBox 9">
              <a:extLst>
                <a:ext uri="{FF2B5EF4-FFF2-40B4-BE49-F238E27FC236}">
                  <a16:creationId xmlns:a16="http://schemas.microsoft.com/office/drawing/2014/main" id="{F258A4BE-EADC-4EBE-A6C6-FF3B359D2886}"/>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D22D56F-0D69-49B2-AFC1-79883C0983B1}"/>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9790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3B3C642-929E-4284-8235-297F5419E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222" y="0"/>
            <a:ext cx="583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RPAT Process</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VERPAT as a Disaggregate Policy Model</a:t>
            </a:r>
            <a:endParaRPr lang="ko-KR" altLang="en-US" sz="3200" spc="-10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A393A153-4C27-4B7D-A178-9DEF0236CAB6}"/>
              </a:ext>
            </a:extLst>
          </p:cNvPr>
          <p:cNvSpPr>
            <a:spLocks noGrp="1"/>
          </p:cNvSpPr>
          <p:nvPr>
            <p:ph idx="1"/>
          </p:nvPr>
        </p:nvSpPr>
        <p:spPr>
          <a:xfrm>
            <a:off x="838800" y="1440000"/>
            <a:ext cx="4390341" cy="4466000"/>
          </a:xfrm>
        </p:spPr>
        <p:txBody>
          <a:bodyPr>
            <a:normAutofit/>
          </a:bodyPr>
          <a:lstStyle/>
          <a:p>
            <a:r>
              <a:rPr lang="en-US" altLang="ko-KR" sz="2000" spc="-100">
                <a:latin typeface="Arial" panose="020B0604020202020204" pitchFamily="34" charset="0"/>
                <a:cs typeface="Arial" panose="020B0604020202020204" pitchFamily="34" charset="0"/>
              </a:rPr>
              <a:t>VERPAT predicts travel demand impacts at an individual household level.</a:t>
            </a:r>
          </a:p>
        </p:txBody>
      </p:sp>
      <p:sp>
        <p:nvSpPr>
          <p:cNvPr id="3" name="Slide Number Placeholder 2">
            <a:extLst>
              <a:ext uri="{FF2B5EF4-FFF2-40B4-BE49-F238E27FC236}">
                <a16:creationId xmlns:a16="http://schemas.microsoft.com/office/drawing/2014/main" id="{42E882A0-FC6B-4C3C-944B-F32A7CD09794}"/>
              </a:ext>
            </a:extLst>
          </p:cNvPr>
          <p:cNvSpPr>
            <a:spLocks noGrp="1"/>
          </p:cNvSpPr>
          <p:nvPr>
            <p:ph type="sldNum" sz="quarter" idx="12"/>
          </p:nvPr>
        </p:nvSpPr>
        <p:spPr/>
        <p:txBody>
          <a:bodyPr/>
          <a:lstStyle/>
          <a:p>
            <a:fld id="{07A2E26F-E42C-4199-98FF-D24EEDB86635}" type="slidenum">
              <a:rPr lang="ko-KR" altLang="en-US" smtClean="0"/>
              <a:pPr/>
              <a:t>15</a:t>
            </a:fld>
            <a:endParaRPr lang="ko-KR" altLang="en-US"/>
          </a:p>
        </p:txBody>
      </p:sp>
      <p:grpSp>
        <p:nvGrpSpPr>
          <p:cNvPr id="6" name="Group 5">
            <a:extLst>
              <a:ext uri="{FF2B5EF4-FFF2-40B4-BE49-F238E27FC236}">
                <a16:creationId xmlns:a16="http://schemas.microsoft.com/office/drawing/2014/main" id="{3789D956-CA86-45DD-9E23-7CC37BB84B43}"/>
              </a:ext>
            </a:extLst>
          </p:cNvPr>
          <p:cNvGrpSpPr/>
          <p:nvPr/>
        </p:nvGrpSpPr>
        <p:grpSpPr>
          <a:xfrm>
            <a:off x="10273406" y="6391520"/>
            <a:ext cx="1308994" cy="293193"/>
            <a:chOff x="10362306" y="6391520"/>
            <a:chExt cx="1308994" cy="293193"/>
          </a:xfrm>
        </p:grpSpPr>
        <p:sp>
          <p:nvSpPr>
            <p:cNvPr id="8" name="TextBox 7">
              <a:extLst>
                <a:ext uri="{FF2B5EF4-FFF2-40B4-BE49-F238E27FC236}">
                  <a16:creationId xmlns:a16="http://schemas.microsoft.com/office/drawing/2014/main" id="{3229ED65-B15D-4A87-AAF3-1613EAC7CCCE}"/>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1600A23-D7BB-42B6-B580-EE0BACF98B68}"/>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2289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What We Get from RPAT</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Scenario Evaluations</a:t>
            </a:r>
            <a:endParaRPr lang="ko-KR" altLang="en-US" sz="3200" spc="-10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A393A153-4C27-4B7D-A178-9DEF0236CAB6}"/>
              </a:ext>
            </a:extLst>
          </p:cNvPr>
          <p:cNvSpPr>
            <a:spLocks noGrp="1"/>
          </p:cNvSpPr>
          <p:nvPr>
            <p:ph idx="1"/>
          </p:nvPr>
        </p:nvSpPr>
        <p:spPr>
          <a:xfrm>
            <a:off x="3240000" y="1440001"/>
            <a:ext cx="2233012" cy="1260338"/>
          </a:xfrm>
        </p:spPr>
        <p:txBody>
          <a:bodyPr>
            <a:normAutofit/>
          </a:bodyPr>
          <a:lstStyle/>
          <a:p>
            <a:r>
              <a:rPr lang="en-US" altLang="ko-KR" sz="1800" spc="-100">
                <a:latin typeface="Arial" panose="020B0604020202020204" pitchFamily="34" charset="0"/>
                <a:cs typeface="Arial" panose="020B0604020202020204" pitchFamily="34" charset="0"/>
              </a:rPr>
              <a:t>Daily VMT</a:t>
            </a:r>
          </a:p>
          <a:p>
            <a:r>
              <a:rPr lang="en-US" altLang="ko-KR" sz="1800" spc="-100">
                <a:latin typeface="Arial" panose="020B0604020202020204" pitchFamily="34" charset="0"/>
                <a:cs typeface="Arial" panose="020B0604020202020204" pitchFamily="34" charset="0"/>
              </a:rPr>
              <a:t>Daily vehicle trips</a:t>
            </a:r>
          </a:p>
          <a:p>
            <a:r>
              <a:rPr lang="en-US" altLang="ko-KR" sz="1800" spc="-100">
                <a:latin typeface="Arial" panose="020B0604020202020204" pitchFamily="34" charset="0"/>
                <a:cs typeface="Arial" panose="020B0604020202020204" pitchFamily="34" charset="0"/>
              </a:rPr>
              <a:t>Daily transit trips</a:t>
            </a:r>
          </a:p>
        </p:txBody>
      </p:sp>
      <p:sp>
        <p:nvSpPr>
          <p:cNvPr id="3" name="Rectangle: Rounded Corners 2">
            <a:extLst>
              <a:ext uri="{FF2B5EF4-FFF2-40B4-BE49-F238E27FC236}">
                <a16:creationId xmlns:a16="http://schemas.microsoft.com/office/drawing/2014/main" id="{F2D48AFF-CEC6-4C00-9F59-026004939FDD}"/>
              </a:ext>
            </a:extLst>
          </p:cNvPr>
          <p:cNvSpPr/>
          <p:nvPr/>
        </p:nvSpPr>
        <p:spPr>
          <a:xfrm>
            <a:off x="838799" y="1440000"/>
            <a:ext cx="2160000" cy="468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pc="-100">
                <a:latin typeface="Arial" panose="020B0604020202020204" pitchFamily="34" charset="0"/>
                <a:cs typeface="Arial" panose="020B0604020202020204" pitchFamily="34" charset="0"/>
              </a:rPr>
              <a:t>Travel Impacts</a:t>
            </a:r>
            <a:endParaRPr lang="ko-KR" altLang="en-US" spc="-100">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F235A1CE-B487-417F-A1EC-FF1E0CCE3E05}"/>
              </a:ext>
            </a:extLst>
          </p:cNvPr>
          <p:cNvSpPr txBox="1">
            <a:spLocks/>
          </p:cNvSpPr>
          <p:nvPr/>
        </p:nvSpPr>
        <p:spPr>
          <a:xfrm>
            <a:off x="6515700" y="1440000"/>
            <a:ext cx="4837500" cy="2046883"/>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spc="-100">
                <a:latin typeface="Arial" panose="020B0604020202020204" pitchFamily="34" charset="0"/>
                <a:cs typeface="Arial" panose="020B0604020202020204" pitchFamily="34" charset="0"/>
              </a:rPr>
              <a:t>Average travel speeds by vehicle type</a:t>
            </a:r>
          </a:p>
          <a:p>
            <a:r>
              <a:rPr lang="en-US" altLang="ko-KR" sz="1800" spc="-100">
                <a:latin typeface="Arial" panose="020B0604020202020204" pitchFamily="34" charset="0"/>
                <a:cs typeface="Arial" panose="020B0604020202020204" pitchFamily="34" charset="0"/>
              </a:rPr>
              <a:t>Vehicle hours of travel and vehicle hours of delay</a:t>
            </a:r>
          </a:p>
        </p:txBody>
      </p:sp>
      <p:sp>
        <p:nvSpPr>
          <p:cNvPr id="8" name="Rectangle: Rounded Corners 7">
            <a:extLst>
              <a:ext uri="{FF2B5EF4-FFF2-40B4-BE49-F238E27FC236}">
                <a16:creationId xmlns:a16="http://schemas.microsoft.com/office/drawing/2014/main" id="{7406A345-0AB7-4AD8-A002-A34878552E4A}"/>
              </a:ext>
            </a:extLst>
          </p:cNvPr>
          <p:cNvSpPr/>
          <p:nvPr/>
        </p:nvSpPr>
        <p:spPr>
          <a:xfrm>
            <a:off x="838800" y="2660958"/>
            <a:ext cx="2160000" cy="720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pc="-100">
                <a:latin typeface="Arial" panose="020B0604020202020204" pitchFamily="34" charset="0"/>
                <a:cs typeface="Arial" panose="020B0604020202020204" pitchFamily="34" charset="0"/>
              </a:rPr>
              <a:t>Environmental and Energy Impacts</a:t>
            </a:r>
            <a:endParaRPr lang="ko-KR" altLang="en-US" spc="-10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5F0C936B-B7AB-4AED-AF97-3D0E254E6AF9}"/>
              </a:ext>
            </a:extLst>
          </p:cNvPr>
          <p:cNvSpPr txBox="1">
            <a:spLocks/>
          </p:cNvSpPr>
          <p:nvPr/>
        </p:nvSpPr>
        <p:spPr>
          <a:xfrm>
            <a:off x="3239999" y="2660958"/>
            <a:ext cx="3060789" cy="8928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spc="-100">
                <a:latin typeface="Arial" panose="020B0604020202020204" pitchFamily="34" charset="0"/>
                <a:cs typeface="Arial" panose="020B0604020202020204" pitchFamily="34" charset="0"/>
              </a:rPr>
              <a:t>Fuel consumption</a:t>
            </a:r>
          </a:p>
          <a:p>
            <a:r>
              <a:rPr lang="en-US" altLang="ko-KR" sz="1800" spc="-100">
                <a:latin typeface="Arial" panose="020B0604020202020204" pitchFamily="34" charset="0"/>
                <a:cs typeface="Arial" panose="020B0604020202020204" pitchFamily="34" charset="0"/>
              </a:rPr>
              <a:t>Greenhouse gas emissions</a:t>
            </a:r>
          </a:p>
        </p:txBody>
      </p:sp>
      <p:sp>
        <p:nvSpPr>
          <p:cNvPr id="10" name="Rectangle: Rounded Corners 9">
            <a:extLst>
              <a:ext uri="{FF2B5EF4-FFF2-40B4-BE49-F238E27FC236}">
                <a16:creationId xmlns:a16="http://schemas.microsoft.com/office/drawing/2014/main" id="{7C6EF973-669A-4EE9-86D4-FD10B10EE0F2}"/>
              </a:ext>
            </a:extLst>
          </p:cNvPr>
          <p:cNvSpPr/>
          <p:nvPr/>
        </p:nvSpPr>
        <p:spPr>
          <a:xfrm>
            <a:off x="838799" y="3613942"/>
            <a:ext cx="2160000" cy="720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pc="-100">
                <a:latin typeface="Arial" panose="020B0604020202020204" pitchFamily="34" charset="0"/>
                <a:cs typeface="Arial" panose="020B0604020202020204" pitchFamily="34" charset="0"/>
              </a:rPr>
              <a:t>Financial and Economic Impacts</a:t>
            </a:r>
            <a:endParaRPr lang="ko-KR" altLang="en-US" spc="-100">
              <a:latin typeface="Arial" panose="020B0604020202020204" pitchFamily="34" charset="0"/>
              <a:cs typeface="Arial" panose="020B0604020202020204" pitchFamily="34" charset="0"/>
            </a:endParaRPr>
          </a:p>
        </p:txBody>
      </p:sp>
      <p:sp>
        <p:nvSpPr>
          <p:cNvPr id="11" name="Content Placeholder 3">
            <a:extLst>
              <a:ext uri="{FF2B5EF4-FFF2-40B4-BE49-F238E27FC236}">
                <a16:creationId xmlns:a16="http://schemas.microsoft.com/office/drawing/2014/main" id="{A3AD1A9E-33BD-445E-A589-79591A8E1E9F}"/>
              </a:ext>
            </a:extLst>
          </p:cNvPr>
          <p:cNvSpPr txBox="1">
            <a:spLocks/>
          </p:cNvSpPr>
          <p:nvPr/>
        </p:nvSpPr>
        <p:spPr>
          <a:xfrm>
            <a:off x="3240897" y="3613941"/>
            <a:ext cx="7617603" cy="1181083"/>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spc="-100">
                <a:latin typeface="Arial" panose="020B0604020202020204" pitchFamily="34" charset="0"/>
                <a:cs typeface="Arial" panose="020B0604020202020204" pitchFamily="34" charset="0"/>
              </a:rPr>
              <a:t>Regional highway infrastructure costs</a:t>
            </a:r>
          </a:p>
          <a:p>
            <a:r>
              <a:rPr lang="en-US" altLang="ko-KR" sz="1800" spc="-100">
                <a:latin typeface="Arial" panose="020B0604020202020204" pitchFamily="34" charset="0"/>
                <a:cs typeface="Arial" panose="020B0604020202020204" pitchFamily="34" charset="0"/>
              </a:rPr>
              <a:t>Regional transit infrastructure and operating costs</a:t>
            </a:r>
          </a:p>
          <a:p>
            <a:r>
              <a:rPr lang="en-US" altLang="ko-KR" sz="1800" spc="-100">
                <a:latin typeface="Arial" panose="020B0604020202020204" pitchFamily="34" charset="0"/>
                <a:cs typeface="Arial" panose="020B0604020202020204" pitchFamily="34" charset="0"/>
              </a:rPr>
              <a:t>Annual traveler cost, including fuel cost, fuel tax, parking cost and VMT charges</a:t>
            </a:r>
          </a:p>
        </p:txBody>
      </p:sp>
      <p:sp>
        <p:nvSpPr>
          <p:cNvPr id="12" name="Rectangle: Rounded Corners 11">
            <a:extLst>
              <a:ext uri="{FF2B5EF4-FFF2-40B4-BE49-F238E27FC236}">
                <a16:creationId xmlns:a16="http://schemas.microsoft.com/office/drawing/2014/main" id="{13930F07-8816-4D84-83BC-57121B181FDD}"/>
              </a:ext>
            </a:extLst>
          </p:cNvPr>
          <p:cNvSpPr/>
          <p:nvPr/>
        </p:nvSpPr>
        <p:spPr>
          <a:xfrm>
            <a:off x="838799" y="4855382"/>
            <a:ext cx="2160000" cy="468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pc="-100">
                <a:latin typeface="Arial" panose="020B0604020202020204" pitchFamily="34" charset="0"/>
                <a:cs typeface="Arial" panose="020B0604020202020204" pitchFamily="34" charset="0"/>
              </a:rPr>
              <a:t>Location Impacts</a:t>
            </a:r>
            <a:endParaRPr lang="ko-KR" altLang="en-US" spc="-100">
              <a:latin typeface="Arial" panose="020B0604020202020204" pitchFamily="34" charset="0"/>
              <a:cs typeface="Arial" panose="020B0604020202020204" pitchFamily="34" charset="0"/>
            </a:endParaRPr>
          </a:p>
        </p:txBody>
      </p:sp>
      <p:sp>
        <p:nvSpPr>
          <p:cNvPr id="13" name="Content Placeholder 3">
            <a:extLst>
              <a:ext uri="{FF2B5EF4-FFF2-40B4-BE49-F238E27FC236}">
                <a16:creationId xmlns:a16="http://schemas.microsoft.com/office/drawing/2014/main" id="{950B5A5A-71F1-4A54-8B28-FE07336ABF2D}"/>
              </a:ext>
            </a:extLst>
          </p:cNvPr>
          <p:cNvSpPr txBox="1">
            <a:spLocks/>
          </p:cNvSpPr>
          <p:nvPr/>
        </p:nvSpPr>
        <p:spPr>
          <a:xfrm>
            <a:off x="3241796" y="4921645"/>
            <a:ext cx="7617603" cy="366917"/>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spc="-100">
                <a:latin typeface="Arial" panose="020B0604020202020204" pitchFamily="34" charset="0"/>
                <a:cs typeface="Arial" panose="020B0604020202020204" pitchFamily="34" charset="0"/>
              </a:rPr>
              <a:t>Regional accessibility based on place types</a:t>
            </a:r>
          </a:p>
        </p:txBody>
      </p:sp>
      <p:sp>
        <p:nvSpPr>
          <p:cNvPr id="14" name="Rectangle: Rounded Corners 13">
            <a:extLst>
              <a:ext uri="{FF2B5EF4-FFF2-40B4-BE49-F238E27FC236}">
                <a16:creationId xmlns:a16="http://schemas.microsoft.com/office/drawing/2014/main" id="{403CD2CD-7A40-47ED-A9B5-E3A0969C936C}"/>
              </a:ext>
            </a:extLst>
          </p:cNvPr>
          <p:cNvSpPr/>
          <p:nvPr/>
        </p:nvSpPr>
        <p:spPr>
          <a:xfrm>
            <a:off x="838799" y="5567958"/>
            <a:ext cx="2160000" cy="468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pc="-100">
                <a:latin typeface="Arial" panose="020B0604020202020204" pitchFamily="34" charset="0"/>
                <a:cs typeface="Arial" panose="020B0604020202020204" pitchFamily="34" charset="0"/>
              </a:rPr>
              <a:t>Community Impacts</a:t>
            </a:r>
            <a:endParaRPr lang="ko-KR" altLang="en-US" spc="-100">
              <a:latin typeface="Arial" panose="020B0604020202020204" pitchFamily="34" charset="0"/>
              <a:cs typeface="Arial" panose="020B0604020202020204" pitchFamily="34" charset="0"/>
            </a:endParaRPr>
          </a:p>
        </p:txBody>
      </p:sp>
      <p:sp>
        <p:nvSpPr>
          <p:cNvPr id="15" name="Content Placeholder 3">
            <a:extLst>
              <a:ext uri="{FF2B5EF4-FFF2-40B4-BE49-F238E27FC236}">
                <a16:creationId xmlns:a16="http://schemas.microsoft.com/office/drawing/2014/main" id="{586CBDB5-0088-415C-AAD4-39285304B453}"/>
              </a:ext>
            </a:extLst>
          </p:cNvPr>
          <p:cNvSpPr txBox="1">
            <a:spLocks/>
          </p:cNvSpPr>
          <p:nvPr/>
        </p:nvSpPr>
        <p:spPr>
          <a:xfrm>
            <a:off x="3240897" y="5626177"/>
            <a:ext cx="7617603" cy="366917"/>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spc="-100">
                <a:latin typeface="Arial" panose="020B0604020202020204" pitchFamily="34" charset="0"/>
                <a:cs typeface="Arial" panose="020B0604020202020204" pitchFamily="34" charset="0"/>
              </a:rPr>
              <a:t>Accidents, walking percentage increase, Job accessibility by income group</a:t>
            </a:r>
          </a:p>
        </p:txBody>
      </p:sp>
      <p:sp>
        <p:nvSpPr>
          <p:cNvPr id="4" name="Slide Number Placeholder 3">
            <a:extLst>
              <a:ext uri="{FF2B5EF4-FFF2-40B4-BE49-F238E27FC236}">
                <a16:creationId xmlns:a16="http://schemas.microsoft.com/office/drawing/2014/main" id="{084F801E-CEF8-4979-94AD-993AE164FEAD}"/>
              </a:ext>
            </a:extLst>
          </p:cNvPr>
          <p:cNvSpPr>
            <a:spLocks noGrp="1"/>
          </p:cNvSpPr>
          <p:nvPr>
            <p:ph type="sldNum" sz="quarter" idx="12"/>
          </p:nvPr>
        </p:nvSpPr>
        <p:spPr/>
        <p:txBody>
          <a:bodyPr/>
          <a:lstStyle/>
          <a:p>
            <a:fld id="{07A2E26F-E42C-4199-98FF-D24EEDB86635}" type="slidenum">
              <a:rPr lang="ko-KR" altLang="en-US" smtClean="0"/>
              <a:pPr/>
              <a:t>16</a:t>
            </a:fld>
            <a:endParaRPr lang="ko-KR" altLang="en-US"/>
          </a:p>
        </p:txBody>
      </p:sp>
      <p:grpSp>
        <p:nvGrpSpPr>
          <p:cNvPr id="16" name="Group 15">
            <a:extLst>
              <a:ext uri="{FF2B5EF4-FFF2-40B4-BE49-F238E27FC236}">
                <a16:creationId xmlns:a16="http://schemas.microsoft.com/office/drawing/2014/main" id="{A240D1AF-5E38-46AE-91F0-63399CAB1177}"/>
              </a:ext>
            </a:extLst>
          </p:cNvPr>
          <p:cNvGrpSpPr/>
          <p:nvPr/>
        </p:nvGrpSpPr>
        <p:grpSpPr>
          <a:xfrm>
            <a:off x="10273406" y="6391520"/>
            <a:ext cx="1308994" cy="293193"/>
            <a:chOff x="10362306" y="6391520"/>
            <a:chExt cx="1308994" cy="293193"/>
          </a:xfrm>
        </p:grpSpPr>
        <p:sp>
          <p:nvSpPr>
            <p:cNvPr id="17" name="TextBox 16">
              <a:extLst>
                <a:ext uri="{FF2B5EF4-FFF2-40B4-BE49-F238E27FC236}">
                  <a16:creationId xmlns:a16="http://schemas.microsoft.com/office/drawing/2014/main" id="{049D1416-6B53-48F1-A3EB-BAA48D30E14F}"/>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91CDAA9-E088-474C-914D-41126EF8C8B9}"/>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99756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0569E8-BB6E-46C8-9463-29A0B142324A}"/>
              </a:ext>
            </a:extLst>
          </p:cNvPr>
          <p:cNvSpPr>
            <a:spLocks noGrp="1"/>
          </p:cNvSpPr>
          <p:nvPr>
            <p:ph type="title"/>
          </p:nvPr>
        </p:nvSpPr>
        <p:spPr>
          <a:xfrm>
            <a:off x="838200" y="507054"/>
            <a:ext cx="10515600" cy="3063875"/>
          </a:xfrm>
        </p:spPr>
        <p:txBody>
          <a:bodyPr>
            <a:normAutofit/>
          </a:bodyPr>
          <a:lstStyle/>
          <a:p>
            <a:pPr algn="ct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altLang="ko-KR" sz="2800" spc="-100" dirty="0">
                <a:solidFill>
                  <a:schemeClr val="bg1">
                    <a:lumMod val="65000"/>
                  </a:schemeClr>
                </a:solidFill>
                <a:latin typeface="Times New Roman" panose="02020603050405020304" pitchFamily="18" charset="0"/>
                <a:cs typeface="Times New Roman" panose="02020603050405020304" pitchFamily="18" charset="0"/>
              </a:rPr>
              <a:t>CEE225A </a:t>
            </a:r>
            <a:r>
              <a:rPr lang="en-US" altLang="zh-CN" sz="2800" spc="-100" dirty="0">
                <a:solidFill>
                  <a:schemeClr val="bg1">
                    <a:lumMod val="65000"/>
                  </a:schemeClr>
                </a:solidFill>
                <a:latin typeface="Times New Roman" panose="02020603050405020304" pitchFamily="18" charset="0"/>
                <a:cs typeface="Times New Roman" panose="02020603050405020304" pitchFamily="18" charset="0"/>
              </a:rPr>
              <a:t>p</a:t>
            </a:r>
            <a:r>
              <a:rPr lang="en-US" altLang="ko-KR" sz="2800" spc="-100" dirty="0">
                <a:solidFill>
                  <a:schemeClr val="bg1">
                    <a:lumMod val="65000"/>
                  </a:schemeClr>
                </a:solidFill>
                <a:latin typeface="Times New Roman" panose="02020603050405020304" pitchFamily="18" charset="0"/>
                <a:cs typeface="Times New Roman" panose="02020603050405020304" pitchFamily="18" charset="0"/>
              </a:rPr>
              <a:t>resentation p</a:t>
            </a:r>
            <a:r>
              <a:rPr lang="en-US" sz="2800" dirty="0">
                <a:solidFill>
                  <a:schemeClr val="bg1">
                    <a:lumMod val="65000"/>
                  </a:schemeClr>
                </a:solidFill>
                <a:latin typeface="Times New Roman" panose="02020603050405020304" pitchFamily="18" charset="0"/>
                <a:cs typeface="Times New Roman" panose="02020603050405020304" pitchFamily="18" charset="0"/>
              </a:rPr>
              <a:t>art II </a:t>
            </a:r>
            <a:br>
              <a:rPr lang="en-US" dirty="0">
                <a:solidFill>
                  <a:schemeClr val="bg1">
                    <a:lumMod val="65000"/>
                  </a:schemeClr>
                </a:solidFill>
                <a:latin typeface="Times New Roman" panose="02020603050405020304" pitchFamily="18" charset="0"/>
                <a:cs typeface="Times New Roman" panose="02020603050405020304" pitchFamily="18" charset="0"/>
              </a:rPr>
            </a:br>
            <a:br>
              <a:rPr lang="en-US" dirty="0">
                <a:solidFill>
                  <a:schemeClr val="bg1">
                    <a:lumMod val="65000"/>
                  </a:schemeClr>
                </a:solidFill>
                <a:latin typeface="Times New Roman" panose="02020603050405020304" pitchFamily="18" charset="0"/>
                <a:cs typeface="Times New Roman" panose="02020603050405020304" pitchFamily="18" charset="0"/>
              </a:rPr>
            </a:br>
            <a:r>
              <a:rPr lang="en-US" altLang="zh-CN" dirty="0">
                <a:latin typeface="Times New Roman" panose="02020603050405020304" pitchFamily="18" charset="0"/>
                <a:cs typeface="Times New Roman" panose="02020603050405020304" pitchFamily="18" charset="0"/>
              </a:rPr>
              <a:t>Models and Data Preparation for</a:t>
            </a:r>
            <a:r>
              <a:rPr lang="en-US" dirty="0">
                <a:latin typeface="Times New Roman" panose="02020603050405020304" pitchFamily="18" charset="0"/>
                <a:cs typeface="Times New Roman" panose="02020603050405020304" pitchFamily="18" charset="0"/>
              </a:rPr>
              <a:t> VERPAT</a:t>
            </a:r>
          </a:p>
        </p:txBody>
      </p:sp>
      <p:sp>
        <p:nvSpPr>
          <p:cNvPr id="4" name="灯片编号占位符 3">
            <a:extLst>
              <a:ext uri="{FF2B5EF4-FFF2-40B4-BE49-F238E27FC236}">
                <a16:creationId xmlns:a16="http://schemas.microsoft.com/office/drawing/2014/main" id="{1A101E43-8BFF-4BBB-9A62-51DD931CADC4}"/>
              </a:ext>
            </a:extLst>
          </p:cNvPr>
          <p:cNvSpPr>
            <a:spLocks noGrp="1"/>
          </p:cNvSpPr>
          <p:nvPr>
            <p:ph type="sldNum" sz="quarter" idx="12"/>
          </p:nvPr>
        </p:nvSpPr>
        <p:spPr/>
        <p:txBody>
          <a:bodyPr/>
          <a:lstStyle/>
          <a:p>
            <a:fld id="{07A2E26F-E42C-4199-98FF-D24EEDB86635}" type="slidenum">
              <a:rPr lang="ko-KR" altLang="en-US" smtClean="0"/>
              <a:pPr/>
              <a:t>17</a:t>
            </a:fld>
            <a:endParaRPr lang="ko-KR" altLang="en-US"/>
          </a:p>
        </p:txBody>
      </p:sp>
      <p:pic>
        <p:nvPicPr>
          <p:cNvPr id="5" name="图片 4">
            <a:extLst>
              <a:ext uri="{FF2B5EF4-FFF2-40B4-BE49-F238E27FC236}">
                <a16:creationId xmlns:a16="http://schemas.microsoft.com/office/drawing/2014/main" id="{4AC55B56-ADCF-4919-9C90-0231C683D1C2}"/>
              </a:ext>
            </a:extLst>
          </p:cNvPr>
          <p:cNvPicPr>
            <a:picLocks noChangeAspect="1"/>
          </p:cNvPicPr>
          <p:nvPr/>
        </p:nvPicPr>
        <p:blipFill>
          <a:blip r:embed="rId3"/>
          <a:stretch>
            <a:fillRect/>
          </a:stretch>
        </p:blipFill>
        <p:spPr>
          <a:xfrm>
            <a:off x="1523603" y="4486596"/>
            <a:ext cx="9144793" cy="1390008"/>
          </a:xfrm>
          <a:prstGeom prst="rect">
            <a:avLst/>
          </a:prstGeom>
        </p:spPr>
      </p:pic>
      <p:sp>
        <p:nvSpPr>
          <p:cNvPr id="3" name="文本框 2">
            <a:extLst>
              <a:ext uri="{FF2B5EF4-FFF2-40B4-BE49-F238E27FC236}">
                <a16:creationId xmlns:a16="http://schemas.microsoft.com/office/drawing/2014/main" id="{52AE9556-CB9D-4286-85AC-83A08A175B13}"/>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2256967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99EF11-9D47-4B9D-B13D-58B689D00318}"/>
              </a:ext>
            </a:extLst>
          </p:cNvPr>
          <p:cNvSpPr>
            <a:spLocks noGrp="1"/>
          </p:cNvSpPr>
          <p:nvPr>
            <p:ph type="title"/>
          </p:nvPr>
        </p:nvSpPr>
        <p:spPr/>
        <p:txBody>
          <a:bodyPr/>
          <a:lstStyle/>
          <a:p>
            <a:r>
              <a:rPr lang="en-US" altLang="zh-CN" dirty="0"/>
              <a:t>Content</a:t>
            </a:r>
            <a:endParaRPr lang="en-US" dirty="0"/>
          </a:p>
        </p:txBody>
      </p:sp>
      <p:sp>
        <p:nvSpPr>
          <p:cNvPr id="3" name="内容占位符 2">
            <a:extLst>
              <a:ext uri="{FF2B5EF4-FFF2-40B4-BE49-F238E27FC236}">
                <a16:creationId xmlns:a16="http://schemas.microsoft.com/office/drawing/2014/main" id="{7523CF03-0ACC-4057-902A-C3CE24284C05}"/>
              </a:ext>
            </a:extLst>
          </p:cNvPr>
          <p:cNvSpPr>
            <a:spLocks noGrp="1"/>
          </p:cNvSpPr>
          <p:nvPr>
            <p:ph idx="1"/>
          </p:nvPr>
        </p:nvSpPr>
        <p:spPr/>
        <p:txBody>
          <a:bodyPr/>
          <a:lstStyle/>
          <a:p>
            <a:r>
              <a:rPr lang="en-US" dirty="0"/>
              <a:t>Objectives of the software (a brief review)</a:t>
            </a:r>
          </a:p>
          <a:p>
            <a:r>
              <a:rPr lang="en-US" dirty="0"/>
              <a:t>Models</a:t>
            </a:r>
          </a:p>
          <a:p>
            <a:r>
              <a:rPr lang="en-US" dirty="0"/>
              <a:t>Packages and modules</a:t>
            </a:r>
          </a:p>
          <a:p>
            <a:r>
              <a:rPr lang="en-US" dirty="0"/>
              <a:t>Data</a:t>
            </a:r>
          </a:p>
          <a:p>
            <a:r>
              <a:rPr lang="en-US" dirty="0"/>
              <a:t>Case study: Reducing GHG and Planning for the </a:t>
            </a:r>
          </a:p>
          <a:p>
            <a:pPr marL="0" indent="0">
              <a:buNone/>
            </a:pPr>
            <a:r>
              <a:rPr lang="en-US" dirty="0"/>
              <a:t>                   Regional Land Use Vision, the Albany (NYDOT)</a:t>
            </a:r>
          </a:p>
          <a:p>
            <a:endParaRPr lang="en-US" dirty="0"/>
          </a:p>
          <a:p>
            <a:endParaRPr lang="en-US" dirty="0"/>
          </a:p>
          <a:p>
            <a:endParaRPr lang="en-US" dirty="0"/>
          </a:p>
        </p:txBody>
      </p:sp>
      <p:sp>
        <p:nvSpPr>
          <p:cNvPr id="4" name="灯片编号占位符 3">
            <a:extLst>
              <a:ext uri="{FF2B5EF4-FFF2-40B4-BE49-F238E27FC236}">
                <a16:creationId xmlns:a16="http://schemas.microsoft.com/office/drawing/2014/main" id="{04250474-9C55-4872-B863-9EF6BB70A178}"/>
              </a:ext>
            </a:extLst>
          </p:cNvPr>
          <p:cNvSpPr>
            <a:spLocks noGrp="1"/>
          </p:cNvSpPr>
          <p:nvPr>
            <p:ph type="sldNum" sz="quarter" idx="12"/>
          </p:nvPr>
        </p:nvSpPr>
        <p:spPr/>
        <p:txBody>
          <a:bodyPr/>
          <a:lstStyle/>
          <a:p>
            <a:fld id="{07A2E26F-E42C-4199-98FF-D24EEDB86635}" type="slidenum">
              <a:rPr lang="ko-KR" altLang="en-US" smtClean="0"/>
              <a:pPr/>
              <a:t>18</a:t>
            </a:fld>
            <a:endParaRPr lang="ko-KR" altLang="en-US"/>
          </a:p>
        </p:txBody>
      </p:sp>
      <p:pic>
        <p:nvPicPr>
          <p:cNvPr id="6" name="图片 5">
            <a:extLst>
              <a:ext uri="{FF2B5EF4-FFF2-40B4-BE49-F238E27FC236}">
                <a16:creationId xmlns:a16="http://schemas.microsoft.com/office/drawing/2014/main" id="{47AF1DE6-0B3E-41D8-918E-F0605FFE3FB3}"/>
              </a:ext>
            </a:extLst>
          </p:cNvPr>
          <p:cNvPicPr>
            <a:picLocks noChangeAspect="1"/>
          </p:cNvPicPr>
          <p:nvPr/>
        </p:nvPicPr>
        <p:blipFill>
          <a:blip r:embed="rId3"/>
          <a:stretch>
            <a:fillRect/>
          </a:stretch>
        </p:blipFill>
        <p:spPr>
          <a:xfrm>
            <a:off x="5469525" y="-9728"/>
            <a:ext cx="6732203" cy="3647872"/>
          </a:xfrm>
          <a:prstGeom prst="rect">
            <a:avLst/>
          </a:prstGeom>
        </p:spPr>
      </p:pic>
      <p:sp>
        <p:nvSpPr>
          <p:cNvPr id="7" name="文本框 6">
            <a:extLst>
              <a:ext uri="{FF2B5EF4-FFF2-40B4-BE49-F238E27FC236}">
                <a16:creationId xmlns:a16="http://schemas.microsoft.com/office/drawing/2014/main" id="{A81ACADA-FA45-4A95-8BED-3B2BE930843B}"/>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286433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A25CBB-D184-4481-912F-B37822E07DAE}"/>
              </a:ext>
            </a:extLst>
          </p:cNvPr>
          <p:cNvSpPr>
            <a:spLocks noGrp="1"/>
          </p:cNvSpPr>
          <p:nvPr>
            <p:ph type="title"/>
          </p:nvPr>
        </p:nvSpPr>
        <p:spPr/>
        <p:txBody>
          <a:bodyPr/>
          <a:lstStyle/>
          <a:p>
            <a:r>
              <a:rPr lang="en-US" dirty="0"/>
              <a:t>Objectives of the software (review)</a:t>
            </a:r>
          </a:p>
        </p:txBody>
      </p:sp>
      <p:sp>
        <p:nvSpPr>
          <p:cNvPr id="4" name="灯片编号占位符 3">
            <a:extLst>
              <a:ext uri="{FF2B5EF4-FFF2-40B4-BE49-F238E27FC236}">
                <a16:creationId xmlns:a16="http://schemas.microsoft.com/office/drawing/2014/main" id="{48F06AFD-03F0-4244-8631-729253202AAC}"/>
              </a:ext>
            </a:extLst>
          </p:cNvPr>
          <p:cNvSpPr>
            <a:spLocks noGrp="1"/>
          </p:cNvSpPr>
          <p:nvPr>
            <p:ph type="sldNum" sz="quarter" idx="12"/>
          </p:nvPr>
        </p:nvSpPr>
        <p:spPr/>
        <p:txBody>
          <a:bodyPr/>
          <a:lstStyle/>
          <a:p>
            <a:fld id="{07A2E26F-E42C-4199-98FF-D24EEDB86635}" type="slidenum">
              <a:rPr lang="ko-KR" altLang="en-US" smtClean="0"/>
              <a:pPr/>
              <a:t>19</a:t>
            </a:fld>
            <a:endParaRPr lang="ko-KR" altLang="en-US"/>
          </a:p>
        </p:txBody>
      </p:sp>
      <p:sp>
        <p:nvSpPr>
          <p:cNvPr id="6" name="文本框 5">
            <a:extLst>
              <a:ext uri="{FF2B5EF4-FFF2-40B4-BE49-F238E27FC236}">
                <a16:creationId xmlns:a16="http://schemas.microsoft.com/office/drawing/2014/main" id="{CB363F79-BD03-4633-93AC-3066DAF659A5}"/>
              </a:ext>
            </a:extLst>
          </p:cNvPr>
          <p:cNvSpPr txBox="1"/>
          <p:nvPr/>
        </p:nvSpPr>
        <p:spPr>
          <a:xfrm>
            <a:off x="1057273" y="1852910"/>
            <a:ext cx="10515601" cy="4093428"/>
          </a:xfrm>
          <a:prstGeom prst="rect">
            <a:avLst/>
          </a:prstGeom>
          <a:noFill/>
        </p:spPr>
        <p:txBody>
          <a:bodyPr wrap="square">
            <a:spAutoFit/>
          </a:bodyPr>
          <a:lstStyle/>
          <a:p>
            <a:pPr marL="285750" indent="-285750">
              <a:buFont typeface="Arial" panose="020B0604020202020204" pitchFamily="34" charset="0"/>
              <a:buChar char="•"/>
            </a:pPr>
            <a:r>
              <a:rPr lang="en-US" sz="2000" dirty="0"/>
              <a:t>Evaluate policy scenarios to identify the most promising policies that could be further tested using a more detailed project level tool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Provide information on the following changes in the regional system</a:t>
            </a:r>
          </a:p>
          <a:p>
            <a:r>
              <a:rPr lang="en-US" sz="2000" dirty="0"/>
              <a:t>	</a:t>
            </a:r>
            <a:r>
              <a:rPr lang="en-US" sz="2000" b="1" dirty="0"/>
              <a:t>Built environment </a:t>
            </a:r>
            <a:r>
              <a:rPr lang="en-US" sz="2000" dirty="0"/>
              <a:t>(e.g., % of population living in different land uses)</a:t>
            </a:r>
          </a:p>
          <a:p>
            <a:r>
              <a:rPr lang="en-US" sz="2000" dirty="0"/>
              <a:t>	</a:t>
            </a:r>
            <a:r>
              <a:rPr lang="en-US" sz="2000" b="1" dirty="0"/>
              <a:t>Travel demand </a:t>
            </a:r>
            <a:r>
              <a:rPr lang="en-US" sz="2000" dirty="0"/>
              <a:t>(e.g., changes in relation to demographics, firm size, induced </a:t>
            </a:r>
          </a:p>
          <a:p>
            <a:r>
              <a:rPr lang="en-US" sz="2000" dirty="0"/>
              <a:t>	demand)</a:t>
            </a:r>
          </a:p>
          <a:p>
            <a:r>
              <a:rPr lang="en-US" sz="2000" dirty="0"/>
              <a:t>	</a:t>
            </a:r>
            <a:r>
              <a:rPr lang="en-US" sz="2000" b="1" dirty="0"/>
              <a:t>Transportation supply </a:t>
            </a:r>
            <a:r>
              <a:rPr lang="en-US" sz="2000" dirty="0"/>
              <a:t>(e.g., transit services, freeway/arterial capacity)</a:t>
            </a:r>
          </a:p>
          <a:p>
            <a:r>
              <a:rPr lang="en-US" sz="2000" dirty="0"/>
              <a:t>	</a:t>
            </a:r>
            <a:r>
              <a:rPr lang="en-US" sz="2000" b="1" dirty="0"/>
              <a:t>Policies</a:t>
            </a:r>
            <a:r>
              <a:rPr lang="en-US" sz="2000" dirty="0"/>
              <a:t> (e.g., pricing, ITS, demand management)</a:t>
            </a:r>
          </a:p>
          <a:p>
            <a:endParaRPr lang="en-US" sz="2000" dirty="0"/>
          </a:p>
          <a:p>
            <a:pPr marL="342900" indent="-342900">
              <a:buFont typeface="Arial" panose="020B0604020202020204" pitchFamily="34" charset="0"/>
              <a:buChar char="•"/>
            </a:pPr>
            <a:r>
              <a:rPr lang="en-US" sz="2000" dirty="0"/>
              <a:t>For regional planning</a:t>
            </a:r>
          </a:p>
          <a:p>
            <a:r>
              <a:rPr lang="en-US" sz="2000" dirty="0"/>
              <a:t>	</a:t>
            </a:r>
          </a:p>
          <a:p>
            <a:pPr marL="285750" indent="-285750">
              <a:buFont typeface="Arial" panose="020B0604020202020204" pitchFamily="34" charset="0"/>
              <a:buChar char="•"/>
            </a:pPr>
            <a:endParaRPr lang="en-US" sz="2000" dirty="0"/>
          </a:p>
        </p:txBody>
      </p:sp>
      <p:sp>
        <p:nvSpPr>
          <p:cNvPr id="5" name="文本框 4">
            <a:extLst>
              <a:ext uri="{FF2B5EF4-FFF2-40B4-BE49-F238E27FC236}">
                <a16:creationId xmlns:a16="http://schemas.microsoft.com/office/drawing/2014/main" id="{3A0FC6C9-28D8-48BD-93C1-CFCD9AB85A53}"/>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340189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0700" y="360000"/>
            <a:ext cx="11150600" cy="891565"/>
          </a:xfrm>
        </p:spPr>
        <p:txBody>
          <a:bodyPr>
            <a:normAutofit/>
          </a:bodyPr>
          <a:lstStyle/>
          <a:p>
            <a:r>
              <a:rPr lang="en-US" altLang="ko-KR" sz="3200" b="1" spc="-100" dirty="0">
                <a:latin typeface="Arial" panose="020B0604020202020204" pitchFamily="34" charset="0"/>
                <a:cs typeface="Arial" panose="020B0604020202020204" pitchFamily="34" charset="0"/>
              </a:rPr>
              <a:t>What is VERPAT?</a:t>
            </a:r>
            <a:br>
              <a:rPr lang="en-US" altLang="ko-KR" sz="3200" b="1" spc="-100" dirty="0">
                <a:latin typeface="Arial" panose="020B0604020202020204" pitchFamily="34" charset="0"/>
                <a:cs typeface="Arial" panose="020B0604020202020204" pitchFamily="34" charset="0"/>
              </a:rPr>
            </a:br>
            <a:r>
              <a:rPr lang="en-US" altLang="ko-KR" sz="2000" spc="-100" dirty="0">
                <a:latin typeface="Arial" panose="020B0604020202020204" pitchFamily="34" charset="0"/>
                <a:cs typeface="Arial" panose="020B0604020202020204" pitchFamily="34" charset="0"/>
              </a:rPr>
              <a:t>Development History of VE-RPAT</a:t>
            </a:r>
            <a:endParaRPr lang="ko-KR" altLang="en-US" sz="3200" spc="-1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2044D97-831C-41EE-95FD-2B5E27586B9E}"/>
              </a:ext>
            </a:extLst>
          </p:cNvPr>
          <p:cNvSpPr/>
          <p:nvPr/>
        </p:nvSpPr>
        <p:spPr>
          <a:xfrm>
            <a:off x="3599999" y="4907128"/>
            <a:ext cx="7979999" cy="1392872"/>
          </a:xfrm>
          <a:prstGeom prst="roundRect">
            <a:avLst>
              <a:gd name="adj" fmla="val 16642"/>
            </a:avLst>
          </a:prstGeom>
          <a:solidFill>
            <a:srgbClr val="ECF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err="1">
                <a:solidFill>
                  <a:srgbClr val="92D050"/>
                </a:solidFill>
                <a:latin typeface="Arial" panose="020B0604020202020204" pitchFamily="34" charset="0"/>
                <a:cs typeface="Arial" panose="020B0604020202020204" pitchFamily="34" charset="0"/>
              </a:rPr>
              <a:t>V</a:t>
            </a:r>
            <a:r>
              <a:rPr lang="en-US" altLang="ko-KR" b="1" dirty="0" err="1">
                <a:solidFill>
                  <a:schemeClr val="tx1">
                    <a:lumMod val="75000"/>
                    <a:lumOff val="25000"/>
                  </a:schemeClr>
                </a:solidFill>
                <a:latin typeface="Arial" panose="020B0604020202020204" pitchFamily="34" charset="0"/>
                <a:cs typeface="Arial" panose="020B0604020202020204" pitchFamily="34" charset="0"/>
              </a:rPr>
              <a:t>ision</a:t>
            </a:r>
            <a:r>
              <a:rPr lang="en-US" altLang="ko-KR" b="1" dirty="0" err="1">
                <a:solidFill>
                  <a:srgbClr val="92D050"/>
                </a:solidFill>
                <a:latin typeface="Arial" panose="020B0604020202020204" pitchFamily="34" charset="0"/>
                <a:cs typeface="Arial" panose="020B0604020202020204" pitchFamily="34" charset="0"/>
              </a:rPr>
              <a:t>E</a:t>
            </a:r>
            <a:r>
              <a:rPr lang="en-US" altLang="ko-KR" b="1" dirty="0" err="1">
                <a:solidFill>
                  <a:schemeClr val="tx1">
                    <a:lumMod val="75000"/>
                    <a:lumOff val="25000"/>
                  </a:schemeClr>
                </a:solidFill>
                <a:latin typeface="Arial" panose="020B0604020202020204" pitchFamily="34" charset="0"/>
                <a:cs typeface="Arial" panose="020B0604020202020204" pitchFamily="34" charset="0"/>
              </a:rPr>
              <a:t>val</a:t>
            </a:r>
            <a:endParaRPr lang="en-US" altLang="ko-KR" b="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Tx/>
              <a:buChar char="-"/>
            </a:pPr>
            <a:r>
              <a:rPr lang="en-US" altLang="ko-KR" dirty="0">
                <a:solidFill>
                  <a:schemeClr val="tx1">
                    <a:lumMod val="75000"/>
                    <a:lumOff val="25000"/>
                  </a:schemeClr>
                </a:solidFill>
                <a:latin typeface="Arial" panose="020B0604020202020204" pitchFamily="34" charset="0"/>
                <a:cs typeface="Arial" panose="020B0604020202020204" pitchFamily="34" charset="0"/>
              </a:rPr>
              <a:t>An open source modeling framework</a:t>
            </a:r>
          </a:p>
          <a:p>
            <a:pPr marL="285750" indent="-285750">
              <a:buFontTx/>
              <a:buChar char="-"/>
            </a:pPr>
            <a:r>
              <a:rPr lang="en-US" altLang="ko-KR" dirty="0">
                <a:solidFill>
                  <a:schemeClr val="tx1">
                    <a:lumMod val="75000"/>
                    <a:lumOff val="25000"/>
                  </a:schemeClr>
                </a:solidFill>
                <a:latin typeface="Arial" panose="020B0604020202020204" pitchFamily="34" charset="0"/>
                <a:cs typeface="Arial" panose="020B0604020202020204" pitchFamily="34" charset="0"/>
              </a:rPr>
              <a:t>Enables statewide, regional, or urban area models</a:t>
            </a:r>
          </a:p>
          <a:p>
            <a:pPr marL="285750" indent="-285750">
              <a:buFontTx/>
              <a:buChar char="-"/>
            </a:pPr>
            <a:r>
              <a:rPr lang="en-US" altLang="ko-KR" dirty="0">
                <a:solidFill>
                  <a:schemeClr val="tx1">
                    <a:lumMod val="75000"/>
                    <a:lumOff val="25000"/>
                  </a:schemeClr>
                </a:solidFill>
                <a:latin typeface="Arial" panose="020B0604020202020204" pitchFamily="34" charset="0"/>
                <a:cs typeface="Arial" panose="020B0604020202020204" pitchFamily="34" charset="0"/>
              </a:rPr>
              <a:t>Connecting together modules distributed in R packages</a:t>
            </a:r>
          </a:p>
        </p:txBody>
      </p:sp>
      <p:sp>
        <p:nvSpPr>
          <p:cNvPr id="9" name="Rectangle: Rounded Corners 8">
            <a:extLst>
              <a:ext uri="{FF2B5EF4-FFF2-40B4-BE49-F238E27FC236}">
                <a16:creationId xmlns:a16="http://schemas.microsoft.com/office/drawing/2014/main" id="{87F28B79-607D-4D82-889F-1F9023F47DA3}"/>
              </a:ext>
            </a:extLst>
          </p:cNvPr>
          <p:cNvSpPr/>
          <p:nvPr/>
        </p:nvSpPr>
        <p:spPr>
          <a:xfrm>
            <a:off x="3600000" y="1438345"/>
            <a:ext cx="1440000" cy="5400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pc="-100">
                <a:solidFill>
                  <a:schemeClr val="tx1">
                    <a:lumMod val="50000"/>
                    <a:lumOff val="50000"/>
                  </a:schemeClr>
                </a:solidFill>
                <a:latin typeface="Arial" panose="020B0604020202020204" pitchFamily="34" charset="0"/>
                <a:cs typeface="Arial" panose="020B0604020202020204" pitchFamily="34" charset="0"/>
              </a:rPr>
              <a:t>GreenSTEP</a:t>
            </a:r>
            <a:endParaRPr lang="ko-KR" altLang="en-US" b="1" spc="-10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AE1D4AD-EBFA-483B-B0D2-45B10B4CCA30}"/>
              </a:ext>
            </a:extLst>
          </p:cNvPr>
          <p:cNvSpPr txBox="1"/>
          <p:nvPr/>
        </p:nvSpPr>
        <p:spPr>
          <a:xfrm>
            <a:off x="5148000" y="1523679"/>
            <a:ext cx="5795241" cy="369332"/>
          </a:xfrm>
          <a:prstGeom prst="rect">
            <a:avLst/>
          </a:prstGeom>
          <a:noFill/>
        </p:spPr>
        <p:txBody>
          <a:bodyPr wrap="none" rtlCol="0">
            <a:spAutoFit/>
          </a:bodyPr>
          <a:lstStyle/>
          <a:p>
            <a:pPr marL="285750" indent="-285750">
              <a:buFont typeface="Arial" panose="020B0604020202020204" pitchFamily="34" charset="0"/>
              <a:buChar char="•"/>
            </a:pPr>
            <a:r>
              <a:rPr lang="en-US" altLang="ko-KR">
                <a:latin typeface="Arial" panose="020B0604020202020204" pitchFamily="34" charset="0"/>
                <a:cs typeface="Arial" panose="020B0604020202020204" pitchFamily="34" charset="0"/>
              </a:rPr>
              <a:t>A tool measuring GHG emission outcomes in ODOT</a:t>
            </a:r>
            <a:endParaRPr lang="ko-KR" altLang="en-US">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1E245022-E195-42EC-AE5F-CC4C3C198103}"/>
              </a:ext>
            </a:extLst>
          </p:cNvPr>
          <p:cNvSpPr/>
          <p:nvPr/>
        </p:nvSpPr>
        <p:spPr>
          <a:xfrm>
            <a:off x="612001" y="1438345"/>
            <a:ext cx="2592000" cy="4861655"/>
          </a:xfrm>
          <a:prstGeom prst="roundRect">
            <a:avLst>
              <a:gd name="adj" fmla="val 111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ko-KR" sz="4400" b="1" spc="-100" dirty="0" err="1">
                <a:solidFill>
                  <a:srgbClr val="92D050"/>
                </a:solidFill>
                <a:latin typeface="Arial" panose="020B0604020202020204" pitchFamily="34" charset="0"/>
                <a:cs typeface="Arial" panose="020B0604020202020204" pitchFamily="34" charset="0"/>
              </a:rPr>
              <a:t>V</a:t>
            </a:r>
            <a:r>
              <a:rPr lang="en-US" altLang="ko-KR" sz="2800" spc="-100" dirty="0" err="1">
                <a:solidFill>
                  <a:schemeClr val="tx1">
                    <a:lumMod val="75000"/>
                    <a:lumOff val="25000"/>
                  </a:schemeClr>
                </a:solidFill>
                <a:latin typeface="Arial" panose="020B0604020202020204" pitchFamily="34" charset="0"/>
                <a:cs typeface="Arial" panose="020B0604020202020204" pitchFamily="34" charset="0"/>
              </a:rPr>
              <a:t>ision</a:t>
            </a:r>
            <a:r>
              <a:rPr lang="en-US" altLang="ko-KR" sz="4400" b="1" spc="-100" dirty="0" err="1">
                <a:solidFill>
                  <a:srgbClr val="92D050"/>
                </a:solidFill>
                <a:latin typeface="Arial" panose="020B0604020202020204" pitchFamily="34" charset="0"/>
                <a:cs typeface="Arial" panose="020B0604020202020204" pitchFamily="34" charset="0"/>
              </a:rPr>
              <a:t>E</a:t>
            </a:r>
            <a:r>
              <a:rPr lang="en-US" altLang="ko-KR" sz="2800" spc="-100" dirty="0" err="1">
                <a:solidFill>
                  <a:schemeClr val="tx1">
                    <a:lumMod val="75000"/>
                    <a:lumOff val="25000"/>
                  </a:schemeClr>
                </a:solidFill>
                <a:latin typeface="Arial" panose="020B0604020202020204" pitchFamily="34" charset="0"/>
                <a:cs typeface="Arial" panose="020B0604020202020204" pitchFamily="34" charset="0"/>
              </a:rPr>
              <a:t>val</a:t>
            </a:r>
            <a:endParaRPr lang="en-US" altLang="ko-KR" sz="3200" spc="-100" dirty="0">
              <a:solidFill>
                <a:schemeClr val="tx1">
                  <a:lumMod val="75000"/>
                  <a:lumOff val="25000"/>
                </a:schemeClr>
              </a:solidFill>
              <a:latin typeface="Arial" panose="020B0604020202020204" pitchFamily="34" charset="0"/>
              <a:cs typeface="Arial" panose="020B0604020202020204" pitchFamily="34" charset="0"/>
            </a:endParaRPr>
          </a:p>
          <a:p>
            <a:pPr>
              <a:lnSpc>
                <a:spcPct val="130000"/>
              </a:lnSpc>
            </a:pPr>
            <a:r>
              <a:rPr lang="en-US" altLang="ko-KR" sz="4400" b="1" spc="-100" dirty="0">
                <a:solidFill>
                  <a:srgbClr val="00B0F0"/>
                </a:solidFill>
                <a:latin typeface="Arial" panose="020B0604020202020204" pitchFamily="34" charset="0"/>
                <a:cs typeface="Arial" panose="020B0604020202020204" pitchFamily="34" charset="0"/>
              </a:rPr>
              <a:t>R</a:t>
            </a:r>
            <a:r>
              <a:rPr lang="en-US" altLang="ko-KR" sz="2800" spc="-100" dirty="0">
                <a:solidFill>
                  <a:schemeClr val="tx1">
                    <a:lumMod val="75000"/>
                    <a:lumOff val="25000"/>
                  </a:schemeClr>
                </a:solidFill>
                <a:latin typeface="Arial" panose="020B0604020202020204" pitchFamily="34" charset="0"/>
                <a:cs typeface="Arial" panose="020B0604020202020204" pitchFamily="34" charset="0"/>
              </a:rPr>
              <a:t>apid</a:t>
            </a:r>
            <a:endParaRPr lang="en-US" altLang="ko-KR" sz="3200" spc="-100" dirty="0">
              <a:solidFill>
                <a:schemeClr val="tx1">
                  <a:lumMod val="75000"/>
                  <a:lumOff val="25000"/>
                </a:schemeClr>
              </a:solidFill>
              <a:latin typeface="Arial" panose="020B0604020202020204" pitchFamily="34" charset="0"/>
              <a:cs typeface="Arial" panose="020B0604020202020204" pitchFamily="34" charset="0"/>
            </a:endParaRPr>
          </a:p>
          <a:p>
            <a:pPr>
              <a:lnSpc>
                <a:spcPct val="130000"/>
              </a:lnSpc>
            </a:pPr>
            <a:r>
              <a:rPr lang="en-US" altLang="ko-KR" sz="4400" b="1" spc="-100" dirty="0">
                <a:solidFill>
                  <a:srgbClr val="00B0F0"/>
                </a:solidFill>
                <a:latin typeface="Arial" panose="020B0604020202020204" pitchFamily="34" charset="0"/>
                <a:cs typeface="Arial" panose="020B0604020202020204" pitchFamily="34" charset="0"/>
              </a:rPr>
              <a:t>P</a:t>
            </a:r>
            <a:r>
              <a:rPr lang="en-US" altLang="ko-KR" sz="2800" spc="-100" dirty="0">
                <a:solidFill>
                  <a:schemeClr val="tx1">
                    <a:lumMod val="75000"/>
                    <a:lumOff val="25000"/>
                  </a:schemeClr>
                </a:solidFill>
                <a:latin typeface="Arial" panose="020B0604020202020204" pitchFamily="34" charset="0"/>
                <a:cs typeface="Arial" panose="020B0604020202020204" pitchFamily="34" charset="0"/>
              </a:rPr>
              <a:t>olicy</a:t>
            </a:r>
            <a:endParaRPr lang="en-US" altLang="ko-KR" sz="3200" spc="-100" dirty="0">
              <a:solidFill>
                <a:schemeClr val="tx1">
                  <a:lumMod val="75000"/>
                  <a:lumOff val="25000"/>
                </a:schemeClr>
              </a:solidFill>
              <a:latin typeface="Arial" panose="020B0604020202020204" pitchFamily="34" charset="0"/>
              <a:cs typeface="Arial" panose="020B0604020202020204" pitchFamily="34" charset="0"/>
            </a:endParaRPr>
          </a:p>
          <a:p>
            <a:pPr>
              <a:lnSpc>
                <a:spcPct val="130000"/>
              </a:lnSpc>
            </a:pPr>
            <a:r>
              <a:rPr lang="en-US" altLang="ko-KR" sz="4400" b="1" spc="-100" dirty="0">
                <a:solidFill>
                  <a:srgbClr val="00B0F0"/>
                </a:solidFill>
                <a:latin typeface="Arial" panose="020B0604020202020204" pitchFamily="34" charset="0"/>
                <a:cs typeface="Arial" panose="020B0604020202020204" pitchFamily="34" charset="0"/>
              </a:rPr>
              <a:t>A</a:t>
            </a:r>
            <a:r>
              <a:rPr lang="en-US" altLang="ko-KR" sz="2800" spc="-100" dirty="0">
                <a:solidFill>
                  <a:schemeClr val="tx1">
                    <a:lumMod val="75000"/>
                    <a:lumOff val="25000"/>
                  </a:schemeClr>
                </a:solidFill>
                <a:latin typeface="Arial" panose="020B0604020202020204" pitchFamily="34" charset="0"/>
                <a:cs typeface="Arial" panose="020B0604020202020204" pitchFamily="34" charset="0"/>
              </a:rPr>
              <a:t>ssessment</a:t>
            </a:r>
            <a:endParaRPr lang="en-US" altLang="ko-KR" sz="3200" spc="-100" dirty="0">
              <a:solidFill>
                <a:schemeClr val="tx1">
                  <a:lumMod val="75000"/>
                  <a:lumOff val="25000"/>
                </a:schemeClr>
              </a:solidFill>
              <a:latin typeface="Arial" panose="020B0604020202020204" pitchFamily="34" charset="0"/>
              <a:cs typeface="Arial" panose="020B0604020202020204" pitchFamily="34" charset="0"/>
            </a:endParaRPr>
          </a:p>
          <a:p>
            <a:pPr>
              <a:lnSpc>
                <a:spcPct val="130000"/>
              </a:lnSpc>
            </a:pPr>
            <a:r>
              <a:rPr lang="en-US" altLang="ko-KR" sz="4400" b="1" spc="-100" dirty="0">
                <a:solidFill>
                  <a:srgbClr val="00B0F0"/>
                </a:solidFill>
                <a:latin typeface="Arial" panose="020B0604020202020204" pitchFamily="34" charset="0"/>
                <a:cs typeface="Arial" panose="020B0604020202020204" pitchFamily="34" charset="0"/>
              </a:rPr>
              <a:t>T</a:t>
            </a:r>
            <a:r>
              <a:rPr lang="en-US" altLang="ko-KR" sz="2800" spc="-100" dirty="0">
                <a:solidFill>
                  <a:schemeClr val="tx1">
                    <a:lumMod val="75000"/>
                    <a:lumOff val="25000"/>
                  </a:schemeClr>
                </a:solidFill>
                <a:latin typeface="Arial" panose="020B0604020202020204" pitchFamily="34" charset="0"/>
                <a:cs typeface="Arial" panose="020B0604020202020204" pitchFamily="34" charset="0"/>
              </a:rPr>
              <a:t>ool</a:t>
            </a:r>
            <a:endParaRPr lang="ko-KR" altLang="en-US" sz="2000" spc="-100" dirty="0">
              <a:solidFill>
                <a:schemeClr val="tx1">
                  <a:lumMod val="75000"/>
                  <a:lumOff val="25000"/>
                </a:schemeClr>
              </a:solidFill>
            </a:endParaRPr>
          </a:p>
        </p:txBody>
      </p:sp>
      <p:sp>
        <p:nvSpPr>
          <p:cNvPr id="14" name="Rectangle: Rounded Corners 13">
            <a:extLst>
              <a:ext uri="{FF2B5EF4-FFF2-40B4-BE49-F238E27FC236}">
                <a16:creationId xmlns:a16="http://schemas.microsoft.com/office/drawing/2014/main" id="{B4781023-2E1B-46C3-8FBE-6CB3CDF75F06}"/>
              </a:ext>
            </a:extLst>
          </p:cNvPr>
          <p:cNvSpPr/>
          <p:nvPr/>
        </p:nvSpPr>
        <p:spPr>
          <a:xfrm>
            <a:off x="3600000" y="2160000"/>
            <a:ext cx="1440000" cy="5400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pc="-100">
                <a:solidFill>
                  <a:schemeClr val="tx1">
                    <a:lumMod val="50000"/>
                    <a:lumOff val="50000"/>
                  </a:schemeClr>
                </a:solidFill>
                <a:latin typeface="Arial" panose="020B0604020202020204" pitchFamily="34" charset="0"/>
                <a:cs typeface="Arial" panose="020B0604020202020204" pitchFamily="34" charset="0"/>
              </a:rPr>
              <a:t>EERPAT</a:t>
            </a:r>
            <a:endParaRPr lang="ko-KR" altLang="en-US" b="1" spc="-100">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BDECC4A-DDA5-441E-BFA4-EAAA37541F3C}"/>
              </a:ext>
            </a:extLst>
          </p:cNvPr>
          <p:cNvSpPr txBox="1"/>
          <p:nvPr/>
        </p:nvSpPr>
        <p:spPr>
          <a:xfrm>
            <a:off x="5148000" y="2106000"/>
            <a:ext cx="6000361" cy="646331"/>
          </a:xfrm>
          <a:prstGeom prst="rect">
            <a:avLst/>
          </a:prstGeom>
          <a:noFill/>
        </p:spPr>
        <p:txBody>
          <a:bodyPr wrap="none" rtlCol="0">
            <a:spAutoFit/>
          </a:bodyPr>
          <a:lstStyle/>
          <a:p>
            <a:pPr marL="285750" indent="-285750">
              <a:buFont typeface="Arial" panose="020B0604020202020204" pitchFamily="34" charset="0"/>
              <a:buChar char="•"/>
            </a:pPr>
            <a:r>
              <a:rPr lang="en-US" altLang="ko-KR" b="1">
                <a:latin typeface="Arial" panose="020B0604020202020204" pitchFamily="34" charset="0"/>
                <a:cs typeface="Arial" panose="020B0604020202020204" pitchFamily="34" charset="0"/>
              </a:rPr>
              <a:t>E</a:t>
            </a:r>
            <a:r>
              <a:rPr lang="en-US" altLang="ko-KR">
                <a:latin typeface="Arial" panose="020B0604020202020204" pitchFamily="34" charset="0"/>
                <a:cs typeface="Arial" panose="020B0604020202020204" pitchFamily="34" charset="0"/>
              </a:rPr>
              <a:t>nergy and </a:t>
            </a:r>
            <a:r>
              <a:rPr lang="en-US" altLang="ko-KR" b="1">
                <a:latin typeface="Arial" panose="020B0604020202020204" pitchFamily="34" charset="0"/>
                <a:cs typeface="Arial" panose="020B0604020202020204" pitchFamily="34" charset="0"/>
              </a:rPr>
              <a:t>E</a:t>
            </a:r>
            <a:r>
              <a:rPr lang="en-US" altLang="ko-KR">
                <a:latin typeface="Arial" panose="020B0604020202020204" pitchFamily="34" charset="0"/>
                <a:cs typeface="Arial" panose="020B0604020202020204" pitchFamily="34" charset="0"/>
              </a:rPr>
              <a:t>missions </a:t>
            </a:r>
            <a:r>
              <a:rPr lang="en-US" altLang="ko-KR" b="1">
                <a:latin typeface="Arial" panose="020B0604020202020204" pitchFamily="34" charset="0"/>
                <a:cs typeface="Arial" panose="020B0604020202020204" pitchFamily="34" charset="0"/>
              </a:rPr>
              <a:t>R</a:t>
            </a:r>
            <a:r>
              <a:rPr lang="en-US" altLang="ko-KR">
                <a:latin typeface="Arial" panose="020B0604020202020204" pitchFamily="34" charset="0"/>
                <a:cs typeface="Arial" panose="020B0604020202020204" pitchFamily="34" charset="0"/>
              </a:rPr>
              <a:t>eduction </a:t>
            </a:r>
            <a:r>
              <a:rPr lang="en-US" altLang="ko-KR" b="1">
                <a:latin typeface="Arial" panose="020B0604020202020204" pitchFamily="34" charset="0"/>
                <a:cs typeface="Arial" panose="020B0604020202020204" pitchFamily="34" charset="0"/>
              </a:rPr>
              <a:t>P</a:t>
            </a:r>
            <a:r>
              <a:rPr lang="en-US" altLang="ko-KR">
                <a:latin typeface="Arial" panose="020B0604020202020204" pitchFamily="34" charset="0"/>
                <a:cs typeface="Arial" panose="020B0604020202020204" pitchFamily="34" charset="0"/>
              </a:rPr>
              <a:t>olicy </a:t>
            </a:r>
            <a:r>
              <a:rPr lang="en-US" altLang="ko-KR" b="1">
                <a:latin typeface="Arial" panose="020B0604020202020204" pitchFamily="34" charset="0"/>
                <a:cs typeface="Arial" panose="020B0604020202020204" pitchFamily="34" charset="0"/>
              </a:rPr>
              <a:t>A</a:t>
            </a:r>
            <a:r>
              <a:rPr lang="en-US" altLang="ko-KR">
                <a:latin typeface="Arial" panose="020B0604020202020204" pitchFamily="34" charset="0"/>
                <a:cs typeface="Arial" panose="020B0604020202020204" pitchFamily="34" charset="0"/>
              </a:rPr>
              <a:t>nalysis </a:t>
            </a:r>
            <a:r>
              <a:rPr lang="en-US" altLang="ko-KR" b="1">
                <a:latin typeface="Arial" panose="020B0604020202020204" pitchFamily="34" charset="0"/>
                <a:cs typeface="Arial" panose="020B0604020202020204" pitchFamily="34" charset="0"/>
              </a:rPr>
              <a:t>T</a:t>
            </a:r>
            <a:r>
              <a:rPr lang="en-US" altLang="ko-KR">
                <a:latin typeface="Arial" panose="020B0604020202020204" pitchFamily="34" charset="0"/>
                <a:cs typeface="Arial" panose="020B0604020202020204" pitchFamily="34" charset="0"/>
              </a:rPr>
              <a:t>ool</a:t>
            </a:r>
          </a:p>
          <a:p>
            <a:pPr marL="285750" indent="-285750">
              <a:buFont typeface="Arial" panose="020B0604020202020204" pitchFamily="34" charset="0"/>
              <a:buChar char="•"/>
            </a:pPr>
            <a:r>
              <a:rPr lang="en-US" altLang="ko-KR">
                <a:latin typeface="Arial" panose="020B0604020202020204" pitchFamily="34" charset="0"/>
                <a:cs typeface="Arial" panose="020B0604020202020204" pitchFamily="34" charset="0"/>
              </a:rPr>
              <a:t>Available to other state transportation agencies</a:t>
            </a:r>
            <a:endParaRPr lang="ko-KR" altLang="en-US">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329ED569-C1BC-452C-98B1-0FB6D938F3BA}"/>
              </a:ext>
            </a:extLst>
          </p:cNvPr>
          <p:cNvSpPr/>
          <p:nvPr/>
        </p:nvSpPr>
        <p:spPr>
          <a:xfrm>
            <a:off x="3600000" y="3024533"/>
            <a:ext cx="1440000" cy="5400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pc="-100">
                <a:solidFill>
                  <a:schemeClr val="tx1">
                    <a:lumMod val="50000"/>
                    <a:lumOff val="50000"/>
                  </a:schemeClr>
                </a:solidFill>
                <a:latin typeface="Arial" panose="020B0604020202020204" pitchFamily="34" charset="0"/>
                <a:cs typeface="Arial" panose="020B0604020202020204" pitchFamily="34" charset="0"/>
              </a:rPr>
              <a:t>RSPM</a:t>
            </a:r>
            <a:endParaRPr lang="ko-KR" altLang="en-US" b="1" spc="-100">
              <a:solidFill>
                <a:schemeClr val="tx1">
                  <a:lumMod val="50000"/>
                  <a:lumOff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A2C99D0-7D74-477A-A8F4-7F9E68969CE2}"/>
              </a:ext>
            </a:extLst>
          </p:cNvPr>
          <p:cNvSpPr txBox="1"/>
          <p:nvPr/>
        </p:nvSpPr>
        <p:spPr>
          <a:xfrm>
            <a:off x="5147999" y="2832868"/>
            <a:ext cx="6244017" cy="923330"/>
          </a:xfrm>
          <a:prstGeom prst="rect">
            <a:avLst/>
          </a:prstGeom>
          <a:noFill/>
        </p:spPr>
        <p:txBody>
          <a:bodyPr wrap="none" rtlCol="0">
            <a:spAutoFit/>
          </a:bodyPr>
          <a:lstStyle/>
          <a:p>
            <a:pPr marL="285750" indent="-285750">
              <a:buFont typeface="Arial" panose="020B0604020202020204" pitchFamily="34" charset="0"/>
              <a:buChar char="•"/>
            </a:pPr>
            <a:r>
              <a:rPr lang="en-US" altLang="ko-KR" b="1">
                <a:latin typeface="Arial" panose="020B0604020202020204" pitchFamily="34" charset="0"/>
                <a:cs typeface="Arial" panose="020B0604020202020204" pitchFamily="34" charset="0"/>
              </a:rPr>
              <a:t>R</a:t>
            </a:r>
            <a:r>
              <a:rPr lang="en-US" altLang="ko-KR">
                <a:latin typeface="Arial" panose="020B0604020202020204" pitchFamily="34" charset="0"/>
                <a:cs typeface="Arial" panose="020B0604020202020204" pitchFamily="34" charset="0"/>
              </a:rPr>
              <a:t>egional </a:t>
            </a:r>
            <a:r>
              <a:rPr lang="en-US" altLang="ko-KR" b="1">
                <a:latin typeface="Arial" panose="020B0604020202020204" pitchFamily="34" charset="0"/>
                <a:cs typeface="Arial" panose="020B0604020202020204" pitchFamily="34" charset="0"/>
              </a:rPr>
              <a:t>S</a:t>
            </a:r>
            <a:r>
              <a:rPr lang="en-US" altLang="ko-KR">
                <a:latin typeface="Arial" panose="020B0604020202020204" pitchFamily="34" charset="0"/>
                <a:cs typeface="Arial" panose="020B0604020202020204" pitchFamily="34" charset="0"/>
              </a:rPr>
              <a:t>trategic </a:t>
            </a:r>
            <a:r>
              <a:rPr lang="en-US" altLang="ko-KR" b="1">
                <a:latin typeface="Arial" panose="020B0604020202020204" pitchFamily="34" charset="0"/>
                <a:cs typeface="Arial" panose="020B0604020202020204" pitchFamily="34" charset="0"/>
              </a:rPr>
              <a:t>P</a:t>
            </a:r>
            <a:r>
              <a:rPr lang="en-US" altLang="ko-KR">
                <a:latin typeface="Arial" panose="020B0604020202020204" pitchFamily="34" charset="0"/>
                <a:cs typeface="Arial" panose="020B0604020202020204" pitchFamily="34" charset="0"/>
              </a:rPr>
              <a:t>lanning </a:t>
            </a:r>
            <a:r>
              <a:rPr lang="en-US" altLang="ko-KR" b="1">
                <a:latin typeface="Arial" panose="020B0604020202020204" pitchFamily="34" charset="0"/>
                <a:cs typeface="Arial" panose="020B0604020202020204" pitchFamily="34" charset="0"/>
              </a:rPr>
              <a:t>M</a:t>
            </a:r>
            <a:r>
              <a:rPr lang="en-US" altLang="ko-KR">
                <a:latin typeface="Arial" panose="020B0604020202020204" pitchFamily="34" charset="0"/>
                <a:cs typeface="Arial" panose="020B0604020202020204" pitchFamily="34" charset="0"/>
              </a:rPr>
              <a:t>odel</a:t>
            </a:r>
          </a:p>
          <a:p>
            <a:pPr marL="285750" indent="-285750">
              <a:buFont typeface="Arial" panose="020B0604020202020204" pitchFamily="34" charset="0"/>
              <a:buChar char="•"/>
            </a:pPr>
            <a:r>
              <a:rPr lang="en-US" altLang="ko-KR">
                <a:latin typeface="Arial" panose="020B0604020202020204" pitchFamily="34" charset="0"/>
                <a:cs typeface="Arial" panose="020B0604020202020204" pitchFamily="34" charset="0"/>
              </a:rPr>
              <a:t>Regional transportation agencies</a:t>
            </a:r>
          </a:p>
          <a:p>
            <a:pPr marL="285750" indent="-285750">
              <a:buFont typeface="Arial" panose="020B0604020202020204" pitchFamily="34" charset="0"/>
              <a:buChar char="•"/>
            </a:pPr>
            <a:r>
              <a:rPr lang="en-US" altLang="ko-KR">
                <a:latin typeface="Arial" panose="020B0604020202020204" pitchFamily="34" charset="0"/>
                <a:cs typeface="Arial" panose="020B0604020202020204" pitchFamily="34" charset="0"/>
              </a:rPr>
              <a:t>Broader measures: health, household costs, outcomes…</a:t>
            </a:r>
            <a:endParaRPr lang="ko-KR" altLang="en-US">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07F7E913-AE96-4F15-91AC-11E1A7F3EA1D}"/>
              </a:ext>
            </a:extLst>
          </p:cNvPr>
          <p:cNvSpPr/>
          <p:nvPr/>
        </p:nvSpPr>
        <p:spPr>
          <a:xfrm>
            <a:off x="3600000" y="4057899"/>
            <a:ext cx="1440000" cy="540000"/>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pc="-100">
                <a:solidFill>
                  <a:srgbClr val="00B0F0"/>
                </a:solidFill>
                <a:latin typeface="Arial" panose="020B0604020202020204" pitchFamily="34" charset="0"/>
                <a:cs typeface="Arial" panose="020B0604020202020204" pitchFamily="34" charset="0"/>
              </a:rPr>
              <a:t>RPAT</a:t>
            </a:r>
            <a:endParaRPr lang="ko-KR" altLang="en-US" b="1" spc="-100">
              <a:solidFill>
                <a:srgbClr val="00B0F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A83082F-D195-485F-A07B-4A3805CB2E4F}"/>
              </a:ext>
            </a:extLst>
          </p:cNvPr>
          <p:cNvSpPr txBox="1"/>
          <p:nvPr/>
        </p:nvSpPr>
        <p:spPr>
          <a:xfrm>
            <a:off x="5147999" y="3869998"/>
            <a:ext cx="6244017" cy="923330"/>
          </a:xfrm>
          <a:prstGeom prst="rect">
            <a:avLst/>
          </a:prstGeom>
          <a:noFill/>
        </p:spPr>
        <p:txBody>
          <a:bodyPr wrap="square" rtlCol="0">
            <a:spAutoFit/>
          </a:bodyPr>
          <a:lstStyle/>
          <a:p>
            <a:pPr marL="285750" indent="-285750">
              <a:buFont typeface="Arial" panose="020B0604020202020204" pitchFamily="34" charset="0"/>
              <a:buChar char="•"/>
            </a:pPr>
            <a:r>
              <a:rPr lang="en-US" altLang="ko-KR" b="1">
                <a:solidFill>
                  <a:srgbClr val="00B0F0"/>
                </a:solidFill>
                <a:latin typeface="Arial" panose="020B0604020202020204" pitchFamily="34" charset="0"/>
                <a:cs typeface="Arial" panose="020B0604020202020204" pitchFamily="34" charset="0"/>
              </a:rPr>
              <a:t>R</a:t>
            </a:r>
            <a:r>
              <a:rPr lang="en-US" altLang="ko-KR">
                <a:latin typeface="Arial" panose="020B0604020202020204" pitchFamily="34" charset="0"/>
                <a:cs typeface="Arial" panose="020B0604020202020204" pitchFamily="34" charset="0"/>
              </a:rPr>
              <a:t>apid </a:t>
            </a:r>
            <a:r>
              <a:rPr lang="en-US" altLang="ko-KR" b="1">
                <a:solidFill>
                  <a:srgbClr val="00B0F0"/>
                </a:solidFill>
                <a:latin typeface="Arial" panose="020B0604020202020204" pitchFamily="34" charset="0"/>
                <a:cs typeface="Arial" panose="020B0604020202020204" pitchFamily="34" charset="0"/>
              </a:rPr>
              <a:t>P</a:t>
            </a:r>
            <a:r>
              <a:rPr lang="en-US" altLang="ko-KR">
                <a:latin typeface="Arial" panose="020B0604020202020204" pitchFamily="34" charset="0"/>
                <a:cs typeface="Arial" panose="020B0604020202020204" pitchFamily="34" charset="0"/>
              </a:rPr>
              <a:t>olicy </a:t>
            </a:r>
            <a:r>
              <a:rPr lang="en-US" altLang="ko-KR" b="1">
                <a:solidFill>
                  <a:srgbClr val="00B0F0"/>
                </a:solidFill>
                <a:latin typeface="Arial" panose="020B0604020202020204" pitchFamily="34" charset="0"/>
                <a:cs typeface="Arial" panose="020B0604020202020204" pitchFamily="34" charset="0"/>
              </a:rPr>
              <a:t>A</a:t>
            </a:r>
            <a:r>
              <a:rPr lang="en-US" altLang="ko-KR">
                <a:latin typeface="Arial" panose="020B0604020202020204" pitchFamily="34" charset="0"/>
                <a:cs typeface="Arial" panose="020B0604020202020204" pitchFamily="34" charset="0"/>
              </a:rPr>
              <a:t>ssessment </a:t>
            </a:r>
            <a:r>
              <a:rPr lang="en-US" altLang="ko-KR" b="1">
                <a:solidFill>
                  <a:srgbClr val="00B0F0"/>
                </a:solidFill>
                <a:latin typeface="Arial" panose="020B0604020202020204" pitchFamily="34" charset="0"/>
                <a:cs typeface="Arial" panose="020B0604020202020204" pitchFamily="34" charset="0"/>
              </a:rPr>
              <a:t>T</a:t>
            </a:r>
            <a:r>
              <a:rPr lang="en-US" altLang="ko-KR">
                <a:latin typeface="Arial" panose="020B0604020202020204" pitchFamily="34" charset="0"/>
                <a:cs typeface="Arial" panose="020B0604020202020204" pitchFamily="34" charset="0"/>
              </a:rPr>
              <a:t>ool</a:t>
            </a:r>
          </a:p>
          <a:p>
            <a:pPr marL="285750" indent="-285750">
              <a:buFont typeface="Arial" panose="020B0604020202020204" pitchFamily="34" charset="0"/>
              <a:buChar char="•"/>
            </a:pPr>
            <a:r>
              <a:rPr lang="en-US" altLang="ko-KR">
                <a:latin typeface="Arial" panose="020B0604020202020204" pitchFamily="34" charset="0"/>
                <a:cs typeface="Arial" panose="020B0604020202020204" pitchFamily="34" charset="0"/>
              </a:rPr>
              <a:t>Help planners evaluate the potential effect of smart growth policies on regional level</a:t>
            </a:r>
          </a:p>
        </p:txBody>
      </p:sp>
      <p:pic>
        <p:nvPicPr>
          <p:cNvPr id="4" name="Picture 3" descr="Logo, company name&#10;&#10;Description automatically generated">
            <a:extLst>
              <a:ext uri="{FF2B5EF4-FFF2-40B4-BE49-F238E27FC236}">
                <a16:creationId xmlns:a16="http://schemas.microsoft.com/office/drawing/2014/main" id="{8600B057-4D49-417E-B92E-DC7EF92C5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439" y="4907128"/>
            <a:ext cx="1410577" cy="1404687"/>
          </a:xfrm>
          <a:prstGeom prst="rect">
            <a:avLst/>
          </a:prstGeom>
        </p:spPr>
      </p:pic>
      <p:grpSp>
        <p:nvGrpSpPr>
          <p:cNvPr id="18" name="Group 17">
            <a:extLst>
              <a:ext uri="{FF2B5EF4-FFF2-40B4-BE49-F238E27FC236}">
                <a16:creationId xmlns:a16="http://schemas.microsoft.com/office/drawing/2014/main" id="{EBEE8532-F1B1-4D6E-A77D-268B91CAC361}"/>
              </a:ext>
            </a:extLst>
          </p:cNvPr>
          <p:cNvGrpSpPr/>
          <p:nvPr/>
        </p:nvGrpSpPr>
        <p:grpSpPr>
          <a:xfrm>
            <a:off x="4314825" y="2354649"/>
            <a:ext cx="6280519" cy="3643313"/>
            <a:chOff x="3929063" y="2340362"/>
            <a:chExt cx="6280519" cy="3643313"/>
          </a:xfrm>
        </p:grpSpPr>
        <p:sp>
          <p:nvSpPr>
            <p:cNvPr id="19" name="Rectangle: Rounded Corners 18">
              <a:extLst>
                <a:ext uri="{FF2B5EF4-FFF2-40B4-BE49-F238E27FC236}">
                  <a16:creationId xmlns:a16="http://schemas.microsoft.com/office/drawing/2014/main" id="{BC13AD2B-1462-411D-BAD8-21D416B38A6F}"/>
                </a:ext>
              </a:extLst>
            </p:cNvPr>
            <p:cNvSpPr/>
            <p:nvPr/>
          </p:nvSpPr>
          <p:spPr>
            <a:xfrm>
              <a:off x="3929063" y="2340362"/>
              <a:ext cx="2443162" cy="364331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21">
              <a:extLst>
                <a:ext uri="{FF2B5EF4-FFF2-40B4-BE49-F238E27FC236}">
                  <a16:creationId xmlns:a16="http://schemas.microsoft.com/office/drawing/2014/main" id="{F857D7DB-757E-4212-89F4-A81751653EE4}"/>
                </a:ext>
              </a:extLst>
            </p:cNvPr>
            <p:cNvSpPr/>
            <p:nvPr/>
          </p:nvSpPr>
          <p:spPr>
            <a:xfrm>
              <a:off x="4166056" y="2577556"/>
              <a:ext cx="1963888" cy="891565"/>
            </a:xfrm>
            <a:prstGeom prst="ellipse">
              <a:avLst/>
            </a:prstGeom>
            <a:solidFill>
              <a:schemeClr val="accent4"/>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b="1">
                  <a:solidFill>
                    <a:schemeClr val="bg1"/>
                  </a:solidFill>
                  <a:latin typeface="Arial" panose="020B0604020202020204" pitchFamily="34" charset="0"/>
                  <a:cs typeface="Arial" panose="020B0604020202020204" pitchFamily="34" charset="0"/>
                </a:rPr>
                <a:t>Transportation</a:t>
              </a:r>
            </a:p>
            <a:p>
              <a:pPr algn="ctr"/>
              <a:r>
                <a:rPr lang="en-US" altLang="ko-KR" b="1">
                  <a:solidFill>
                    <a:schemeClr val="bg1"/>
                  </a:solidFill>
                  <a:latin typeface="Arial" panose="020B0604020202020204" pitchFamily="34" charset="0"/>
                  <a:cs typeface="Arial" panose="020B0604020202020204" pitchFamily="34" charset="0"/>
                </a:rPr>
                <a:t>supply</a:t>
              </a:r>
              <a:endParaRPr lang="ko-KR" altLang="en-US" b="1">
                <a:solidFill>
                  <a:schemeClr val="bg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67152BAB-2D7F-4271-B885-0EC040D34172}"/>
                </a:ext>
              </a:extLst>
            </p:cNvPr>
            <p:cNvSpPr/>
            <p:nvPr/>
          </p:nvSpPr>
          <p:spPr>
            <a:xfrm>
              <a:off x="4166056" y="3716237"/>
              <a:ext cx="1963888" cy="891565"/>
            </a:xfrm>
            <a:prstGeom prst="ellipse">
              <a:avLst/>
            </a:prstGeom>
            <a:solidFill>
              <a:schemeClr val="accent4"/>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b="1">
                  <a:solidFill>
                    <a:schemeClr val="bg1"/>
                  </a:solidFill>
                  <a:latin typeface="Arial" panose="020B0604020202020204" pitchFamily="34" charset="0"/>
                  <a:cs typeface="Arial" panose="020B0604020202020204" pitchFamily="34" charset="0"/>
                </a:rPr>
                <a:t>Prices</a:t>
              </a:r>
              <a:endParaRPr lang="ko-KR" altLang="en-US" b="1">
                <a:solidFill>
                  <a:schemeClr val="bg1"/>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67A1952E-35EE-47A7-8801-B00AF729FD11}"/>
                </a:ext>
              </a:extLst>
            </p:cNvPr>
            <p:cNvSpPr/>
            <p:nvPr/>
          </p:nvSpPr>
          <p:spPr>
            <a:xfrm>
              <a:off x="4166056" y="4854918"/>
              <a:ext cx="1963888" cy="891565"/>
            </a:xfrm>
            <a:prstGeom prst="ellipse">
              <a:avLst/>
            </a:prstGeom>
            <a:solidFill>
              <a:schemeClr val="accent4"/>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b="1">
                  <a:solidFill>
                    <a:schemeClr val="bg1"/>
                  </a:solidFill>
                  <a:latin typeface="Arial" panose="020B0604020202020204" pitchFamily="34" charset="0"/>
                  <a:cs typeface="Arial" panose="020B0604020202020204" pitchFamily="34" charset="0"/>
                </a:rPr>
                <a:t>Land use</a:t>
              </a:r>
              <a:endParaRPr lang="ko-KR" altLang="en-US" b="1">
                <a:solidFill>
                  <a:schemeClr val="bg1"/>
                </a:solidFill>
                <a:latin typeface="Arial" panose="020B0604020202020204" pitchFamily="34" charset="0"/>
                <a:cs typeface="Arial" panose="020B0604020202020204" pitchFamily="34" charset="0"/>
              </a:endParaRPr>
            </a:p>
          </p:txBody>
        </p:sp>
        <p:sp>
          <p:nvSpPr>
            <p:cNvPr id="25" name="Arrow: Right 24">
              <a:extLst>
                <a:ext uri="{FF2B5EF4-FFF2-40B4-BE49-F238E27FC236}">
                  <a16:creationId xmlns:a16="http://schemas.microsoft.com/office/drawing/2014/main" id="{BF709BF7-DE47-4AC4-924C-CBDF231FE49C}"/>
                </a:ext>
              </a:extLst>
            </p:cNvPr>
            <p:cNvSpPr/>
            <p:nvPr/>
          </p:nvSpPr>
          <p:spPr>
            <a:xfrm>
              <a:off x="6734756" y="3887404"/>
              <a:ext cx="725062" cy="549228"/>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Rounded Corners 25">
              <a:extLst>
                <a:ext uri="{FF2B5EF4-FFF2-40B4-BE49-F238E27FC236}">
                  <a16:creationId xmlns:a16="http://schemas.microsoft.com/office/drawing/2014/main" id="{051622FF-23CB-48DB-BE4B-2C3D22E20DF9}"/>
                </a:ext>
              </a:extLst>
            </p:cNvPr>
            <p:cNvSpPr/>
            <p:nvPr/>
          </p:nvSpPr>
          <p:spPr>
            <a:xfrm>
              <a:off x="7766420" y="2340362"/>
              <a:ext cx="2443162" cy="364331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Oval 26">
              <a:extLst>
                <a:ext uri="{FF2B5EF4-FFF2-40B4-BE49-F238E27FC236}">
                  <a16:creationId xmlns:a16="http://schemas.microsoft.com/office/drawing/2014/main" id="{6D12B977-4712-42A2-9152-D8419A07670B}"/>
                </a:ext>
              </a:extLst>
            </p:cNvPr>
            <p:cNvSpPr/>
            <p:nvPr/>
          </p:nvSpPr>
          <p:spPr>
            <a:xfrm>
              <a:off x="8003413" y="2577556"/>
              <a:ext cx="1963888" cy="891565"/>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b="1">
                  <a:solidFill>
                    <a:schemeClr val="accent2"/>
                  </a:solidFill>
                  <a:latin typeface="Arial" panose="020B0604020202020204" pitchFamily="34" charset="0"/>
                  <a:cs typeface="Arial" panose="020B0604020202020204" pitchFamily="34" charset="0"/>
                </a:rPr>
                <a:t>Vehicle</a:t>
              </a:r>
            </a:p>
            <a:p>
              <a:pPr algn="ctr"/>
              <a:r>
                <a:rPr lang="en-US" altLang="ko-KR" b="1">
                  <a:solidFill>
                    <a:schemeClr val="accent2"/>
                  </a:solidFill>
                  <a:latin typeface="Arial" panose="020B0604020202020204" pitchFamily="34" charset="0"/>
                  <a:cs typeface="Arial" panose="020B0604020202020204" pitchFamily="34" charset="0"/>
                </a:rPr>
                <a:t>ownership</a:t>
              </a:r>
            </a:p>
          </p:txBody>
        </p:sp>
        <p:sp>
          <p:nvSpPr>
            <p:cNvPr id="28" name="Oval 27">
              <a:extLst>
                <a:ext uri="{FF2B5EF4-FFF2-40B4-BE49-F238E27FC236}">
                  <a16:creationId xmlns:a16="http://schemas.microsoft.com/office/drawing/2014/main" id="{57EA5D81-88C9-40D9-AE1F-7742464FAF8F}"/>
                </a:ext>
              </a:extLst>
            </p:cNvPr>
            <p:cNvSpPr/>
            <p:nvPr/>
          </p:nvSpPr>
          <p:spPr>
            <a:xfrm>
              <a:off x="8003413" y="3716237"/>
              <a:ext cx="1963888" cy="891565"/>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b="1">
                  <a:solidFill>
                    <a:schemeClr val="accent2"/>
                  </a:solidFill>
                  <a:latin typeface="Arial" panose="020B0604020202020204" pitchFamily="34" charset="0"/>
                  <a:cs typeface="Arial" panose="020B0604020202020204" pitchFamily="34" charset="0"/>
                </a:rPr>
                <a:t>Emissions</a:t>
              </a:r>
              <a:endParaRPr lang="ko-KR" altLang="en-US" b="1">
                <a:solidFill>
                  <a:schemeClr val="accent2"/>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0E31C0A8-5F7A-4AA4-AC9E-44B9EEED8539}"/>
                </a:ext>
              </a:extLst>
            </p:cNvPr>
            <p:cNvSpPr/>
            <p:nvPr/>
          </p:nvSpPr>
          <p:spPr>
            <a:xfrm>
              <a:off x="8003413" y="4854918"/>
              <a:ext cx="1963888" cy="891565"/>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b="1">
                  <a:solidFill>
                    <a:schemeClr val="accent2"/>
                  </a:solidFill>
                  <a:latin typeface="Arial" panose="020B0604020202020204" pitchFamily="34" charset="0"/>
                  <a:cs typeface="Arial" panose="020B0604020202020204" pitchFamily="34" charset="0"/>
                </a:rPr>
                <a:t>Traffic</a:t>
              </a:r>
            </a:p>
            <a:p>
              <a:pPr algn="ctr"/>
              <a:r>
                <a:rPr lang="en-US" altLang="ko-KR" b="1">
                  <a:solidFill>
                    <a:schemeClr val="accent2"/>
                  </a:solidFill>
                  <a:latin typeface="Arial" panose="020B0604020202020204" pitchFamily="34" charset="0"/>
                  <a:cs typeface="Arial" panose="020B0604020202020204" pitchFamily="34" charset="0"/>
                </a:rPr>
                <a:t>congestion</a:t>
              </a:r>
              <a:endParaRPr lang="ko-KR" altLang="en-US" b="1">
                <a:solidFill>
                  <a:schemeClr val="accent2"/>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85FB71C5-9AF0-45E3-8660-12E32EA6FF31}"/>
              </a:ext>
            </a:extLst>
          </p:cNvPr>
          <p:cNvGrpSpPr/>
          <p:nvPr/>
        </p:nvGrpSpPr>
        <p:grpSpPr>
          <a:xfrm>
            <a:off x="3845670" y="3750508"/>
            <a:ext cx="7546345" cy="2913250"/>
            <a:chOff x="3845670" y="3750508"/>
            <a:chExt cx="7546345" cy="2913250"/>
          </a:xfrm>
        </p:grpSpPr>
        <p:sp>
          <p:nvSpPr>
            <p:cNvPr id="31" name="Rectangle: Rounded Corners 30">
              <a:extLst>
                <a:ext uri="{FF2B5EF4-FFF2-40B4-BE49-F238E27FC236}">
                  <a16:creationId xmlns:a16="http://schemas.microsoft.com/office/drawing/2014/main" id="{08FA9CDD-8375-4ACD-843C-08BCDBCB7277}"/>
                </a:ext>
              </a:extLst>
            </p:cNvPr>
            <p:cNvSpPr/>
            <p:nvPr/>
          </p:nvSpPr>
          <p:spPr>
            <a:xfrm>
              <a:off x="4771317" y="5049747"/>
              <a:ext cx="1504557" cy="57550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a:latin typeface="Arial" panose="020B0604020202020204" pitchFamily="34" charset="0"/>
                  <a:cs typeface="Arial" panose="020B0604020202020204" pitchFamily="34" charset="0"/>
                </a:rPr>
                <a:t>Statewide</a:t>
              </a:r>
              <a:endParaRPr lang="ko-KR" altLang="en-US" sz="2000">
                <a:latin typeface="Arial" panose="020B0604020202020204" pitchFamily="34" charset="0"/>
                <a:cs typeface="Arial" panose="020B0604020202020204" pitchFamily="34" charset="0"/>
              </a:endParaRPr>
            </a:p>
          </p:txBody>
        </p:sp>
        <p:pic>
          <p:nvPicPr>
            <p:cNvPr id="32" name="Picture 31" descr="Map&#10;&#10;Description automatically generated">
              <a:extLst>
                <a:ext uri="{FF2B5EF4-FFF2-40B4-BE49-F238E27FC236}">
                  <a16:creationId xmlns:a16="http://schemas.microsoft.com/office/drawing/2014/main" id="{EAFEBFD6-F71D-4CF4-9369-88C3D574E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3190" y="3750508"/>
              <a:ext cx="3548825" cy="2745148"/>
            </a:xfrm>
            <a:prstGeom prst="rect">
              <a:avLst/>
            </a:prstGeom>
          </p:spPr>
        </p:pic>
        <p:sp>
          <p:nvSpPr>
            <p:cNvPr id="33" name="Freeform: Shape 32">
              <a:extLst>
                <a:ext uri="{FF2B5EF4-FFF2-40B4-BE49-F238E27FC236}">
                  <a16:creationId xmlns:a16="http://schemas.microsoft.com/office/drawing/2014/main" id="{3147A5C0-3320-4E4F-8842-6221896B6772}"/>
                </a:ext>
              </a:extLst>
            </p:cNvPr>
            <p:cNvSpPr/>
            <p:nvPr/>
          </p:nvSpPr>
          <p:spPr>
            <a:xfrm>
              <a:off x="3845670" y="3922161"/>
              <a:ext cx="3355851" cy="2516215"/>
            </a:xfrm>
            <a:custGeom>
              <a:avLst/>
              <a:gdLst>
                <a:gd name="connsiteX0" fmla="*/ 7908 w 6431594"/>
                <a:gd name="connsiteY0" fmla="*/ 3803276 h 4811973"/>
                <a:gd name="connsiteX1" fmla="*/ 122208 w 6431594"/>
                <a:gd name="connsiteY1" fmla="*/ 3559436 h 4811973"/>
                <a:gd name="connsiteX2" fmla="*/ 114588 w 6431594"/>
                <a:gd name="connsiteY2" fmla="*/ 3490856 h 4811973"/>
                <a:gd name="connsiteX3" fmla="*/ 167928 w 6431594"/>
                <a:gd name="connsiteY3" fmla="*/ 3391796 h 4811973"/>
                <a:gd name="connsiteX4" fmla="*/ 183168 w 6431594"/>
                <a:gd name="connsiteY4" fmla="*/ 3307976 h 4811973"/>
                <a:gd name="connsiteX5" fmla="*/ 160308 w 6431594"/>
                <a:gd name="connsiteY5" fmla="*/ 3285116 h 4811973"/>
                <a:gd name="connsiteX6" fmla="*/ 213648 w 6431594"/>
                <a:gd name="connsiteY6" fmla="*/ 3224156 h 4811973"/>
                <a:gd name="connsiteX7" fmla="*/ 335568 w 6431594"/>
                <a:gd name="connsiteY7" fmla="*/ 2972696 h 4811973"/>
                <a:gd name="connsiteX8" fmla="*/ 419388 w 6431594"/>
                <a:gd name="connsiteY8" fmla="*/ 2515496 h 4811973"/>
                <a:gd name="connsiteX9" fmla="*/ 449868 w 6431594"/>
                <a:gd name="connsiteY9" fmla="*/ 2134496 h 4811973"/>
                <a:gd name="connsiteX10" fmla="*/ 472728 w 6431594"/>
                <a:gd name="connsiteY10" fmla="*/ 1989716 h 4811973"/>
                <a:gd name="connsiteX11" fmla="*/ 495588 w 6431594"/>
                <a:gd name="connsiteY11" fmla="*/ 1783976 h 4811973"/>
                <a:gd name="connsiteX12" fmla="*/ 495588 w 6431594"/>
                <a:gd name="connsiteY12" fmla="*/ 1677296 h 4811973"/>
                <a:gd name="connsiteX13" fmla="*/ 533688 w 6431594"/>
                <a:gd name="connsiteY13" fmla="*/ 1555376 h 4811973"/>
                <a:gd name="connsiteX14" fmla="*/ 556548 w 6431594"/>
                <a:gd name="connsiteY14" fmla="*/ 1364876 h 4811973"/>
                <a:gd name="connsiteX15" fmla="*/ 602268 w 6431594"/>
                <a:gd name="connsiteY15" fmla="*/ 1250576 h 4811973"/>
                <a:gd name="connsiteX16" fmla="*/ 594648 w 6431594"/>
                <a:gd name="connsiteY16" fmla="*/ 1136276 h 4811973"/>
                <a:gd name="connsiteX17" fmla="*/ 617508 w 6431594"/>
                <a:gd name="connsiteY17" fmla="*/ 1067696 h 4811973"/>
                <a:gd name="connsiteX18" fmla="*/ 579408 w 6431594"/>
                <a:gd name="connsiteY18" fmla="*/ 1029596 h 4811973"/>
                <a:gd name="connsiteX19" fmla="*/ 609888 w 6431594"/>
                <a:gd name="connsiteY19" fmla="*/ 1014356 h 4811973"/>
                <a:gd name="connsiteX20" fmla="*/ 609888 w 6431594"/>
                <a:gd name="connsiteY20" fmla="*/ 922916 h 4811973"/>
                <a:gd name="connsiteX21" fmla="*/ 609888 w 6431594"/>
                <a:gd name="connsiteY21" fmla="*/ 907676 h 4811973"/>
                <a:gd name="connsiteX22" fmla="*/ 632748 w 6431594"/>
                <a:gd name="connsiteY22" fmla="*/ 839096 h 4811973"/>
                <a:gd name="connsiteX23" fmla="*/ 632748 w 6431594"/>
                <a:gd name="connsiteY23" fmla="*/ 747656 h 4811973"/>
                <a:gd name="connsiteX24" fmla="*/ 655608 w 6431594"/>
                <a:gd name="connsiteY24" fmla="*/ 701936 h 4811973"/>
                <a:gd name="connsiteX25" fmla="*/ 655608 w 6431594"/>
                <a:gd name="connsiteY25" fmla="*/ 656216 h 4811973"/>
                <a:gd name="connsiteX26" fmla="*/ 625128 w 6431594"/>
                <a:gd name="connsiteY26" fmla="*/ 587636 h 4811973"/>
                <a:gd name="connsiteX27" fmla="*/ 640368 w 6431594"/>
                <a:gd name="connsiteY27" fmla="*/ 541916 h 4811973"/>
                <a:gd name="connsiteX28" fmla="*/ 632748 w 6431594"/>
                <a:gd name="connsiteY28" fmla="*/ 450476 h 4811973"/>
                <a:gd name="connsiteX29" fmla="*/ 602268 w 6431594"/>
                <a:gd name="connsiteY29" fmla="*/ 381896 h 4811973"/>
                <a:gd name="connsiteX30" fmla="*/ 655608 w 6431594"/>
                <a:gd name="connsiteY30" fmla="*/ 343796 h 4811973"/>
                <a:gd name="connsiteX31" fmla="*/ 663228 w 6431594"/>
                <a:gd name="connsiteY31" fmla="*/ 244736 h 4811973"/>
                <a:gd name="connsiteX32" fmla="*/ 602268 w 6431594"/>
                <a:gd name="connsiteY32" fmla="*/ 92336 h 4811973"/>
                <a:gd name="connsiteX33" fmla="*/ 541308 w 6431594"/>
                <a:gd name="connsiteY33" fmla="*/ 61856 h 4811973"/>
                <a:gd name="connsiteX34" fmla="*/ 510828 w 6431594"/>
                <a:gd name="connsiteY34" fmla="*/ 54236 h 4811973"/>
                <a:gd name="connsiteX35" fmla="*/ 510828 w 6431594"/>
                <a:gd name="connsiteY35" fmla="*/ 46616 h 4811973"/>
                <a:gd name="connsiteX36" fmla="*/ 587028 w 6431594"/>
                <a:gd name="connsiteY36" fmla="*/ 31376 h 4811973"/>
                <a:gd name="connsiteX37" fmla="*/ 609888 w 6431594"/>
                <a:gd name="connsiteY37" fmla="*/ 896 h 4811973"/>
                <a:gd name="connsiteX38" fmla="*/ 670848 w 6431594"/>
                <a:gd name="connsiteY38" fmla="*/ 69476 h 4811973"/>
                <a:gd name="connsiteX39" fmla="*/ 701328 w 6431594"/>
                <a:gd name="connsiteY39" fmla="*/ 61856 h 4811973"/>
                <a:gd name="connsiteX40" fmla="*/ 830868 w 6431594"/>
                <a:gd name="connsiteY40" fmla="*/ 38996 h 4811973"/>
                <a:gd name="connsiteX41" fmla="*/ 884208 w 6431594"/>
                <a:gd name="connsiteY41" fmla="*/ 69476 h 4811973"/>
                <a:gd name="connsiteX42" fmla="*/ 922308 w 6431594"/>
                <a:gd name="connsiteY42" fmla="*/ 69476 h 4811973"/>
                <a:gd name="connsiteX43" fmla="*/ 968028 w 6431594"/>
                <a:gd name="connsiteY43" fmla="*/ 46616 h 4811973"/>
                <a:gd name="connsiteX44" fmla="*/ 1013748 w 6431594"/>
                <a:gd name="connsiteY44" fmla="*/ 46616 h 4811973"/>
                <a:gd name="connsiteX45" fmla="*/ 1059468 w 6431594"/>
                <a:gd name="connsiteY45" fmla="*/ 84716 h 4811973"/>
                <a:gd name="connsiteX46" fmla="*/ 1067088 w 6431594"/>
                <a:gd name="connsiteY46" fmla="*/ 130436 h 4811973"/>
                <a:gd name="connsiteX47" fmla="*/ 1128048 w 6431594"/>
                <a:gd name="connsiteY47" fmla="*/ 183776 h 4811973"/>
                <a:gd name="connsiteX48" fmla="*/ 1227108 w 6431594"/>
                <a:gd name="connsiteY48" fmla="*/ 153296 h 4811973"/>
                <a:gd name="connsiteX49" fmla="*/ 1280448 w 6431594"/>
                <a:gd name="connsiteY49" fmla="*/ 153296 h 4811973"/>
                <a:gd name="connsiteX50" fmla="*/ 1409988 w 6431594"/>
                <a:gd name="connsiteY50" fmla="*/ 237116 h 4811973"/>
                <a:gd name="connsiteX51" fmla="*/ 1478568 w 6431594"/>
                <a:gd name="connsiteY51" fmla="*/ 305696 h 4811973"/>
                <a:gd name="connsiteX52" fmla="*/ 1509048 w 6431594"/>
                <a:gd name="connsiteY52" fmla="*/ 419996 h 4811973"/>
                <a:gd name="connsiteX53" fmla="*/ 1524288 w 6431594"/>
                <a:gd name="connsiteY53" fmla="*/ 503816 h 4811973"/>
                <a:gd name="connsiteX54" fmla="*/ 1531908 w 6431594"/>
                <a:gd name="connsiteY54" fmla="*/ 526676 h 4811973"/>
                <a:gd name="connsiteX55" fmla="*/ 1509048 w 6431594"/>
                <a:gd name="connsiteY55" fmla="*/ 557156 h 4811973"/>
                <a:gd name="connsiteX56" fmla="*/ 1554768 w 6431594"/>
                <a:gd name="connsiteY56" fmla="*/ 633356 h 4811973"/>
                <a:gd name="connsiteX57" fmla="*/ 1524288 w 6431594"/>
                <a:gd name="connsiteY57" fmla="*/ 679076 h 4811973"/>
                <a:gd name="connsiteX58" fmla="*/ 1570008 w 6431594"/>
                <a:gd name="connsiteY58" fmla="*/ 762896 h 4811973"/>
                <a:gd name="connsiteX59" fmla="*/ 1730028 w 6431594"/>
                <a:gd name="connsiteY59" fmla="*/ 800996 h 4811973"/>
                <a:gd name="connsiteX60" fmla="*/ 1851948 w 6431594"/>
                <a:gd name="connsiteY60" fmla="*/ 861956 h 4811973"/>
                <a:gd name="connsiteX61" fmla="*/ 1844328 w 6431594"/>
                <a:gd name="connsiteY61" fmla="*/ 846716 h 4811973"/>
                <a:gd name="connsiteX62" fmla="*/ 1912908 w 6431594"/>
                <a:gd name="connsiteY62" fmla="*/ 869576 h 4811973"/>
                <a:gd name="connsiteX63" fmla="*/ 2027208 w 6431594"/>
                <a:gd name="connsiteY63" fmla="*/ 823856 h 4811973"/>
                <a:gd name="connsiteX64" fmla="*/ 2095788 w 6431594"/>
                <a:gd name="connsiteY64" fmla="*/ 808616 h 4811973"/>
                <a:gd name="connsiteX65" fmla="*/ 2225328 w 6431594"/>
                <a:gd name="connsiteY65" fmla="*/ 762896 h 4811973"/>
                <a:gd name="connsiteX66" fmla="*/ 2278668 w 6431594"/>
                <a:gd name="connsiteY66" fmla="*/ 717176 h 4811973"/>
                <a:gd name="connsiteX67" fmla="*/ 2324388 w 6431594"/>
                <a:gd name="connsiteY67" fmla="*/ 701936 h 4811973"/>
                <a:gd name="connsiteX68" fmla="*/ 2385348 w 6431594"/>
                <a:gd name="connsiteY68" fmla="*/ 701936 h 4811973"/>
                <a:gd name="connsiteX69" fmla="*/ 2514888 w 6431594"/>
                <a:gd name="connsiteY69" fmla="*/ 686696 h 4811973"/>
                <a:gd name="connsiteX70" fmla="*/ 2621568 w 6431594"/>
                <a:gd name="connsiteY70" fmla="*/ 724796 h 4811973"/>
                <a:gd name="connsiteX71" fmla="*/ 2667288 w 6431594"/>
                <a:gd name="connsiteY71" fmla="*/ 694316 h 4811973"/>
                <a:gd name="connsiteX72" fmla="*/ 2743488 w 6431594"/>
                <a:gd name="connsiteY72" fmla="*/ 740036 h 4811973"/>
                <a:gd name="connsiteX73" fmla="*/ 2819688 w 6431594"/>
                <a:gd name="connsiteY73" fmla="*/ 831476 h 4811973"/>
                <a:gd name="connsiteX74" fmla="*/ 2873028 w 6431594"/>
                <a:gd name="connsiteY74" fmla="*/ 770516 h 4811973"/>
                <a:gd name="connsiteX75" fmla="*/ 2941608 w 6431594"/>
                <a:gd name="connsiteY75" fmla="*/ 747656 h 4811973"/>
                <a:gd name="connsiteX76" fmla="*/ 2987328 w 6431594"/>
                <a:gd name="connsiteY76" fmla="*/ 785756 h 4811973"/>
                <a:gd name="connsiteX77" fmla="*/ 3048288 w 6431594"/>
                <a:gd name="connsiteY77" fmla="*/ 724796 h 4811973"/>
                <a:gd name="connsiteX78" fmla="*/ 3147348 w 6431594"/>
                <a:gd name="connsiteY78" fmla="*/ 709556 h 4811973"/>
                <a:gd name="connsiteX79" fmla="*/ 3231168 w 6431594"/>
                <a:gd name="connsiteY79" fmla="*/ 671456 h 4811973"/>
                <a:gd name="connsiteX80" fmla="*/ 3314988 w 6431594"/>
                <a:gd name="connsiteY80" fmla="*/ 717176 h 4811973"/>
                <a:gd name="connsiteX81" fmla="*/ 3520728 w 6431594"/>
                <a:gd name="connsiteY81" fmla="*/ 694316 h 4811973"/>
                <a:gd name="connsiteX82" fmla="*/ 3543588 w 6431594"/>
                <a:gd name="connsiteY82" fmla="*/ 686696 h 4811973"/>
                <a:gd name="connsiteX83" fmla="*/ 3604548 w 6431594"/>
                <a:gd name="connsiteY83" fmla="*/ 625736 h 4811973"/>
                <a:gd name="connsiteX84" fmla="*/ 3673128 w 6431594"/>
                <a:gd name="connsiteY84" fmla="*/ 602876 h 4811973"/>
                <a:gd name="connsiteX85" fmla="*/ 3848388 w 6431594"/>
                <a:gd name="connsiteY85" fmla="*/ 557156 h 4811973"/>
                <a:gd name="connsiteX86" fmla="*/ 3955068 w 6431594"/>
                <a:gd name="connsiteY86" fmla="*/ 534296 h 4811973"/>
                <a:gd name="connsiteX87" fmla="*/ 4016028 w 6431594"/>
                <a:gd name="connsiteY87" fmla="*/ 435236 h 4811973"/>
                <a:gd name="connsiteX88" fmla="*/ 4069368 w 6431594"/>
                <a:gd name="connsiteY88" fmla="*/ 473336 h 4811973"/>
                <a:gd name="connsiteX89" fmla="*/ 4168428 w 6431594"/>
                <a:gd name="connsiteY89" fmla="*/ 465716 h 4811973"/>
                <a:gd name="connsiteX90" fmla="*/ 4237008 w 6431594"/>
                <a:gd name="connsiteY90" fmla="*/ 442856 h 4811973"/>
                <a:gd name="connsiteX91" fmla="*/ 4397028 w 6431594"/>
                <a:gd name="connsiteY91" fmla="*/ 442856 h 4811973"/>
                <a:gd name="connsiteX92" fmla="*/ 4465608 w 6431594"/>
                <a:gd name="connsiteY92" fmla="*/ 381896 h 4811973"/>
                <a:gd name="connsiteX93" fmla="*/ 4587528 w 6431594"/>
                <a:gd name="connsiteY93" fmla="*/ 366656 h 4811973"/>
                <a:gd name="connsiteX94" fmla="*/ 4907568 w 6431594"/>
                <a:gd name="connsiteY94" fmla="*/ 366656 h 4811973"/>
                <a:gd name="connsiteX95" fmla="*/ 5776248 w 6431594"/>
                <a:gd name="connsiteY95" fmla="*/ 328556 h 4811973"/>
                <a:gd name="connsiteX96" fmla="*/ 5951508 w 6431594"/>
                <a:gd name="connsiteY96" fmla="*/ 320936 h 4811973"/>
                <a:gd name="connsiteX97" fmla="*/ 6065808 w 6431594"/>
                <a:gd name="connsiteY97" fmla="*/ 328556 h 4811973"/>
                <a:gd name="connsiteX98" fmla="*/ 6103908 w 6431594"/>
                <a:gd name="connsiteY98" fmla="*/ 389516 h 4811973"/>
                <a:gd name="connsiteX99" fmla="*/ 6126768 w 6431594"/>
                <a:gd name="connsiteY99" fmla="*/ 442856 h 4811973"/>
                <a:gd name="connsiteX100" fmla="*/ 6164868 w 6431594"/>
                <a:gd name="connsiteY100" fmla="*/ 488576 h 4811973"/>
                <a:gd name="connsiteX101" fmla="*/ 6180108 w 6431594"/>
                <a:gd name="connsiteY101" fmla="*/ 526676 h 4811973"/>
                <a:gd name="connsiteX102" fmla="*/ 6202968 w 6431594"/>
                <a:gd name="connsiteY102" fmla="*/ 503816 h 4811973"/>
                <a:gd name="connsiteX103" fmla="*/ 6263928 w 6431594"/>
                <a:gd name="connsiteY103" fmla="*/ 549536 h 4811973"/>
                <a:gd name="connsiteX104" fmla="*/ 6332508 w 6431594"/>
                <a:gd name="connsiteY104" fmla="*/ 549536 h 4811973"/>
                <a:gd name="connsiteX105" fmla="*/ 6370608 w 6431594"/>
                <a:gd name="connsiteY105" fmla="*/ 595256 h 4811973"/>
                <a:gd name="connsiteX106" fmla="*/ 6378228 w 6431594"/>
                <a:gd name="connsiteY106" fmla="*/ 648596 h 4811973"/>
                <a:gd name="connsiteX107" fmla="*/ 6431568 w 6431594"/>
                <a:gd name="connsiteY107" fmla="*/ 724796 h 4811973"/>
                <a:gd name="connsiteX108" fmla="*/ 6370608 w 6431594"/>
                <a:gd name="connsiteY108" fmla="*/ 831476 h 4811973"/>
                <a:gd name="connsiteX109" fmla="*/ 6362988 w 6431594"/>
                <a:gd name="connsiteY109" fmla="*/ 892436 h 4811973"/>
                <a:gd name="connsiteX110" fmla="*/ 6271548 w 6431594"/>
                <a:gd name="connsiteY110" fmla="*/ 1029596 h 4811973"/>
                <a:gd name="connsiteX111" fmla="*/ 6263928 w 6431594"/>
                <a:gd name="connsiteY111" fmla="*/ 1143896 h 4811973"/>
                <a:gd name="connsiteX112" fmla="*/ 6248688 w 6431594"/>
                <a:gd name="connsiteY112" fmla="*/ 1250576 h 4811973"/>
                <a:gd name="connsiteX113" fmla="*/ 6157248 w 6431594"/>
                <a:gd name="connsiteY113" fmla="*/ 1425836 h 4811973"/>
                <a:gd name="connsiteX114" fmla="*/ 6187728 w 6431594"/>
                <a:gd name="connsiteY114" fmla="*/ 1509656 h 4811973"/>
                <a:gd name="connsiteX115" fmla="*/ 6096288 w 6431594"/>
                <a:gd name="connsiteY115" fmla="*/ 1669676 h 4811973"/>
                <a:gd name="connsiteX116" fmla="*/ 6027708 w 6431594"/>
                <a:gd name="connsiteY116" fmla="*/ 1715396 h 4811973"/>
                <a:gd name="connsiteX117" fmla="*/ 5966748 w 6431594"/>
                <a:gd name="connsiteY117" fmla="*/ 1883036 h 4811973"/>
                <a:gd name="connsiteX118" fmla="*/ 5959128 w 6431594"/>
                <a:gd name="connsiteY118" fmla="*/ 1943996 h 4811973"/>
                <a:gd name="connsiteX119" fmla="*/ 5890548 w 6431594"/>
                <a:gd name="connsiteY119" fmla="*/ 2020196 h 4811973"/>
                <a:gd name="connsiteX120" fmla="*/ 5898168 w 6431594"/>
                <a:gd name="connsiteY120" fmla="*/ 2050676 h 4811973"/>
                <a:gd name="connsiteX121" fmla="*/ 5898168 w 6431594"/>
                <a:gd name="connsiteY121" fmla="*/ 2065916 h 4811973"/>
                <a:gd name="connsiteX122" fmla="*/ 5875308 w 6431594"/>
                <a:gd name="connsiteY122" fmla="*/ 2111636 h 4811973"/>
                <a:gd name="connsiteX123" fmla="*/ 5936268 w 6431594"/>
                <a:gd name="connsiteY123" fmla="*/ 2172596 h 4811973"/>
                <a:gd name="connsiteX124" fmla="*/ 5905788 w 6431594"/>
                <a:gd name="connsiteY124" fmla="*/ 2241176 h 4811973"/>
                <a:gd name="connsiteX125" fmla="*/ 5997228 w 6431594"/>
                <a:gd name="connsiteY125" fmla="*/ 2241176 h 4811973"/>
                <a:gd name="connsiteX126" fmla="*/ 6012468 w 6431594"/>
                <a:gd name="connsiteY126" fmla="*/ 2233556 h 4811973"/>
                <a:gd name="connsiteX127" fmla="*/ 6042948 w 6431594"/>
                <a:gd name="connsiteY127" fmla="*/ 2286896 h 4811973"/>
                <a:gd name="connsiteX128" fmla="*/ 6103908 w 6431594"/>
                <a:gd name="connsiteY128" fmla="*/ 2264036 h 4811973"/>
                <a:gd name="connsiteX129" fmla="*/ 6142008 w 6431594"/>
                <a:gd name="connsiteY129" fmla="*/ 2324996 h 4811973"/>
                <a:gd name="connsiteX130" fmla="*/ 6164868 w 6431594"/>
                <a:gd name="connsiteY130" fmla="*/ 2324996 h 4811973"/>
                <a:gd name="connsiteX131" fmla="*/ 6164868 w 6431594"/>
                <a:gd name="connsiteY131" fmla="*/ 2355476 h 4811973"/>
                <a:gd name="connsiteX132" fmla="*/ 6119148 w 6431594"/>
                <a:gd name="connsiteY132" fmla="*/ 2454536 h 4811973"/>
                <a:gd name="connsiteX133" fmla="*/ 6142008 w 6431594"/>
                <a:gd name="connsiteY133" fmla="*/ 2485016 h 4811973"/>
                <a:gd name="connsiteX134" fmla="*/ 6157248 w 6431594"/>
                <a:gd name="connsiteY134" fmla="*/ 2545976 h 4811973"/>
                <a:gd name="connsiteX135" fmla="*/ 6111528 w 6431594"/>
                <a:gd name="connsiteY135" fmla="*/ 2584076 h 4811973"/>
                <a:gd name="connsiteX136" fmla="*/ 6111528 w 6431594"/>
                <a:gd name="connsiteY136" fmla="*/ 2660276 h 4811973"/>
                <a:gd name="connsiteX137" fmla="*/ 6073428 w 6431594"/>
                <a:gd name="connsiteY137" fmla="*/ 2713616 h 4811973"/>
                <a:gd name="connsiteX138" fmla="*/ 6081048 w 6431594"/>
                <a:gd name="connsiteY138" fmla="*/ 2782196 h 4811973"/>
                <a:gd name="connsiteX139" fmla="*/ 6103908 w 6431594"/>
                <a:gd name="connsiteY139" fmla="*/ 2919356 h 4811973"/>
                <a:gd name="connsiteX140" fmla="*/ 6164868 w 6431594"/>
                <a:gd name="connsiteY140" fmla="*/ 4618616 h 4811973"/>
                <a:gd name="connsiteX141" fmla="*/ 6157248 w 6431594"/>
                <a:gd name="connsiteY141" fmla="*/ 4687196 h 4811973"/>
                <a:gd name="connsiteX142" fmla="*/ 6172488 w 6431594"/>
                <a:gd name="connsiteY142" fmla="*/ 4732916 h 4811973"/>
                <a:gd name="connsiteX143" fmla="*/ 6111528 w 6431594"/>
                <a:gd name="connsiteY143" fmla="*/ 4755776 h 4811973"/>
                <a:gd name="connsiteX144" fmla="*/ 5776248 w 6431594"/>
                <a:gd name="connsiteY144" fmla="*/ 4763396 h 4811973"/>
                <a:gd name="connsiteX145" fmla="*/ 4999008 w 6431594"/>
                <a:gd name="connsiteY145" fmla="*/ 4771016 h 4811973"/>
                <a:gd name="connsiteX146" fmla="*/ 4755168 w 6431594"/>
                <a:gd name="connsiteY146" fmla="*/ 4793876 h 4811973"/>
                <a:gd name="connsiteX147" fmla="*/ 3901728 w 6431594"/>
                <a:gd name="connsiteY147" fmla="*/ 4786256 h 4811973"/>
                <a:gd name="connsiteX148" fmla="*/ 3398808 w 6431594"/>
                <a:gd name="connsiteY148" fmla="*/ 4809116 h 4811973"/>
                <a:gd name="connsiteX149" fmla="*/ 3025428 w 6431594"/>
                <a:gd name="connsiteY149" fmla="*/ 4809116 h 4811973"/>
                <a:gd name="connsiteX150" fmla="*/ 2591088 w 6431594"/>
                <a:gd name="connsiteY150" fmla="*/ 4786256 h 4811973"/>
                <a:gd name="connsiteX151" fmla="*/ 2118648 w 6431594"/>
                <a:gd name="connsiteY151" fmla="*/ 4793876 h 4811973"/>
                <a:gd name="connsiteX152" fmla="*/ 1676688 w 6431594"/>
                <a:gd name="connsiteY152" fmla="*/ 4748156 h 4811973"/>
                <a:gd name="connsiteX153" fmla="*/ 1067088 w 6431594"/>
                <a:gd name="connsiteY153" fmla="*/ 4748156 h 4811973"/>
                <a:gd name="connsiteX154" fmla="*/ 434628 w 6431594"/>
                <a:gd name="connsiteY154" fmla="*/ 4740536 h 4811973"/>
                <a:gd name="connsiteX155" fmla="*/ 343188 w 6431594"/>
                <a:gd name="connsiteY155" fmla="*/ 4732916 h 4811973"/>
                <a:gd name="connsiteX156" fmla="*/ 236508 w 6431594"/>
                <a:gd name="connsiteY156" fmla="*/ 4725296 h 4811973"/>
                <a:gd name="connsiteX157" fmla="*/ 152688 w 6431594"/>
                <a:gd name="connsiteY157" fmla="*/ 4626236 h 4811973"/>
                <a:gd name="connsiteX158" fmla="*/ 145068 w 6431594"/>
                <a:gd name="connsiteY158" fmla="*/ 4527176 h 4811973"/>
                <a:gd name="connsiteX159" fmla="*/ 122208 w 6431594"/>
                <a:gd name="connsiteY159" fmla="*/ 4420496 h 4811973"/>
                <a:gd name="connsiteX160" fmla="*/ 122208 w 6431594"/>
                <a:gd name="connsiteY160" fmla="*/ 4390016 h 4811973"/>
                <a:gd name="connsiteX161" fmla="*/ 99348 w 6431594"/>
                <a:gd name="connsiteY161" fmla="*/ 4382396 h 4811973"/>
                <a:gd name="connsiteX162" fmla="*/ 106968 w 6431594"/>
                <a:gd name="connsiteY162" fmla="*/ 4199516 h 4811973"/>
                <a:gd name="connsiteX163" fmla="*/ 145068 w 6431594"/>
                <a:gd name="connsiteY163" fmla="*/ 4138556 h 4811973"/>
                <a:gd name="connsiteX164" fmla="*/ 152688 w 6431594"/>
                <a:gd name="connsiteY164" fmla="*/ 4039496 h 4811973"/>
                <a:gd name="connsiteX165" fmla="*/ 106968 w 6431594"/>
                <a:gd name="connsiteY165" fmla="*/ 3970916 h 4811973"/>
                <a:gd name="connsiteX166" fmla="*/ 91728 w 6431594"/>
                <a:gd name="connsiteY166" fmla="*/ 3879476 h 4811973"/>
                <a:gd name="connsiteX167" fmla="*/ 15528 w 6431594"/>
                <a:gd name="connsiteY167" fmla="*/ 3879476 h 4811973"/>
                <a:gd name="connsiteX168" fmla="*/ 7908 w 6431594"/>
                <a:gd name="connsiteY168" fmla="*/ 3803276 h 4811973"/>
                <a:gd name="connsiteX0" fmla="*/ 7908 w 6431594"/>
                <a:gd name="connsiteY0" fmla="*/ 3803276 h 4811973"/>
                <a:gd name="connsiteX1" fmla="*/ 122208 w 6431594"/>
                <a:gd name="connsiteY1" fmla="*/ 3559436 h 4811973"/>
                <a:gd name="connsiteX2" fmla="*/ 114588 w 6431594"/>
                <a:gd name="connsiteY2" fmla="*/ 3490856 h 4811973"/>
                <a:gd name="connsiteX3" fmla="*/ 167928 w 6431594"/>
                <a:gd name="connsiteY3" fmla="*/ 3391796 h 4811973"/>
                <a:gd name="connsiteX4" fmla="*/ 183168 w 6431594"/>
                <a:gd name="connsiteY4" fmla="*/ 3307976 h 4811973"/>
                <a:gd name="connsiteX5" fmla="*/ 160308 w 6431594"/>
                <a:gd name="connsiteY5" fmla="*/ 3285116 h 4811973"/>
                <a:gd name="connsiteX6" fmla="*/ 213648 w 6431594"/>
                <a:gd name="connsiteY6" fmla="*/ 3224156 h 4811973"/>
                <a:gd name="connsiteX7" fmla="*/ 335568 w 6431594"/>
                <a:gd name="connsiteY7" fmla="*/ 2972696 h 4811973"/>
                <a:gd name="connsiteX8" fmla="*/ 419388 w 6431594"/>
                <a:gd name="connsiteY8" fmla="*/ 2515496 h 4811973"/>
                <a:gd name="connsiteX9" fmla="*/ 449868 w 6431594"/>
                <a:gd name="connsiteY9" fmla="*/ 2134496 h 4811973"/>
                <a:gd name="connsiteX10" fmla="*/ 472728 w 6431594"/>
                <a:gd name="connsiteY10" fmla="*/ 1989716 h 4811973"/>
                <a:gd name="connsiteX11" fmla="*/ 495588 w 6431594"/>
                <a:gd name="connsiteY11" fmla="*/ 1783976 h 4811973"/>
                <a:gd name="connsiteX12" fmla="*/ 495588 w 6431594"/>
                <a:gd name="connsiteY12" fmla="*/ 1677296 h 4811973"/>
                <a:gd name="connsiteX13" fmla="*/ 533688 w 6431594"/>
                <a:gd name="connsiteY13" fmla="*/ 1555376 h 4811973"/>
                <a:gd name="connsiteX14" fmla="*/ 556548 w 6431594"/>
                <a:gd name="connsiteY14" fmla="*/ 1364876 h 4811973"/>
                <a:gd name="connsiteX15" fmla="*/ 602268 w 6431594"/>
                <a:gd name="connsiteY15" fmla="*/ 1250576 h 4811973"/>
                <a:gd name="connsiteX16" fmla="*/ 594648 w 6431594"/>
                <a:gd name="connsiteY16" fmla="*/ 1136276 h 4811973"/>
                <a:gd name="connsiteX17" fmla="*/ 617508 w 6431594"/>
                <a:gd name="connsiteY17" fmla="*/ 1067696 h 4811973"/>
                <a:gd name="connsiteX18" fmla="*/ 579408 w 6431594"/>
                <a:gd name="connsiteY18" fmla="*/ 1029596 h 4811973"/>
                <a:gd name="connsiteX19" fmla="*/ 609888 w 6431594"/>
                <a:gd name="connsiteY19" fmla="*/ 1014356 h 4811973"/>
                <a:gd name="connsiteX20" fmla="*/ 609888 w 6431594"/>
                <a:gd name="connsiteY20" fmla="*/ 922916 h 4811973"/>
                <a:gd name="connsiteX21" fmla="*/ 609888 w 6431594"/>
                <a:gd name="connsiteY21" fmla="*/ 907676 h 4811973"/>
                <a:gd name="connsiteX22" fmla="*/ 632748 w 6431594"/>
                <a:gd name="connsiteY22" fmla="*/ 839096 h 4811973"/>
                <a:gd name="connsiteX23" fmla="*/ 632748 w 6431594"/>
                <a:gd name="connsiteY23" fmla="*/ 747656 h 4811973"/>
                <a:gd name="connsiteX24" fmla="*/ 655608 w 6431594"/>
                <a:gd name="connsiteY24" fmla="*/ 701936 h 4811973"/>
                <a:gd name="connsiteX25" fmla="*/ 655608 w 6431594"/>
                <a:gd name="connsiteY25" fmla="*/ 656216 h 4811973"/>
                <a:gd name="connsiteX26" fmla="*/ 625128 w 6431594"/>
                <a:gd name="connsiteY26" fmla="*/ 587636 h 4811973"/>
                <a:gd name="connsiteX27" fmla="*/ 640368 w 6431594"/>
                <a:gd name="connsiteY27" fmla="*/ 541916 h 4811973"/>
                <a:gd name="connsiteX28" fmla="*/ 632748 w 6431594"/>
                <a:gd name="connsiteY28" fmla="*/ 450476 h 4811973"/>
                <a:gd name="connsiteX29" fmla="*/ 602268 w 6431594"/>
                <a:gd name="connsiteY29" fmla="*/ 381896 h 4811973"/>
                <a:gd name="connsiteX30" fmla="*/ 655608 w 6431594"/>
                <a:gd name="connsiteY30" fmla="*/ 343796 h 4811973"/>
                <a:gd name="connsiteX31" fmla="*/ 663228 w 6431594"/>
                <a:gd name="connsiteY31" fmla="*/ 244736 h 4811973"/>
                <a:gd name="connsiteX32" fmla="*/ 602268 w 6431594"/>
                <a:gd name="connsiteY32" fmla="*/ 92336 h 4811973"/>
                <a:gd name="connsiteX33" fmla="*/ 541308 w 6431594"/>
                <a:gd name="connsiteY33" fmla="*/ 61856 h 4811973"/>
                <a:gd name="connsiteX34" fmla="*/ 510828 w 6431594"/>
                <a:gd name="connsiteY34" fmla="*/ 54236 h 4811973"/>
                <a:gd name="connsiteX35" fmla="*/ 510828 w 6431594"/>
                <a:gd name="connsiteY35" fmla="*/ 46616 h 4811973"/>
                <a:gd name="connsiteX36" fmla="*/ 587028 w 6431594"/>
                <a:gd name="connsiteY36" fmla="*/ 31376 h 4811973"/>
                <a:gd name="connsiteX37" fmla="*/ 609888 w 6431594"/>
                <a:gd name="connsiteY37" fmla="*/ 896 h 4811973"/>
                <a:gd name="connsiteX38" fmla="*/ 670848 w 6431594"/>
                <a:gd name="connsiteY38" fmla="*/ 69476 h 4811973"/>
                <a:gd name="connsiteX39" fmla="*/ 701328 w 6431594"/>
                <a:gd name="connsiteY39" fmla="*/ 61856 h 4811973"/>
                <a:gd name="connsiteX40" fmla="*/ 830868 w 6431594"/>
                <a:gd name="connsiteY40" fmla="*/ 38996 h 4811973"/>
                <a:gd name="connsiteX41" fmla="*/ 884208 w 6431594"/>
                <a:gd name="connsiteY41" fmla="*/ 69476 h 4811973"/>
                <a:gd name="connsiteX42" fmla="*/ 922308 w 6431594"/>
                <a:gd name="connsiteY42" fmla="*/ 69476 h 4811973"/>
                <a:gd name="connsiteX43" fmla="*/ 968028 w 6431594"/>
                <a:gd name="connsiteY43" fmla="*/ 46616 h 4811973"/>
                <a:gd name="connsiteX44" fmla="*/ 1013748 w 6431594"/>
                <a:gd name="connsiteY44" fmla="*/ 46616 h 4811973"/>
                <a:gd name="connsiteX45" fmla="*/ 1059468 w 6431594"/>
                <a:gd name="connsiteY45" fmla="*/ 84716 h 4811973"/>
                <a:gd name="connsiteX46" fmla="*/ 1067088 w 6431594"/>
                <a:gd name="connsiteY46" fmla="*/ 130436 h 4811973"/>
                <a:gd name="connsiteX47" fmla="*/ 1128048 w 6431594"/>
                <a:gd name="connsiteY47" fmla="*/ 183776 h 4811973"/>
                <a:gd name="connsiteX48" fmla="*/ 1227108 w 6431594"/>
                <a:gd name="connsiteY48" fmla="*/ 153296 h 4811973"/>
                <a:gd name="connsiteX49" fmla="*/ 1280448 w 6431594"/>
                <a:gd name="connsiteY49" fmla="*/ 153296 h 4811973"/>
                <a:gd name="connsiteX50" fmla="*/ 1409988 w 6431594"/>
                <a:gd name="connsiteY50" fmla="*/ 237116 h 4811973"/>
                <a:gd name="connsiteX51" fmla="*/ 1478568 w 6431594"/>
                <a:gd name="connsiteY51" fmla="*/ 305696 h 4811973"/>
                <a:gd name="connsiteX52" fmla="*/ 1509048 w 6431594"/>
                <a:gd name="connsiteY52" fmla="*/ 419996 h 4811973"/>
                <a:gd name="connsiteX53" fmla="*/ 1524288 w 6431594"/>
                <a:gd name="connsiteY53" fmla="*/ 503816 h 4811973"/>
                <a:gd name="connsiteX54" fmla="*/ 1531908 w 6431594"/>
                <a:gd name="connsiteY54" fmla="*/ 526676 h 4811973"/>
                <a:gd name="connsiteX55" fmla="*/ 1509048 w 6431594"/>
                <a:gd name="connsiteY55" fmla="*/ 557156 h 4811973"/>
                <a:gd name="connsiteX56" fmla="*/ 1554768 w 6431594"/>
                <a:gd name="connsiteY56" fmla="*/ 633356 h 4811973"/>
                <a:gd name="connsiteX57" fmla="*/ 1524288 w 6431594"/>
                <a:gd name="connsiteY57" fmla="*/ 679076 h 4811973"/>
                <a:gd name="connsiteX58" fmla="*/ 1570008 w 6431594"/>
                <a:gd name="connsiteY58" fmla="*/ 762896 h 4811973"/>
                <a:gd name="connsiteX59" fmla="*/ 1730028 w 6431594"/>
                <a:gd name="connsiteY59" fmla="*/ 800996 h 4811973"/>
                <a:gd name="connsiteX60" fmla="*/ 1851948 w 6431594"/>
                <a:gd name="connsiteY60" fmla="*/ 861956 h 4811973"/>
                <a:gd name="connsiteX61" fmla="*/ 1844328 w 6431594"/>
                <a:gd name="connsiteY61" fmla="*/ 846716 h 4811973"/>
                <a:gd name="connsiteX62" fmla="*/ 1912908 w 6431594"/>
                <a:gd name="connsiteY62" fmla="*/ 869576 h 4811973"/>
                <a:gd name="connsiteX63" fmla="*/ 2027208 w 6431594"/>
                <a:gd name="connsiteY63" fmla="*/ 823856 h 4811973"/>
                <a:gd name="connsiteX64" fmla="*/ 2095788 w 6431594"/>
                <a:gd name="connsiteY64" fmla="*/ 808616 h 4811973"/>
                <a:gd name="connsiteX65" fmla="*/ 2225328 w 6431594"/>
                <a:gd name="connsiteY65" fmla="*/ 762896 h 4811973"/>
                <a:gd name="connsiteX66" fmla="*/ 2278668 w 6431594"/>
                <a:gd name="connsiteY66" fmla="*/ 717176 h 4811973"/>
                <a:gd name="connsiteX67" fmla="*/ 2324388 w 6431594"/>
                <a:gd name="connsiteY67" fmla="*/ 701936 h 4811973"/>
                <a:gd name="connsiteX68" fmla="*/ 2385348 w 6431594"/>
                <a:gd name="connsiteY68" fmla="*/ 701936 h 4811973"/>
                <a:gd name="connsiteX69" fmla="*/ 2514888 w 6431594"/>
                <a:gd name="connsiteY69" fmla="*/ 686696 h 4811973"/>
                <a:gd name="connsiteX70" fmla="*/ 2621568 w 6431594"/>
                <a:gd name="connsiteY70" fmla="*/ 724796 h 4811973"/>
                <a:gd name="connsiteX71" fmla="*/ 2667288 w 6431594"/>
                <a:gd name="connsiteY71" fmla="*/ 694316 h 4811973"/>
                <a:gd name="connsiteX72" fmla="*/ 2743488 w 6431594"/>
                <a:gd name="connsiteY72" fmla="*/ 740036 h 4811973"/>
                <a:gd name="connsiteX73" fmla="*/ 2819688 w 6431594"/>
                <a:gd name="connsiteY73" fmla="*/ 831476 h 4811973"/>
                <a:gd name="connsiteX74" fmla="*/ 2873028 w 6431594"/>
                <a:gd name="connsiteY74" fmla="*/ 770516 h 4811973"/>
                <a:gd name="connsiteX75" fmla="*/ 2941608 w 6431594"/>
                <a:gd name="connsiteY75" fmla="*/ 747656 h 4811973"/>
                <a:gd name="connsiteX76" fmla="*/ 2987328 w 6431594"/>
                <a:gd name="connsiteY76" fmla="*/ 785756 h 4811973"/>
                <a:gd name="connsiteX77" fmla="*/ 3048288 w 6431594"/>
                <a:gd name="connsiteY77" fmla="*/ 724796 h 4811973"/>
                <a:gd name="connsiteX78" fmla="*/ 3147348 w 6431594"/>
                <a:gd name="connsiteY78" fmla="*/ 709556 h 4811973"/>
                <a:gd name="connsiteX79" fmla="*/ 3231168 w 6431594"/>
                <a:gd name="connsiteY79" fmla="*/ 671456 h 4811973"/>
                <a:gd name="connsiteX80" fmla="*/ 3314988 w 6431594"/>
                <a:gd name="connsiteY80" fmla="*/ 717176 h 4811973"/>
                <a:gd name="connsiteX81" fmla="*/ 3520728 w 6431594"/>
                <a:gd name="connsiteY81" fmla="*/ 694316 h 4811973"/>
                <a:gd name="connsiteX82" fmla="*/ 3543588 w 6431594"/>
                <a:gd name="connsiteY82" fmla="*/ 686696 h 4811973"/>
                <a:gd name="connsiteX83" fmla="*/ 3604548 w 6431594"/>
                <a:gd name="connsiteY83" fmla="*/ 625736 h 4811973"/>
                <a:gd name="connsiteX84" fmla="*/ 3673128 w 6431594"/>
                <a:gd name="connsiteY84" fmla="*/ 602876 h 4811973"/>
                <a:gd name="connsiteX85" fmla="*/ 3848388 w 6431594"/>
                <a:gd name="connsiteY85" fmla="*/ 557156 h 4811973"/>
                <a:gd name="connsiteX86" fmla="*/ 3955068 w 6431594"/>
                <a:gd name="connsiteY86" fmla="*/ 534296 h 4811973"/>
                <a:gd name="connsiteX87" fmla="*/ 4016028 w 6431594"/>
                <a:gd name="connsiteY87" fmla="*/ 435236 h 4811973"/>
                <a:gd name="connsiteX88" fmla="*/ 4069368 w 6431594"/>
                <a:gd name="connsiteY88" fmla="*/ 473336 h 4811973"/>
                <a:gd name="connsiteX89" fmla="*/ 4168428 w 6431594"/>
                <a:gd name="connsiteY89" fmla="*/ 465716 h 4811973"/>
                <a:gd name="connsiteX90" fmla="*/ 4237008 w 6431594"/>
                <a:gd name="connsiteY90" fmla="*/ 442856 h 4811973"/>
                <a:gd name="connsiteX91" fmla="*/ 4397028 w 6431594"/>
                <a:gd name="connsiteY91" fmla="*/ 442856 h 4811973"/>
                <a:gd name="connsiteX92" fmla="*/ 4465608 w 6431594"/>
                <a:gd name="connsiteY92" fmla="*/ 381896 h 4811973"/>
                <a:gd name="connsiteX93" fmla="*/ 4587528 w 6431594"/>
                <a:gd name="connsiteY93" fmla="*/ 366656 h 4811973"/>
                <a:gd name="connsiteX94" fmla="*/ 4907568 w 6431594"/>
                <a:gd name="connsiteY94" fmla="*/ 366656 h 4811973"/>
                <a:gd name="connsiteX95" fmla="*/ 5776248 w 6431594"/>
                <a:gd name="connsiteY95" fmla="*/ 328556 h 4811973"/>
                <a:gd name="connsiteX96" fmla="*/ 5951508 w 6431594"/>
                <a:gd name="connsiteY96" fmla="*/ 320936 h 4811973"/>
                <a:gd name="connsiteX97" fmla="*/ 6065808 w 6431594"/>
                <a:gd name="connsiteY97" fmla="*/ 328556 h 4811973"/>
                <a:gd name="connsiteX98" fmla="*/ 6103908 w 6431594"/>
                <a:gd name="connsiteY98" fmla="*/ 389516 h 4811973"/>
                <a:gd name="connsiteX99" fmla="*/ 6126768 w 6431594"/>
                <a:gd name="connsiteY99" fmla="*/ 442856 h 4811973"/>
                <a:gd name="connsiteX100" fmla="*/ 6164868 w 6431594"/>
                <a:gd name="connsiteY100" fmla="*/ 488576 h 4811973"/>
                <a:gd name="connsiteX101" fmla="*/ 6180108 w 6431594"/>
                <a:gd name="connsiteY101" fmla="*/ 526676 h 4811973"/>
                <a:gd name="connsiteX102" fmla="*/ 6202968 w 6431594"/>
                <a:gd name="connsiteY102" fmla="*/ 503816 h 4811973"/>
                <a:gd name="connsiteX103" fmla="*/ 6263928 w 6431594"/>
                <a:gd name="connsiteY103" fmla="*/ 549536 h 4811973"/>
                <a:gd name="connsiteX104" fmla="*/ 6332508 w 6431594"/>
                <a:gd name="connsiteY104" fmla="*/ 549536 h 4811973"/>
                <a:gd name="connsiteX105" fmla="*/ 6370608 w 6431594"/>
                <a:gd name="connsiteY105" fmla="*/ 595256 h 4811973"/>
                <a:gd name="connsiteX106" fmla="*/ 6378228 w 6431594"/>
                <a:gd name="connsiteY106" fmla="*/ 648596 h 4811973"/>
                <a:gd name="connsiteX107" fmla="*/ 6431568 w 6431594"/>
                <a:gd name="connsiteY107" fmla="*/ 724796 h 4811973"/>
                <a:gd name="connsiteX108" fmla="*/ 6370608 w 6431594"/>
                <a:gd name="connsiteY108" fmla="*/ 831476 h 4811973"/>
                <a:gd name="connsiteX109" fmla="*/ 6362988 w 6431594"/>
                <a:gd name="connsiteY109" fmla="*/ 892436 h 4811973"/>
                <a:gd name="connsiteX110" fmla="*/ 6302028 w 6431594"/>
                <a:gd name="connsiteY110" fmla="*/ 1029596 h 4811973"/>
                <a:gd name="connsiteX111" fmla="*/ 6263928 w 6431594"/>
                <a:gd name="connsiteY111" fmla="*/ 1143896 h 4811973"/>
                <a:gd name="connsiteX112" fmla="*/ 6248688 w 6431594"/>
                <a:gd name="connsiteY112" fmla="*/ 1250576 h 4811973"/>
                <a:gd name="connsiteX113" fmla="*/ 6157248 w 6431594"/>
                <a:gd name="connsiteY113" fmla="*/ 1425836 h 4811973"/>
                <a:gd name="connsiteX114" fmla="*/ 6187728 w 6431594"/>
                <a:gd name="connsiteY114" fmla="*/ 1509656 h 4811973"/>
                <a:gd name="connsiteX115" fmla="*/ 6096288 w 6431594"/>
                <a:gd name="connsiteY115" fmla="*/ 1669676 h 4811973"/>
                <a:gd name="connsiteX116" fmla="*/ 6027708 w 6431594"/>
                <a:gd name="connsiteY116" fmla="*/ 1715396 h 4811973"/>
                <a:gd name="connsiteX117" fmla="*/ 5966748 w 6431594"/>
                <a:gd name="connsiteY117" fmla="*/ 1883036 h 4811973"/>
                <a:gd name="connsiteX118" fmla="*/ 5959128 w 6431594"/>
                <a:gd name="connsiteY118" fmla="*/ 1943996 h 4811973"/>
                <a:gd name="connsiteX119" fmla="*/ 5890548 w 6431594"/>
                <a:gd name="connsiteY119" fmla="*/ 2020196 h 4811973"/>
                <a:gd name="connsiteX120" fmla="*/ 5898168 w 6431594"/>
                <a:gd name="connsiteY120" fmla="*/ 2050676 h 4811973"/>
                <a:gd name="connsiteX121" fmla="*/ 5898168 w 6431594"/>
                <a:gd name="connsiteY121" fmla="*/ 2065916 h 4811973"/>
                <a:gd name="connsiteX122" fmla="*/ 5875308 w 6431594"/>
                <a:gd name="connsiteY122" fmla="*/ 2111636 h 4811973"/>
                <a:gd name="connsiteX123" fmla="*/ 5936268 w 6431594"/>
                <a:gd name="connsiteY123" fmla="*/ 2172596 h 4811973"/>
                <a:gd name="connsiteX124" fmla="*/ 5905788 w 6431594"/>
                <a:gd name="connsiteY124" fmla="*/ 2241176 h 4811973"/>
                <a:gd name="connsiteX125" fmla="*/ 5997228 w 6431594"/>
                <a:gd name="connsiteY125" fmla="*/ 2241176 h 4811973"/>
                <a:gd name="connsiteX126" fmla="*/ 6012468 w 6431594"/>
                <a:gd name="connsiteY126" fmla="*/ 2233556 h 4811973"/>
                <a:gd name="connsiteX127" fmla="*/ 6042948 w 6431594"/>
                <a:gd name="connsiteY127" fmla="*/ 2286896 h 4811973"/>
                <a:gd name="connsiteX128" fmla="*/ 6103908 w 6431594"/>
                <a:gd name="connsiteY128" fmla="*/ 2264036 h 4811973"/>
                <a:gd name="connsiteX129" fmla="*/ 6142008 w 6431594"/>
                <a:gd name="connsiteY129" fmla="*/ 2324996 h 4811973"/>
                <a:gd name="connsiteX130" fmla="*/ 6164868 w 6431594"/>
                <a:gd name="connsiteY130" fmla="*/ 2324996 h 4811973"/>
                <a:gd name="connsiteX131" fmla="*/ 6164868 w 6431594"/>
                <a:gd name="connsiteY131" fmla="*/ 2355476 h 4811973"/>
                <a:gd name="connsiteX132" fmla="*/ 6119148 w 6431594"/>
                <a:gd name="connsiteY132" fmla="*/ 2454536 h 4811973"/>
                <a:gd name="connsiteX133" fmla="*/ 6142008 w 6431594"/>
                <a:gd name="connsiteY133" fmla="*/ 2485016 h 4811973"/>
                <a:gd name="connsiteX134" fmla="*/ 6157248 w 6431594"/>
                <a:gd name="connsiteY134" fmla="*/ 2545976 h 4811973"/>
                <a:gd name="connsiteX135" fmla="*/ 6111528 w 6431594"/>
                <a:gd name="connsiteY135" fmla="*/ 2584076 h 4811973"/>
                <a:gd name="connsiteX136" fmla="*/ 6111528 w 6431594"/>
                <a:gd name="connsiteY136" fmla="*/ 2660276 h 4811973"/>
                <a:gd name="connsiteX137" fmla="*/ 6073428 w 6431594"/>
                <a:gd name="connsiteY137" fmla="*/ 2713616 h 4811973"/>
                <a:gd name="connsiteX138" fmla="*/ 6081048 w 6431594"/>
                <a:gd name="connsiteY138" fmla="*/ 2782196 h 4811973"/>
                <a:gd name="connsiteX139" fmla="*/ 6103908 w 6431594"/>
                <a:gd name="connsiteY139" fmla="*/ 2919356 h 4811973"/>
                <a:gd name="connsiteX140" fmla="*/ 6164868 w 6431594"/>
                <a:gd name="connsiteY140" fmla="*/ 4618616 h 4811973"/>
                <a:gd name="connsiteX141" fmla="*/ 6157248 w 6431594"/>
                <a:gd name="connsiteY141" fmla="*/ 4687196 h 4811973"/>
                <a:gd name="connsiteX142" fmla="*/ 6172488 w 6431594"/>
                <a:gd name="connsiteY142" fmla="*/ 4732916 h 4811973"/>
                <a:gd name="connsiteX143" fmla="*/ 6111528 w 6431594"/>
                <a:gd name="connsiteY143" fmla="*/ 4755776 h 4811973"/>
                <a:gd name="connsiteX144" fmla="*/ 5776248 w 6431594"/>
                <a:gd name="connsiteY144" fmla="*/ 4763396 h 4811973"/>
                <a:gd name="connsiteX145" fmla="*/ 4999008 w 6431594"/>
                <a:gd name="connsiteY145" fmla="*/ 4771016 h 4811973"/>
                <a:gd name="connsiteX146" fmla="*/ 4755168 w 6431594"/>
                <a:gd name="connsiteY146" fmla="*/ 4793876 h 4811973"/>
                <a:gd name="connsiteX147" fmla="*/ 3901728 w 6431594"/>
                <a:gd name="connsiteY147" fmla="*/ 4786256 h 4811973"/>
                <a:gd name="connsiteX148" fmla="*/ 3398808 w 6431594"/>
                <a:gd name="connsiteY148" fmla="*/ 4809116 h 4811973"/>
                <a:gd name="connsiteX149" fmla="*/ 3025428 w 6431594"/>
                <a:gd name="connsiteY149" fmla="*/ 4809116 h 4811973"/>
                <a:gd name="connsiteX150" fmla="*/ 2591088 w 6431594"/>
                <a:gd name="connsiteY150" fmla="*/ 4786256 h 4811973"/>
                <a:gd name="connsiteX151" fmla="*/ 2118648 w 6431594"/>
                <a:gd name="connsiteY151" fmla="*/ 4793876 h 4811973"/>
                <a:gd name="connsiteX152" fmla="*/ 1676688 w 6431594"/>
                <a:gd name="connsiteY152" fmla="*/ 4748156 h 4811973"/>
                <a:gd name="connsiteX153" fmla="*/ 1067088 w 6431594"/>
                <a:gd name="connsiteY153" fmla="*/ 4748156 h 4811973"/>
                <a:gd name="connsiteX154" fmla="*/ 434628 w 6431594"/>
                <a:gd name="connsiteY154" fmla="*/ 4740536 h 4811973"/>
                <a:gd name="connsiteX155" fmla="*/ 343188 w 6431594"/>
                <a:gd name="connsiteY155" fmla="*/ 4732916 h 4811973"/>
                <a:gd name="connsiteX156" fmla="*/ 236508 w 6431594"/>
                <a:gd name="connsiteY156" fmla="*/ 4725296 h 4811973"/>
                <a:gd name="connsiteX157" fmla="*/ 152688 w 6431594"/>
                <a:gd name="connsiteY157" fmla="*/ 4626236 h 4811973"/>
                <a:gd name="connsiteX158" fmla="*/ 145068 w 6431594"/>
                <a:gd name="connsiteY158" fmla="*/ 4527176 h 4811973"/>
                <a:gd name="connsiteX159" fmla="*/ 122208 w 6431594"/>
                <a:gd name="connsiteY159" fmla="*/ 4420496 h 4811973"/>
                <a:gd name="connsiteX160" fmla="*/ 122208 w 6431594"/>
                <a:gd name="connsiteY160" fmla="*/ 4390016 h 4811973"/>
                <a:gd name="connsiteX161" fmla="*/ 99348 w 6431594"/>
                <a:gd name="connsiteY161" fmla="*/ 4382396 h 4811973"/>
                <a:gd name="connsiteX162" fmla="*/ 106968 w 6431594"/>
                <a:gd name="connsiteY162" fmla="*/ 4199516 h 4811973"/>
                <a:gd name="connsiteX163" fmla="*/ 145068 w 6431594"/>
                <a:gd name="connsiteY163" fmla="*/ 4138556 h 4811973"/>
                <a:gd name="connsiteX164" fmla="*/ 152688 w 6431594"/>
                <a:gd name="connsiteY164" fmla="*/ 4039496 h 4811973"/>
                <a:gd name="connsiteX165" fmla="*/ 106968 w 6431594"/>
                <a:gd name="connsiteY165" fmla="*/ 3970916 h 4811973"/>
                <a:gd name="connsiteX166" fmla="*/ 91728 w 6431594"/>
                <a:gd name="connsiteY166" fmla="*/ 3879476 h 4811973"/>
                <a:gd name="connsiteX167" fmla="*/ 15528 w 6431594"/>
                <a:gd name="connsiteY167" fmla="*/ 3879476 h 4811973"/>
                <a:gd name="connsiteX168" fmla="*/ 7908 w 6431594"/>
                <a:gd name="connsiteY168" fmla="*/ 3803276 h 4811973"/>
                <a:gd name="connsiteX0" fmla="*/ 8775 w 6432461"/>
                <a:gd name="connsiteY0" fmla="*/ 3803276 h 4811973"/>
                <a:gd name="connsiteX1" fmla="*/ 123075 w 6432461"/>
                <a:gd name="connsiteY1" fmla="*/ 3559436 h 4811973"/>
                <a:gd name="connsiteX2" fmla="*/ 115455 w 6432461"/>
                <a:gd name="connsiteY2" fmla="*/ 3490856 h 4811973"/>
                <a:gd name="connsiteX3" fmla="*/ 168795 w 6432461"/>
                <a:gd name="connsiteY3" fmla="*/ 3391796 h 4811973"/>
                <a:gd name="connsiteX4" fmla="*/ 184035 w 6432461"/>
                <a:gd name="connsiteY4" fmla="*/ 3307976 h 4811973"/>
                <a:gd name="connsiteX5" fmla="*/ 161175 w 6432461"/>
                <a:gd name="connsiteY5" fmla="*/ 3285116 h 4811973"/>
                <a:gd name="connsiteX6" fmla="*/ 214515 w 6432461"/>
                <a:gd name="connsiteY6" fmla="*/ 3224156 h 4811973"/>
                <a:gd name="connsiteX7" fmla="*/ 336435 w 6432461"/>
                <a:gd name="connsiteY7" fmla="*/ 2972696 h 4811973"/>
                <a:gd name="connsiteX8" fmla="*/ 420255 w 6432461"/>
                <a:gd name="connsiteY8" fmla="*/ 2515496 h 4811973"/>
                <a:gd name="connsiteX9" fmla="*/ 450735 w 6432461"/>
                <a:gd name="connsiteY9" fmla="*/ 2134496 h 4811973"/>
                <a:gd name="connsiteX10" fmla="*/ 473595 w 6432461"/>
                <a:gd name="connsiteY10" fmla="*/ 1989716 h 4811973"/>
                <a:gd name="connsiteX11" fmla="*/ 496455 w 6432461"/>
                <a:gd name="connsiteY11" fmla="*/ 1783976 h 4811973"/>
                <a:gd name="connsiteX12" fmla="*/ 496455 w 6432461"/>
                <a:gd name="connsiteY12" fmla="*/ 1677296 h 4811973"/>
                <a:gd name="connsiteX13" fmla="*/ 534555 w 6432461"/>
                <a:gd name="connsiteY13" fmla="*/ 1555376 h 4811973"/>
                <a:gd name="connsiteX14" fmla="*/ 557415 w 6432461"/>
                <a:gd name="connsiteY14" fmla="*/ 1364876 h 4811973"/>
                <a:gd name="connsiteX15" fmla="*/ 603135 w 6432461"/>
                <a:gd name="connsiteY15" fmla="*/ 1250576 h 4811973"/>
                <a:gd name="connsiteX16" fmla="*/ 595515 w 6432461"/>
                <a:gd name="connsiteY16" fmla="*/ 1136276 h 4811973"/>
                <a:gd name="connsiteX17" fmla="*/ 618375 w 6432461"/>
                <a:gd name="connsiteY17" fmla="*/ 1067696 h 4811973"/>
                <a:gd name="connsiteX18" fmla="*/ 580275 w 6432461"/>
                <a:gd name="connsiteY18" fmla="*/ 1029596 h 4811973"/>
                <a:gd name="connsiteX19" fmla="*/ 610755 w 6432461"/>
                <a:gd name="connsiteY19" fmla="*/ 1014356 h 4811973"/>
                <a:gd name="connsiteX20" fmla="*/ 610755 w 6432461"/>
                <a:gd name="connsiteY20" fmla="*/ 922916 h 4811973"/>
                <a:gd name="connsiteX21" fmla="*/ 610755 w 6432461"/>
                <a:gd name="connsiteY21" fmla="*/ 907676 h 4811973"/>
                <a:gd name="connsiteX22" fmla="*/ 633615 w 6432461"/>
                <a:gd name="connsiteY22" fmla="*/ 839096 h 4811973"/>
                <a:gd name="connsiteX23" fmla="*/ 633615 w 6432461"/>
                <a:gd name="connsiteY23" fmla="*/ 747656 h 4811973"/>
                <a:gd name="connsiteX24" fmla="*/ 656475 w 6432461"/>
                <a:gd name="connsiteY24" fmla="*/ 701936 h 4811973"/>
                <a:gd name="connsiteX25" fmla="*/ 656475 w 6432461"/>
                <a:gd name="connsiteY25" fmla="*/ 656216 h 4811973"/>
                <a:gd name="connsiteX26" fmla="*/ 625995 w 6432461"/>
                <a:gd name="connsiteY26" fmla="*/ 587636 h 4811973"/>
                <a:gd name="connsiteX27" fmla="*/ 641235 w 6432461"/>
                <a:gd name="connsiteY27" fmla="*/ 541916 h 4811973"/>
                <a:gd name="connsiteX28" fmla="*/ 633615 w 6432461"/>
                <a:gd name="connsiteY28" fmla="*/ 450476 h 4811973"/>
                <a:gd name="connsiteX29" fmla="*/ 603135 w 6432461"/>
                <a:gd name="connsiteY29" fmla="*/ 381896 h 4811973"/>
                <a:gd name="connsiteX30" fmla="*/ 656475 w 6432461"/>
                <a:gd name="connsiteY30" fmla="*/ 343796 h 4811973"/>
                <a:gd name="connsiteX31" fmla="*/ 664095 w 6432461"/>
                <a:gd name="connsiteY31" fmla="*/ 244736 h 4811973"/>
                <a:gd name="connsiteX32" fmla="*/ 603135 w 6432461"/>
                <a:gd name="connsiteY32" fmla="*/ 92336 h 4811973"/>
                <a:gd name="connsiteX33" fmla="*/ 542175 w 6432461"/>
                <a:gd name="connsiteY33" fmla="*/ 61856 h 4811973"/>
                <a:gd name="connsiteX34" fmla="*/ 511695 w 6432461"/>
                <a:gd name="connsiteY34" fmla="*/ 54236 h 4811973"/>
                <a:gd name="connsiteX35" fmla="*/ 511695 w 6432461"/>
                <a:gd name="connsiteY35" fmla="*/ 46616 h 4811973"/>
                <a:gd name="connsiteX36" fmla="*/ 587895 w 6432461"/>
                <a:gd name="connsiteY36" fmla="*/ 31376 h 4811973"/>
                <a:gd name="connsiteX37" fmla="*/ 610755 w 6432461"/>
                <a:gd name="connsiteY37" fmla="*/ 896 h 4811973"/>
                <a:gd name="connsiteX38" fmla="*/ 671715 w 6432461"/>
                <a:gd name="connsiteY38" fmla="*/ 69476 h 4811973"/>
                <a:gd name="connsiteX39" fmla="*/ 702195 w 6432461"/>
                <a:gd name="connsiteY39" fmla="*/ 61856 h 4811973"/>
                <a:gd name="connsiteX40" fmla="*/ 831735 w 6432461"/>
                <a:gd name="connsiteY40" fmla="*/ 38996 h 4811973"/>
                <a:gd name="connsiteX41" fmla="*/ 885075 w 6432461"/>
                <a:gd name="connsiteY41" fmla="*/ 69476 h 4811973"/>
                <a:gd name="connsiteX42" fmla="*/ 923175 w 6432461"/>
                <a:gd name="connsiteY42" fmla="*/ 69476 h 4811973"/>
                <a:gd name="connsiteX43" fmla="*/ 968895 w 6432461"/>
                <a:gd name="connsiteY43" fmla="*/ 46616 h 4811973"/>
                <a:gd name="connsiteX44" fmla="*/ 1014615 w 6432461"/>
                <a:gd name="connsiteY44" fmla="*/ 46616 h 4811973"/>
                <a:gd name="connsiteX45" fmla="*/ 1060335 w 6432461"/>
                <a:gd name="connsiteY45" fmla="*/ 84716 h 4811973"/>
                <a:gd name="connsiteX46" fmla="*/ 1067955 w 6432461"/>
                <a:gd name="connsiteY46" fmla="*/ 130436 h 4811973"/>
                <a:gd name="connsiteX47" fmla="*/ 1128915 w 6432461"/>
                <a:gd name="connsiteY47" fmla="*/ 183776 h 4811973"/>
                <a:gd name="connsiteX48" fmla="*/ 1227975 w 6432461"/>
                <a:gd name="connsiteY48" fmla="*/ 153296 h 4811973"/>
                <a:gd name="connsiteX49" fmla="*/ 1281315 w 6432461"/>
                <a:gd name="connsiteY49" fmla="*/ 153296 h 4811973"/>
                <a:gd name="connsiteX50" fmla="*/ 1410855 w 6432461"/>
                <a:gd name="connsiteY50" fmla="*/ 237116 h 4811973"/>
                <a:gd name="connsiteX51" fmla="*/ 1479435 w 6432461"/>
                <a:gd name="connsiteY51" fmla="*/ 305696 h 4811973"/>
                <a:gd name="connsiteX52" fmla="*/ 1509915 w 6432461"/>
                <a:gd name="connsiteY52" fmla="*/ 419996 h 4811973"/>
                <a:gd name="connsiteX53" fmla="*/ 1525155 w 6432461"/>
                <a:gd name="connsiteY53" fmla="*/ 503816 h 4811973"/>
                <a:gd name="connsiteX54" fmla="*/ 1532775 w 6432461"/>
                <a:gd name="connsiteY54" fmla="*/ 526676 h 4811973"/>
                <a:gd name="connsiteX55" fmla="*/ 1509915 w 6432461"/>
                <a:gd name="connsiteY55" fmla="*/ 557156 h 4811973"/>
                <a:gd name="connsiteX56" fmla="*/ 1555635 w 6432461"/>
                <a:gd name="connsiteY56" fmla="*/ 633356 h 4811973"/>
                <a:gd name="connsiteX57" fmla="*/ 1525155 w 6432461"/>
                <a:gd name="connsiteY57" fmla="*/ 679076 h 4811973"/>
                <a:gd name="connsiteX58" fmla="*/ 1570875 w 6432461"/>
                <a:gd name="connsiteY58" fmla="*/ 762896 h 4811973"/>
                <a:gd name="connsiteX59" fmla="*/ 1730895 w 6432461"/>
                <a:gd name="connsiteY59" fmla="*/ 800996 h 4811973"/>
                <a:gd name="connsiteX60" fmla="*/ 1852815 w 6432461"/>
                <a:gd name="connsiteY60" fmla="*/ 861956 h 4811973"/>
                <a:gd name="connsiteX61" fmla="*/ 1845195 w 6432461"/>
                <a:gd name="connsiteY61" fmla="*/ 846716 h 4811973"/>
                <a:gd name="connsiteX62" fmla="*/ 1913775 w 6432461"/>
                <a:gd name="connsiteY62" fmla="*/ 869576 h 4811973"/>
                <a:gd name="connsiteX63" fmla="*/ 2028075 w 6432461"/>
                <a:gd name="connsiteY63" fmla="*/ 823856 h 4811973"/>
                <a:gd name="connsiteX64" fmla="*/ 2096655 w 6432461"/>
                <a:gd name="connsiteY64" fmla="*/ 808616 h 4811973"/>
                <a:gd name="connsiteX65" fmla="*/ 2226195 w 6432461"/>
                <a:gd name="connsiteY65" fmla="*/ 762896 h 4811973"/>
                <a:gd name="connsiteX66" fmla="*/ 2279535 w 6432461"/>
                <a:gd name="connsiteY66" fmla="*/ 717176 h 4811973"/>
                <a:gd name="connsiteX67" fmla="*/ 2325255 w 6432461"/>
                <a:gd name="connsiteY67" fmla="*/ 701936 h 4811973"/>
                <a:gd name="connsiteX68" fmla="*/ 2386215 w 6432461"/>
                <a:gd name="connsiteY68" fmla="*/ 701936 h 4811973"/>
                <a:gd name="connsiteX69" fmla="*/ 2515755 w 6432461"/>
                <a:gd name="connsiteY69" fmla="*/ 686696 h 4811973"/>
                <a:gd name="connsiteX70" fmla="*/ 2622435 w 6432461"/>
                <a:gd name="connsiteY70" fmla="*/ 724796 h 4811973"/>
                <a:gd name="connsiteX71" fmla="*/ 2668155 w 6432461"/>
                <a:gd name="connsiteY71" fmla="*/ 694316 h 4811973"/>
                <a:gd name="connsiteX72" fmla="*/ 2744355 w 6432461"/>
                <a:gd name="connsiteY72" fmla="*/ 740036 h 4811973"/>
                <a:gd name="connsiteX73" fmla="*/ 2820555 w 6432461"/>
                <a:gd name="connsiteY73" fmla="*/ 831476 h 4811973"/>
                <a:gd name="connsiteX74" fmla="*/ 2873895 w 6432461"/>
                <a:gd name="connsiteY74" fmla="*/ 770516 h 4811973"/>
                <a:gd name="connsiteX75" fmla="*/ 2942475 w 6432461"/>
                <a:gd name="connsiteY75" fmla="*/ 747656 h 4811973"/>
                <a:gd name="connsiteX76" fmla="*/ 2988195 w 6432461"/>
                <a:gd name="connsiteY76" fmla="*/ 785756 h 4811973"/>
                <a:gd name="connsiteX77" fmla="*/ 3049155 w 6432461"/>
                <a:gd name="connsiteY77" fmla="*/ 724796 h 4811973"/>
                <a:gd name="connsiteX78" fmla="*/ 3148215 w 6432461"/>
                <a:gd name="connsiteY78" fmla="*/ 709556 h 4811973"/>
                <a:gd name="connsiteX79" fmla="*/ 3232035 w 6432461"/>
                <a:gd name="connsiteY79" fmla="*/ 671456 h 4811973"/>
                <a:gd name="connsiteX80" fmla="*/ 3315855 w 6432461"/>
                <a:gd name="connsiteY80" fmla="*/ 717176 h 4811973"/>
                <a:gd name="connsiteX81" fmla="*/ 3521595 w 6432461"/>
                <a:gd name="connsiteY81" fmla="*/ 694316 h 4811973"/>
                <a:gd name="connsiteX82" fmla="*/ 3544455 w 6432461"/>
                <a:gd name="connsiteY82" fmla="*/ 686696 h 4811973"/>
                <a:gd name="connsiteX83" fmla="*/ 3605415 w 6432461"/>
                <a:gd name="connsiteY83" fmla="*/ 625736 h 4811973"/>
                <a:gd name="connsiteX84" fmla="*/ 3673995 w 6432461"/>
                <a:gd name="connsiteY84" fmla="*/ 602876 h 4811973"/>
                <a:gd name="connsiteX85" fmla="*/ 3849255 w 6432461"/>
                <a:gd name="connsiteY85" fmla="*/ 557156 h 4811973"/>
                <a:gd name="connsiteX86" fmla="*/ 3955935 w 6432461"/>
                <a:gd name="connsiteY86" fmla="*/ 534296 h 4811973"/>
                <a:gd name="connsiteX87" fmla="*/ 4016895 w 6432461"/>
                <a:gd name="connsiteY87" fmla="*/ 435236 h 4811973"/>
                <a:gd name="connsiteX88" fmla="*/ 4070235 w 6432461"/>
                <a:gd name="connsiteY88" fmla="*/ 473336 h 4811973"/>
                <a:gd name="connsiteX89" fmla="*/ 4169295 w 6432461"/>
                <a:gd name="connsiteY89" fmla="*/ 465716 h 4811973"/>
                <a:gd name="connsiteX90" fmla="*/ 4237875 w 6432461"/>
                <a:gd name="connsiteY90" fmla="*/ 442856 h 4811973"/>
                <a:gd name="connsiteX91" fmla="*/ 4397895 w 6432461"/>
                <a:gd name="connsiteY91" fmla="*/ 442856 h 4811973"/>
                <a:gd name="connsiteX92" fmla="*/ 4466475 w 6432461"/>
                <a:gd name="connsiteY92" fmla="*/ 381896 h 4811973"/>
                <a:gd name="connsiteX93" fmla="*/ 4588395 w 6432461"/>
                <a:gd name="connsiteY93" fmla="*/ 366656 h 4811973"/>
                <a:gd name="connsiteX94" fmla="*/ 4908435 w 6432461"/>
                <a:gd name="connsiteY94" fmla="*/ 366656 h 4811973"/>
                <a:gd name="connsiteX95" fmla="*/ 5777115 w 6432461"/>
                <a:gd name="connsiteY95" fmla="*/ 328556 h 4811973"/>
                <a:gd name="connsiteX96" fmla="*/ 5952375 w 6432461"/>
                <a:gd name="connsiteY96" fmla="*/ 320936 h 4811973"/>
                <a:gd name="connsiteX97" fmla="*/ 6066675 w 6432461"/>
                <a:gd name="connsiteY97" fmla="*/ 328556 h 4811973"/>
                <a:gd name="connsiteX98" fmla="*/ 6104775 w 6432461"/>
                <a:gd name="connsiteY98" fmla="*/ 389516 h 4811973"/>
                <a:gd name="connsiteX99" fmla="*/ 6127635 w 6432461"/>
                <a:gd name="connsiteY99" fmla="*/ 442856 h 4811973"/>
                <a:gd name="connsiteX100" fmla="*/ 6165735 w 6432461"/>
                <a:gd name="connsiteY100" fmla="*/ 488576 h 4811973"/>
                <a:gd name="connsiteX101" fmla="*/ 6180975 w 6432461"/>
                <a:gd name="connsiteY101" fmla="*/ 526676 h 4811973"/>
                <a:gd name="connsiteX102" fmla="*/ 6203835 w 6432461"/>
                <a:gd name="connsiteY102" fmla="*/ 503816 h 4811973"/>
                <a:gd name="connsiteX103" fmla="*/ 6264795 w 6432461"/>
                <a:gd name="connsiteY103" fmla="*/ 549536 h 4811973"/>
                <a:gd name="connsiteX104" fmla="*/ 6333375 w 6432461"/>
                <a:gd name="connsiteY104" fmla="*/ 549536 h 4811973"/>
                <a:gd name="connsiteX105" fmla="*/ 6371475 w 6432461"/>
                <a:gd name="connsiteY105" fmla="*/ 595256 h 4811973"/>
                <a:gd name="connsiteX106" fmla="*/ 6379095 w 6432461"/>
                <a:gd name="connsiteY106" fmla="*/ 648596 h 4811973"/>
                <a:gd name="connsiteX107" fmla="*/ 6432435 w 6432461"/>
                <a:gd name="connsiteY107" fmla="*/ 724796 h 4811973"/>
                <a:gd name="connsiteX108" fmla="*/ 6371475 w 6432461"/>
                <a:gd name="connsiteY108" fmla="*/ 831476 h 4811973"/>
                <a:gd name="connsiteX109" fmla="*/ 6363855 w 6432461"/>
                <a:gd name="connsiteY109" fmla="*/ 892436 h 4811973"/>
                <a:gd name="connsiteX110" fmla="*/ 6302895 w 6432461"/>
                <a:gd name="connsiteY110" fmla="*/ 1029596 h 4811973"/>
                <a:gd name="connsiteX111" fmla="*/ 6264795 w 6432461"/>
                <a:gd name="connsiteY111" fmla="*/ 1143896 h 4811973"/>
                <a:gd name="connsiteX112" fmla="*/ 6249555 w 6432461"/>
                <a:gd name="connsiteY112" fmla="*/ 1250576 h 4811973"/>
                <a:gd name="connsiteX113" fmla="*/ 6158115 w 6432461"/>
                <a:gd name="connsiteY113" fmla="*/ 1425836 h 4811973"/>
                <a:gd name="connsiteX114" fmla="*/ 6188595 w 6432461"/>
                <a:gd name="connsiteY114" fmla="*/ 1509656 h 4811973"/>
                <a:gd name="connsiteX115" fmla="*/ 6097155 w 6432461"/>
                <a:gd name="connsiteY115" fmla="*/ 1669676 h 4811973"/>
                <a:gd name="connsiteX116" fmla="*/ 6028575 w 6432461"/>
                <a:gd name="connsiteY116" fmla="*/ 1715396 h 4811973"/>
                <a:gd name="connsiteX117" fmla="*/ 5967615 w 6432461"/>
                <a:gd name="connsiteY117" fmla="*/ 1883036 h 4811973"/>
                <a:gd name="connsiteX118" fmla="*/ 5959995 w 6432461"/>
                <a:gd name="connsiteY118" fmla="*/ 1943996 h 4811973"/>
                <a:gd name="connsiteX119" fmla="*/ 5891415 w 6432461"/>
                <a:gd name="connsiteY119" fmla="*/ 2020196 h 4811973"/>
                <a:gd name="connsiteX120" fmla="*/ 5899035 w 6432461"/>
                <a:gd name="connsiteY120" fmla="*/ 2050676 h 4811973"/>
                <a:gd name="connsiteX121" fmla="*/ 5899035 w 6432461"/>
                <a:gd name="connsiteY121" fmla="*/ 2065916 h 4811973"/>
                <a:gd name="connsiteX122" fmla="*/ 5876175 w 6432461"/>
                <a:gd name="connsiteY122" fmla="*/ 2111636 h 4811973"/>
                <a:gd name="connsiteX123" fmla="*/ 5937135 w 6432461"/>
                <a:gd name="connsiteY123" fmla="*/ 2172596 h 4811973"/>
                <a:gd name="connsiteX124" fmla="*/ 5906655 w 6432461"/>
                <a:gd name="connsiteY124" fmla="*/ 2241176 h 4811973"/>
                <a:gd name="connsiteX125" fmla="*/ 5998095 w 6432461"/>
                <a:gd name="connsiteY125" fmla="*/ 2241176 h 4811973"/>
                <a:gd name="connsiteX126" fmla="*/ 6013335 w 6432461"/>
                <a:gd name="connsiteY126" fmla="*/ 2233556 h 4811973"/>
                <a:gd name="connsiteX127" fmla="*/ 6043815 w 6432461"/>
                <a:gd name="connsiteY127" fmla="*/ 2286896 h 4811973"/>
                <a:gd name="connsiteX128" fmla="*/ 6104775 w 6432461"/>
                <a:gd name="connsiteY128" fmla="*/ 2264036 h 4811973"/>
                <a:gd name="connsiteX129" fmla="*/ 6142875 w 6432461"/>
                <a:gd name="connsiteY129" fmla="*/ 2324996 h 4811973"/>
                <a:gd name="connsiteX130" fmla="*/ 6165735 w 6432461"/>
                <a:gd name="connsiteY130" fmla="*/ 2324996 h 4811973"/>
                <a:gd name="connsiteX131" fmla="*/ 6165735 w 6432461"/>
                <a:gd name="connsiteY131" fmla="*/ 2355476 h 4811973"/>
                <a:gd name="connsiteX132" fmla="*/ 6120015 w 6432461"/>
                <a:gd name="connsiteY132" fmla="*/ 2454536 h 4811973"/>
                <a:gd name="connsiteX133" fmla="*/ 6142875 w 6432461"/>
                <a:gd name="connsiteY133" fmla="*/ 2485016 h 4811973"/>
                <a:gd name="connsiteX134" fmla="*/ 6158115 w 6432461"/>
                <a:gd name="connsiteY134" fmla="*/ 2545976 h 4811973"/>
                <a:gd name="connsiteX135" fmla="*/ 6112395 w 6432461"/>
                <a:gd name="connsiteY135" fmla="*/ 2584076 h 4811973"/>
                <a:gd name="connsiteX136" fmla="*/ 6112395 w 6432461"/>
                <a:gd name="connsiteY136" fmla="*/ 2660276 h 4811973"/>
                <a:gd name="connsiteX137" fmla="*/ 6074295 w 6432461"/>
                <a:gd name="connsiteY137" fmla="*/ 2713616 h 4811973"/>
                <a:gd name="connsiteX138" fmla="*/ 6081915 w 6432461"/>
                <a:gd name="connsiteY138" fmla="*/ 2782196 h 4811973"/>
                <a:gd name="connsiteX139" fmla="*/ 6104775 w 6432461"/>
                <a:gd name="connsiteY139" fmla="*/ 2919356 h 4811973"/>
                <a:gd name="connsiteX140" fmla="*/ 6165735 w 6432461"/>
                <a:gd name="connsiteY140" fmla="*/ 4618616 h 4811973"/>
                <a:gd name="connsiteX141" fmla="*/ 6158115 w 6432461"/>
                <a:gd name="connsiteY141" fmla="*/ 4687196 h 4811973"/>
                <a:gd name="connsiteX142" fmla="*/ 6173355 w 6432461"/>
                <a:gd name="connsiteY142" fmla="*/ 4732916 h 4811973"/>
                <a:gd name="connsiteX143" fmla="*/ 6112395 w 6432461"/>
                <a:gd name="connsiteY143" fmla="*/ 4755776 h 4811973"/>
                <a:gd name="connsiteX144" fmla="*/ 5777115 w 6432461"/>
                <a:gd name="connsiteY144" fmla="*/ 4763396 h 4811973"/>
                <a:gd name="connsiteX145" fmla="*/ 4999875 w 6432461"/>
                <a:gd name="connsiteY145" fmla="*/ 4771016 h 4811973"/>
                <a:gd name="connsiteX146" fmla="*/ 4756035 w 6432461"/>
                <a:gd name="connsiteY146" fmla="*/ 4793876 h 4811973"/>
                <a:gd name="connsiteX147" fmla="*/ 3902595 w 6432461"/>
                <a:gd name="connsiteY147" fmla="*/ 4786256 h 4811973"/>
                <a:gd name="connsiteX148" fmla="*/ 3399675 w 6432461"/>
                <a:gd name="connsiteY148" fmla="*/ 4809116 h 4811973"/>
                <a:gd name="connsiteX149" fmla="*/ 3026295 w 6432461"/>
                <a:gd name="connsiteY149" fmla="*/ 4809116 h 4811973"/>
                <a:gd name="connsiteX150" fmla="*/ 2591955 w 6432461"/>
                <a:gd name="connsiteY150" fmla="*/ 4786256 h 4811973"/>
                <a:gd name="connsiteX151" fmla="*/ 2119515 w 6432461"/>
                <a:gd name="connsiteY151" fmla="*/ 4793876 h 4811973"/>
                <a:gd name="connsiteX152" fmla="*/ 1677555 w 6432461"/>
                <a:gd name="connsiteY152" fmla="*/ 4748156 h 4811973"/>
                <a:gd name="connsiteX153" fmla="*/ 1067955 w 6432461"/>
                <a:gd name="connsiteY153" fmla="*/ 4748156 h 4811973"/>
                <a:gd name="connsiteX154" fmla="*/ 435495 w 6432461"/>
                <a:gd name="connsiteY154" fmla="*/ 4740536 h 4811973"/>
                <a:gd name="connsiteX155" fmla="*/ 344055 w 6432461"/>
                <a:gd name="connsiteY155" fmla="*/ 4732916 h 4811973"/>
                <a:gd name="connsiteX156" fmla="*/ 237375 w 6432461"/>
                <a:gd name="connsiteY156" fmla="*/ 4725296 h 4811973"/>
                <a:gd name="connsiteX157" fmla="*/ 153555 w 6432461"/>
                <a:gd name="connsiteY157" fmla="*/ 4626236 h 4811973"/>
                <a:gd name="connsiteX158" fmla="*/ 145935 w 6432461"/>
                <a:gd name="connsiteY158" fmla="*/ 4527176 h 4811973"/>
                <a:gd name="connsiteX159" fmla="*/ 123075 w 6432461"/>
                <a:gd name="connsiteY159" fmla="*/ 4420496 h 4811973"/>
                <a:gd name="connsiteX160" fmla="*/ 123075 w 6432461"/>
                <a:gd name="connsiteY160" fmla="*/ 4390016 h 4811973"/>
                <a:gd name="connsiteX161" fmla="*/ 100215 w 6432461"/>
                <a:gd name="connsiteY161" fmla="*/ 4382396 h 4811973"/>
                <a:gd name="connsiteX162" fmla="*/ 107835 w 6432461"/>
                <a:gd name="connsiteY162" fmla="*/ 4199516 h 4811973"/>
                <a:gd name="connsiteX163" fmla="*/ 145935 w 6432461"/>
                <a:gd name="connsiteY163" fmla="*/ 4138556 h 4811973"/>
                <a:gd name="connsiteX164" fmla="*/ 153555 w 6432461"/>
                <a:gd name="connsiteY164" fmla="*/ 4039496 h 4811973"/>
                <a:gd name="connsiteX165" fmla="*/ 107835 w 6432461"/>
                <a:gd name="connsiteY165" fmla="*/ 3970916 h 4811973"/>
                <a:gd name="connsiteX166" fmla="*/ 84975 w 6432461"/>
                <a:gd name="connsiteY166" fmla="*/ 3887096 h 4811973"/>
                <a:gd name="connsiteX167" fmla="*/ 16395 w 6432461"/>
                <a:gd name="connsiteY167" fmla="*/ 3879476 h 4811973"/>
                <a:gd name="connsiteX168" fmla="*/ 8775 w 6432461"/>
                <a:gd name="connsiteY168" fmla="*/ 3803276 h 4811973"/>
                <a:gd name="connsiteX0" fmla="*/ 36088 w 6416911"/>
                <a:gd name="connsiteY0" fmla="*/ 3760413 h 4811973"/>
                <a:gd name="connsiteX1" fmla="*/ 107525 w 6416911"/>
                <a:gd name="connsiteY1" fmla="*/ 3559436 h 4811973"/>
                <a:gd name="connsiteX2" fmla="*/ 99905 w 6416911"/>
                <a:gd name="connsiteY2" fmla="*/ 3490856 h 4811973"/>
                <a:gd name="connsiteX3" fmla="*/ 153245 w 6416911"/>
                <a:gd name="connsiteY3" fmla="*/ 3391796 h 4811973"/>
                <a:gd name="connsiteX4" fmla="*/ 168485 w 6416911"/>
                <a:gd name="connsiteY4" fmla="*/ 3307976 h 4811973"/>
                <a:gd name="connsiteX5" fmla="*/ 145625 w 6416911"/>
                <a:gd name="connsiteY5" fmla="*/ 3285116 h 4811973"/>
                <a:gd name="connsiteX6" fmla="*/ 198965 w 6416911"/>
                <a:gd name="connsiteY6" fmla="*/ 3224156 h 4811973"/>
                <a:gd name="connsiteX7" fmla="*/ 320885 w 6416911"/>
                <a:gd name="connsiteY7" fmla="*/ 2972696 h 4811973"/>
                <a:gd name="connsiteX8" fmla="*/ 404705 w 6416911"/>
                <a:gd name="connsiteY8" fmla="*/ 2515496 h 4811973"/>
                <a:gd name="connsiteX9" fmla="*/ 435185 w 6416911"/>
                <a:gd name="connsiteY9" fmla="*/ 2134496 h 4811973"/>
                <a:gd name="connsiteX10" fmla="*/ 458045 w 6416911"/>
                <a:gd name="connsiteY10" fmla="*/ 1989716 h 4811973"/>
                <a:gd name="connsiteX11" fmla="*/ 480905 w 6416911"/>
                <a:gd name="connsiteY11" fmla="*/ 1783976 h 4811973"/>
                <a:gd name="connsiteX12" fmla="*/ 480905 w 6416911"/>
                <a:gd name="connsiteY12" fmla="*/ 1677296 h 4811973"/>
                <a:gd name="connsiteX13" fmla="*/ 519005 w 6416911"/>
                <a:gd name="connsiteY13" fmla="*/ 1555376 h 4811973"/>
                <a:gd name="connsiteX14" fmla="*/ 541865 w 6416911"/>
                <a:gd name="connsiteY14" fmla="*/ 1364876 h 4811973"/>
                <a:gd name="connsiteX15" fmla="*/ 587585 w 6416911"/>
                <a:gd name="connsiteY15" fmla="*/ 1250576 h 4811973"/>
                <a:gd name="connsiteX16" fmla="*/ 579965 w 6416911"/>
                <a:gd name="connsiteY16" fmla="*/ 1136276 h 4811973"/>
                <a:gd name="connsiteX17" fmla="*/ 602825 w 6416911"/>
                <a:gd name="connsiteY17" fmla="*/ 1067696 h 4811973"/>
                <a:gd name="connsiteX18" fmla="*/ 564725 w 6416911"/>
                <a:gd name="connsiteY18" fmla="*/ 1029596 h 4811973"/>
                <a:gd name="connsiteX19" fmla="*/ 595205 w 6416911"/>
                <a:gd name="connsiteY19" fmla="*/ 1014356 h 4811973"/>
                <a:gd name="connsiteX20" fmla="*/ 595205 w 6416911"/>
                <a:gd name="connsiteY20" fmla="*/ 922916 h 4811973"/>
                <a:gd name="connsiteX21" fmla="*/ 595205 w 6416911"/>
                <a:gd name="connsiteY21" fmla="*/ 907676 h 4811973"/>
                <a:gd name="connsiteX22" fmla="*/ 618065 w 6416911"/>
                <a:gd name="connsiteY22" fmla="*/ 839096 h 4811973"/>
                <a:gd name="connsiteX23" fmla="*/ 618065 w 6416911"/>
                <a:gd name="connsiteY23" fmla="*/ 747656 h 4811973"/>
                <a:gd name="connsiteX24" fmla="*/ 640925 w 6416911"/>
                <a:gd name="connsiteY24" fmla="*/ 701936 h 4811973"/>
                <a:gd name="connsiteX25" fmla="*/ 640925 w 6416911"/>
                <a:gd name="connsiteY25" fmla="*/ 656216 h 4811973"/>
                <a:gd name="connsiteX26" fmla="*/ 610445 w 6416911"/>
                <a:gd name="connsiteY26" fmla="*/ 587636 h 4811973"/>
                <a:gd name="connsiteX27" fmla="*/ 625685 w 6416911"/>
                <a:gd name="connsiteY27" fmla="*/ 541916 h 4811973"/>
                <a:gd name="connsiteX28" fmla="*/ 618065 w 6416911"/>
                <a:gd name="connsiteY28" fmla="*/ 450476 h 4811973"/>
                <a:gd name="connsiteX29" fmla="*/ 587585 w 6416911"/>
                <a:gd name="connsiteY29" fmla="*/ 381896 h 4811973"/>
                <a:gd name="connsiteX30" fmla="*/ 640925 w 6416911"/>
                <a:gd name="connsiteY30" fmla="*/ 343796 h 4811973"/>
                <a:gd name="connsiteX31" fmla="*/ 648545 w 6416911"/>
                <a:gd name="connsiteY31" fmla="*/ 244736 h 4811973"/>
                <a:gd name="connsiteX32" fmla="*/ 587585 w 6416911"/>
                <a:gd name="connsiteY32" fmla="*/ 92336 h 4811973"/>
                <a:gd name="connsiteX33" fmla="*/ 526625 w 6416911"/>
                <a:gd name="connsiteY33" fmla="*/ 61856 h 4811973"/>
                <a:gd name="connsiteX34" fmla="*/ 496145 w 6416911"/>
                <a:gd name="connsiteY34" fmla="*/ 54236 h 4811973"/>
                <a:gd name="connsiteX35" fmla="*/ 496145 w 6416911"/>
                <a:gd name="connsiteY35" fmla="*/ 46616 h 4811973"/>
                <a:gd name="connsiteX36" fmla="*/ 572345 w 6416911"/>
                <a:gd name="connsiteY36" fmla="*/ 31376 h 4811973"/>
                <a:gd name="connsiteX37" fmla="*/ 595205 w 6416911"/>
                <a:gd name="connsiteY37" fmla="*/ 896 h 4811973"/>
                <a:gd name="connsiteX38" fmla="*/ 656165 w 6416911"/>
                <a:gd name="connsiteY38" fmla="*/ 69476 h 4811973"/>
                <a:gd name="connsiteX39" fmla="*/ 686645 w 6416911"/>
                <a:gd name="connsiteY39" fmla="*/ 61856 h 4811973"/>
                <a:gd name="connsiteX40" fmla="*/ 816185 w 6416911"/>
                <a:gd name="connsiteY40" fmla="*/ 38996 h 4811973"/>
                <a:gd name="connsiteX41" fmla="*/ 869525 w 6416911"/>
                <a:gd name="connsiteY41" fmla="*/ 69476 h 4811973"/>
                <a:gd name="connsiteX42" fmla="*/ 907625 w 6416911"/>
                <a:gd name="connsiteY42" fmla="*/ 69476 h 4811973"/>
                <a:gd name="connsiteX43" fmla="*/ 953345 w 6416911"/>
                <a:gd name="connsiteY43" fmla="*/ 46616 h 4811973"/>
                <a:gd name="connsiteX44" fmla="*/ 999065 w 6416911"/>
                <a:gd name="connsiteY44" fmla="*/ 46616 h 4811973"/>
                <a:gd name="connsiteX45" fmla="*/ 1044785 w 6416911"/>
                <a:gd name="connsiteY45" fmla="*/ 84716 h 4811973"/>
                <a:gd name="connsiteX46" fmla="*/ 1052405 w 6416911"/>
                <a:gd name="connsiteY46" fmla="*/ 130436 h 4811973"/>
                <a:gd name="connsiteX47" fmla="*/ 1113365 w 6416911"/>
                <a:gd name="connsiteY47" fmla="*/ 183776 h 4811973"/>
                <a:gd name="connsiteX48" fmla="*/ 1212425 w 6416911"/>
                <a:gd name="connsiteY48" fmla="*/ 153296 h 4811973"/>
                <a:gd name="connsiteX49" fmla="*/ 1265765 w 6416911"/>
                <a:gd name="connsiteY49" fmla="*/ 153296 h 4811973"/>
                <a:gd name="connsiteX50" fmla="*/ 1395305 w 6416911"/>
                <a:gd name="connsiteY50" fmla="*/ 237116 h 4811973"/>
                <a:gd name="connsiteX51" fmla="*/ 1463885 w 6416911"/>
                <a:gd name="connsiteY51" fmla="*/ 305696 h 4811973"/>
                <a:gd name="connsiteX52" fmla="*/ 1494365 w 6416911"/>
                <a:gd name="connsiteY52" fmla="*/ 419996 h 4811973"/>
                <a:gd name="connsiteX53" fmla="*/ 1509605 w 6416911"/>
                <a:gd name="connsiteY53" fmla="*/ 503816 h 4811973"/>
                <a:gd name="connsiteX54" fmla="*/ 1517225 w 6416911"/>
                <a:gd name="connsiteY54" fmla="*/ 526676 h 4811973"/>
                <a:gd name="connsiteX55" fmla="*/ 1494365 w 6416911"/>
                <a:gd name="connsiteY55" fmla="*/ 557156 h 4811973"/>
                <a:gd name="connsiteX56" fmla="*/ 1540085 w 6416911"/>
                <a:gd name="connsiteY56" fmla="*/ 633356 h 4811973"/>
                <a:gd name="connsiteX57" fmla="*/ 1509605 w 6416911"/>
                <a:gd name="connsiteY57" fmla="*/ 679076 h 4811973"/>
                <a:gd name="connsiteX58" fmla="*/ 1555325 w 6416911"/>
                <a:gd name="connsiteY58" fmla="*/ 762896 h 4811973"/>
                <a:gd name="connsiteX59" fmla="*/ 1715345 w 6416911"/>
                <a:gd name="connsiteY59" fmla="*/ 800996 h 4811973"/>
                <a:gd name="connsiteX60" fmla="*/ 1837265 w 6416911"/>
                <a:gd name="connsiteY60" fmla="*/ 861956 h 4811973"/>
                <a:gd name="connsiteX61" fmla="*/ 1829645 w 6416911"/>
                <a:gd name="connsiteY61" fmla="*/ 846716 h 4811973"/>
                <a:gd name="connsiteX62" fmla="*/ 1898225 w 6416911"/>
                <a:gd name="connsiteY62" fmla="*/ 869576 h 4811973"/>
                <a:gd name="connsiteX63" fmla="*/ 2012525 w 6416911"/>
                <a:gd name="connsiteY63" fmla="*/ 823856 h 4811973"/>
                <a:gd name="connsiteX64" fmla="*/ 2081105 w 6416911"/>
                <a:gd name="connsiteY64" fmla="*/ 808616 h 4811973"/>
                <a:gd name="connsiteX65" fmla="*/ 2210645 w 6416911"/>
                <a:gd name="connsiteY65" fmla="*/ 762896 h 4811973"/>
                <a:gd name="connsiteX66" fmla="*/ 2263985 w 6416911"/>
                <a:gd name="connsiteY66" fmla="*/ 717176 h 4811973"/>
                <a:gd name="connsiteX67" fmla="*/ 2309705 w 6416911"/>
                <a:gd name="connsiteY67" fmla="*/ 701936 h 4811973"/>
                <a:gd name="connsiteX68" fmla="*/ 2370665 w 6416911"/>
                <a:gd name="connsiteY68" fmla="*/ 701936 h 4811973"/>
                <a:gd name="connsiteX69" fmla="*/ 2500205 w 6416911"/>
                <a:gd name="connsiteY69" fmla="*/ 686696 h 4811973"/>
                <a:gd name="connsiteX70" fmla="*/ 2606885 w 6416911"/>
                <a:gd name="connsiteY70" fmla="*/ 724796 h 4811973"/>
                <a:gd name="connsiteX71" fmla="*/ 2652605 w 6416911"/>
                <a:gd name="connsiteY71" fmla="*/ 694316 h 4811973"/>
                <a:gd name="connsiteX72" fmla="*/ 2728805 w 6416911"/>
                <a:gd name="connsiteY72" fmla="*/ 740036 h 4811973"/>
                <a:gd name="connsiteX73" fmla="*/ 2805005 w 6416911"/>
                <a:gd name="connsiteY73" fmla="*/ 831476 h 4811973"/>
                <a:gd name="connsiteX74" fmla="*/ 2858345 w 6416911"/>
                <a:gd name="connsiteY74" fmla="*/ 770516 h 4811973"/>
                <a:gd name="connsiteX75" fmla="*/ 2926925 w 6416911"/>
                <a:gd name="connsiteY75" fmla="*/ 747656 h 4811973"/>
                <a:gd name="connsiteX76" fmla="*/ 2972645 w 6416911"/>
                <a:gd name="connsiteY76" fmla="*/ 785756 h 4811973"/>
                <a:gd name="connsiteX77" fmla="*/ 3033605 w 6416911"/>
                <a:gd name="connsiteY77" fmla="*/ 724796 h 4811973"/>
                <a:gd name="connsiteX78" fmla="*/ 3132665 w 6416911"/>
                <a:gd name="connsiteY78" fmla="*/ 709556 h 4811973"/>
                <a:gd name="connsiteX79" fmla="*/ 3216485 w 6416911"/>
                <a:gd name="connsiteY79" fmla="*/ 671456 h 4811973"/>
                <a:gd name="connsiteX80" fmla="*/ 3300305 w 6416911"/>
                <a:gd name="connsiteY80" fmla="*/ 717176 h 4811973"/>
                <a:gd name="connsiteX81" fmla="*/ 3506045 w 6416911"/>
                <a:gd name="connsiteY81" fmla="*/ 694316 h 4811973"/>
                <a:gd name="connsiteX82" fmla="*/ 3528905 w 6416911"/>
                <a:gd name="connsiteY82" fmla="*/ 686696 h 4811973"/>
                <a:gd name="connsiteX83" fmla="*/ 3589865 w 6416911"/>
                <a:gd name="connsiteY83" fmla="*/ 625736 h 4811973"/>
                <a:gd name="connsiteX84" fmla="*/ 3658445 w 6416911"/>
                <a:gd name="connsiteY84" fmla="*/ 602876 h 4811973"/>
                <a:gd name="connsiteX85" fmla="*/ 3833705 w 6416911"/>
                <a:gd name="connsiteY85" fmla="*/ 557156 h 4811973"/>
                <a:gd name="connsiteX86" fmla="*/ 3940385 w 6416911"/>
                <a:gd name="connsiteY86" fmla="*/ 534296 h 4811973"/>
                <a:gd name="connsiteX87" fmla="*/ 4001345 w 6416911"/>
                <a:gd name="connsiteY87" fmla="*/ 435236 h 4811973"/>
                <a:gd name="connsiteX88" fmla="*/ 4054685 w 6416911"/>
                <a:gd name="connsiteY88" fmla="*/ 473336 h 4811973"/>
                <a:gd name="connsiteX89" fmla="*/ 4153745 w 6416911"/>
                <a:gd name="connsiteY89" fmla="*/ 465716 h 4811973"/>
                <a:gd name="connsiteX90" fmla="*/ 4222325 w 6416911"/>
                <a:gd name="connsiteY90" fmla="*/ 442856 h 4811973"/>
                <a:gd name="connsiteX91" fmla="*/ 4382345 w 6416911"/>
                <a:gd name="connsiteY91" fmla="*/ 442856 h 4811973"/>
                <a:gd name="connsiteX92" fmla="*/ 4450925 w 6416911"/>
                <a:gd name="connsiteY92" fmla="*/ 381896 h 4811973"/>
                <a:gd name="connsiteX93" fmla="*/ 4572845 w 6416911"/>
                <a:gd name="connsiteY93" fmla="*/ 366656 h 4811973"/>
                <a:gd name="connsiteX94" fmla="*/ 4892885 w 6416911"/>
                <a:gd name="connsiteY94" fmla="*/ 366656 h 4811973"/>
                <a:gd name="connsiteX95" fmla="*/ 5761565 w 6416911"/>
                <a:gd name="connsiteY95" fmla="*/ 328556 h 4811973"/>
                <a:gd name="connsiteX96" fmla="*/ 5936825 w 6416911"/>
                <a:gd name="connsiteY96" fmla="*/ 320936 h 4811973"/>
                <a:gd name="connsiteX97" fmla="*/ 6051125 w 6416911"/>
                <a:gd name="connsiteY97" fmla="*/ 328556 h 4811973"/>
                <a:gd name="connsiteX98" fmla="*/ 6089225 w 6416911"/>
                <a:gd name="connsiteY98" fmla="*/ 389516 h 4811973"/>
                <a:gd name="connsiteX99" fmla="*/ 6112085 w 6416911"/>
                <a:gd name="connsiteY99" fmla="*/ 442856 h 4811973"/>
                <a:gd name="connsiteX100" fmla="*/ 6150185 w 6416911"/>
                <a:gd name="connsiteY100" fmla="*/ 488576 h 4811973"/>
                <a:gd name="connsiteX101" fmla="*/ 6165425 w 6416911"/>
                <a:gd name="connsiteY101" fmla="*/ 526676 h 4811973"/>
                <a:gd name="connsiteX102" fmla="*/ 6188285 w 6416911"/>
                <a:gd name="connsiteY102" fmla="*/ 503816 h 4811973"/>
                <a:gd name="connsiteX103" fmla="*/ 6249245 w 6416911"/>
                <a:gd name="connsiteY103" fmla="*/ 549536 h 4811973"/>
                <a:gd name="connsiteX104" fmla="*/ 6317825 w 6416911"/>
                <a:gd name="connsiteY104" fmla="*/ 549536 h 4811973"/>
                <a:gd name="connsiteX105" fmla="*/ 6355925 w 6416911"/>
                <a:gd name="connsiteY105" fmla="*/ 595256 h 4811973"/>
                <a:gd name="connsiteX106" fmla="*/ 6363545 w 6416911"/>
                <a:gd name="connsiteY106" fmla="*/ 648596 h 4811973"/>
                <a:gd name="connsiteX107" fmla="*/ 6416885 w 6416911"/>
                <a:gd name="connsiteY107" fmla="*/ 724796 h 4811973"/>
                <a:gd name="connsiteX108" fmla="*/ 6355925 w 6416911"/>
                <a:gd name="connsiteY108" fmla="*/ 831476 h 4811973"/>
                <a:gd name="connsiteX109" fmla="*/ 6348305 w 6416911"/>
                <a:gd name="connsiteY109" fmla="*/ 892436 h 4811973"/>
                <a:gd name="connsiteX110" fmla="*/ 6287345 w 6416911"/>
                <a:gd name="connsiteY110" fmla="*/ 1029596 h 4811973"/>
                <a:gd name="connsiteX111" fmla="*/ 6249245 w 6416911"/>
                <a:gd name="connsiteY111" fmla="*/ 1143896 h 4811973"/>
                <a:gd name="connsiteX112" fmla="*/ 6234005 w 6416911"/>
                <a:gd name="connsiteY112" fmla="*/ 1250576 h 4811973"/>
                <a:gd name="connsiteX113" fmla="*/ 6142565 w 6416911"/>
                <a:gd name="connsiteY113" fmla="*/ 1425836 h 4811973"/>
                <a:gd name="connsiteX114" fmla="*/ 6173045 w 6416911"/>
                <a:gd name="connsiteY114" fmla="*/ 1509656 h 4811973"/>
                <a:gd name="connsiteX115" fmla="*/ 6081605 w 6416911"/>
                <a:gd name="connsiteY115" fmla="*/ 1669676 h 4811973"/>
                <a:gd name="connsiteX116" fmla="*/ 6013025 w 6416911"/>
                <a:gd name="connsiteY116" fmla="*/ 1715396 h 4811973"/>
                <a:gd name="connsiteX117" fmla="*/ 5952065 w 6416911"/>
                <a:gd name="connsiteY117" fmla="*/ 1883036 h 4811973"/>
                <a:gd name="connsiteX118" fmla="*/ 5944445 w 6416911"/>
                <a:gd name="connsiteY118" fmla="*/ 1943996 h 4811973"/>
                <a:gd name="connsiteX119" fmla="*/ 5875865 w 6416911"/>
                <a:gd name="connsiteY119" fmla="*/ 2020196 h 4811973"/>
                <a:gd name="connsiteX120" fmla="*/ 5883485 w 6416911"/>
                <a:gd name="connsiteY120" fmla="*/ 2050676 h 4811973"/>
                <a:gd name="connsiteX121" fmla="*/ 5883485 w 6416911"/>
                <a:gd name="connsiteY121" fmla="*/ 2065916 h 4811973"/>
                <a:gd name="connsiteX122" fmla="*/ 5860625 w 6416911"/>
                <a:gd name="connsiteY122" fmla="*/ 2111636 h 4811973"/>
                <a:gd name="connsiteX123" fmla="*/ 5921585 w 6416911"/>
                <a:gd name="connsiteY123" fmla="*/ 2172596 h 4811973"/>
                <a:gd name="connsiteX124" fmla="*/ 5891105 w 6416911"/>
                <a:gd name="connsiteY124" fmla="*/ 2241176 h 4811973"/>
                <a:gd name="connsiteX125" fmla="*/ 5982545 w 6416911"/>
                <a:gd name="connsiteY125" fmla="*/ 2241176 h 4811973"/>
                <a:gd name="connsiteX126" fmla="*/ 5997785 w 6416911"/>
                <a:gd name="connsiteY126" fmla="*/ 2233556 h 4811973"/>
                <a:gd name="connsiteX127" fmla="*/ 6028265 w 6416911"/>
                <a:gd name="connsiteY127" fmla="*/ 2286896 h 4811973"/>
                <a:gd name="connsiteX128" fmla="*/ 6089225 w 6416911"/>
                <a:gd name="connsiteY128" fmla="*/ 2264036 h 4811973"/>
                <a:gd name="connsiteX129" fmla="*/ 6127325 w 6416911"/>
                <a:gd name="connsiteY129" fmla="*/ 2324996 h 4811973"/>
                <a:gd name="connsiteX130" fmla="*/ 6150185 w 6416911"/>
                <a:gd name="connsiteY130" fmla="*/ 2324996 h 4811973"/>
                <a:gd name="connsiteX131" fmla="*/ 6150185 w 6416911"/>
                <a:gd name="connsiteY131" fmla="*/ 2355476 h 4811973"/>
                <a:gd name="connsiteX132" fmla="*/ 6104465 w 6416911"/>
                <a:gd name="connsiteY132" fmla="*/ 2454536 h 4811973"/>
                <a:gd name="connsiteX133" fmla="*/ 6127325 w 6416911"/>
                <a:gd name="connsiteY133" fmla="*/ 2485016 h 4811973"/>
                <a:gd name="connsiteX134" fmla="*/ 6142565 w 6416911"/>
                <a:gd name="connsiteY134" fmla="*/ 2545976 h 4811973"/>
                <a:gd name="connsiteX135" fmla="*/ 6096845 w 6416911"/>
                <a:gd name="connsiteY135" fmla="*/ 2584076 h 4811973"/>
                <a:gd name="connsiteX136" fmla="*/ 6096845 w 6416911"/>
                <a:gd name="connsiteY136" fmla="*/ 2660276 h 4811973"/>
                <a:gd name="connsiteX137" fmla="*/ 6058745 w 6416911"/>
                <a:gd name="connsiteY137" fmla="*/ 2713616 h 4811973"/>
                <a:gd name="connsiteX138" fmla="*/ 6066365 w 6416911"/>
                <a:gd name="connsiteY138" fmla="*/ 2782196 h 4811973"/>
                <a:gd name="connsiteX139" fmla="*/ 6089225 w 6416911"/>
                <a:gd name="connsiteY139" fmla="*/ 2919356 h 4811973"/>
                <a:gd name="connsiteX140" fmla="*/ 6150185 w 6416911"/>
                <a:gd name="connsiteY140" fmla="*/ 4618616 h 4811973"/>
                <a:gd name="connsiteX141" fmla="*/ 6142565 w 6416911"/>
                <a:gd name="connsiteY141" fmla="*/ 4687196 h 4811973"/>
                <a:gd name="connsiteX142" fmla="*/ 6157805 w 6416911"/>
                <a:gd name="connsiteY142" fmla="*/ 4732916 h 4811973"/>
                <a:gd name="connsiteX143" fmla="*/ 6096845 w 6416911"/>
                <a:gd name="connsiteY143" fmla="*/ 4755776 h 4811973"/>
                <a:gd name="connsiteX144" fmla="*/ 5761565 w 6416911"/>
                <a:gd name="connsiteY144" fmla="*/ 4763396 h 4811973"/>
                <a:gd name="connsiteX145" fmla="*/ 4984325 w 6416911"/>
                <a:gd name="connsiteY145" fmla="*/ 4771016 h 4811973"/>
                <a:gd name="connsiteX146" fmla="*/ 4740485 w 6416911"/>
                <a:gd name="connsiteY146" fmla="*/ 4793876 h 4811973"/>
                <a:gd name="connsiteX147" fmla="*/ 3887045 w 6416911"/>
                <a:gd name="connsiteY147" fmla="*/ 4786256 h 4811973"/>
                <a:gd name="connsiteX148" fmla="*/ 3384125 w 6416911"/>
                <a:gd name="connsiteY148" fmla="*/ 4809116 h 4811973"/>
                <a:gd name="connsiteX149" fmla="*/ 3010745 w 6416911"/>
                <a:gd name="connsiteY149" fmla="*/ 4809116 h 4811973"/>
                <a:gd name="connsiteX150" fmla="*/ 2576405 w 6416911"/>
                <a:gd name="connsiteY150" fmla="*/ 4786256 h 4811973"/>
                <a:gd name="connsiteX151" fmla="*/ 2103965 w 6416911"/>
                <a:gd name="connsiteY151" fmla="*/ 4793876 h 4811973"/>
                <a:gd name="connsiteX152" fmla="*/ 1662005 w 6416911"/>
                <a:gd name="connsiteY152" fmla="*/ 4748156 h 4811973"/>
                <a:gd name="connsiteX153" fmla="*/ 1052405 w 6416911"/>
                <a:gd name="connsiteY153" fmla="*/ 4748156 h 4811973"/>
                <a:gd name="connsiteX154" fmla="*/ 419945 w 6416911"/>
                <a:gd name="connsiteY154" fmla="*/ 4740536 h 4811973"/>
                <a:gd name="connsiteX155" fmla="*/ 328505 w 6416911"/>
                <a:gd name="connsiteY155" fmla="*/ 4732916 h 4811973"/>
                <a:gd name="connsiteX156" fmla="*/ 221825 w 6416911"/>
                <a:gd name="connsiteY156" fmla="*/ 4725296 h 4811973"/>
                <a:gd name="connsiteX157" fmla="*/ 138005 w 6416911"/>
                <a:gd name="connsiteY157" fmla="*/ 4626236 h 4811973"/>
                <a:gd name="connsiteX158" fmla="*/ 130385 w 6416911"/>
                <a:gd name="connsiteY158" fmla="*/ 4527176 h 4811973"/>
                <a:gd name="connsiteX159" fmla="*/ 107525 w 6416911"/>
                <a:gd name="connsiteY159" fmla="*/ 4420496 h 4811973"/>
                <a:gd name="connsiteX160" fmla="*/ 107525 w 6416911"/>
                <a:gd name="connsiteY160" fmla="*/ 4390016 h 4811973"/>
                <a:gd name="connsiteX161" fmla="*/ 84665 w 6416911"/>
                <a:gd name="connsiteY161" fmla="*/ 4382396 h 4811973"/>
                <a:gd name="connsiteX162" fmla="*/ 92285 w 6416911"/>
                <a:gd name="connsiteY162" fmla="*/ 4199516 h 4811973"/>
                <a:gd name="connsiteX163" fmla="*/ 130385 w 6416911"/>
                <a:gd name="connsiteY163" fmla="*/ 4138556 h 4811973"/>
                <a:gd name="connsiteX164" fmla="*/ 138005 w 6416911"/>
                <a:gd name="connsiteY164" fmla="*/ 4039496 h 4811973"/>
                <a:gd name="connsiteX165" fmla="*/ 92285 w 6416911"/>
                <a:gd name="connsiteY165" fmla="*/ 3970916 h 4811973"/>
                <a:gd name="connsiteX166" fmla="*/ 69425 w 6416911"/>
                <a:gd name="connsiteY166" fmla="*/ 3887096 h 4811973"/>
                <a:gd name="connsiteX167" fmla="*/ 845 w 6416911"/>
                <a:gd name="connsiteY167" fmla="*/ 3879476 h 4811973"/>
                <a:gd name="connsiteX168" fmla="*/ 36088 w 6416911"/>
                <a:gd name="connsiteY168" fmla="*/ 3760413 h 4811973"/>
                <a:gd name="connsiteX0" fmla="*/ 18075 w 6398898"/>
                <a:gd name="connsiteY0" fmla="*/ 3760413 h 4811973"/>
                <a:gd name="connsiteX1" fmla="*/ 89512 w 6398898"/>
                <a:gd name="connsiteY1" fmla="*/ 3559436 h 4811973"/>
                <a:gd name="connsiteX2" fmla="*/ 81892 w 6398898"/>
                <a:gd name="connsiteY2" fmla="*/ 3490856 h 4811973"/>
                <a:gd name="connsiteX3" fmla="*/ 135232 w 6398898"/>
                <a:gd name="connsiteY3" fmla="*/ 3391796 h 4811973"/>
                <a:gd name="connsiteX4" fmla="*/ 150472 w 6398898"/>
                <a:gd name="connsiteY4" fmla="*/ 3307976 h 4811973"/>
                <a:gd name="connsiteX5" fmla="*/ 127612 w 6398898"/>
                <a:gd name="connsiteY5" fmla="*/ 3285116 h 4811973"/>
                <a:gd name="connsiteX6" fmla="*/ 180952 w 6398898"/>
                <a:gd name="connsiteY6" fmla="*/ 3224156 h 4811973"/>
                <a:gd name="connsiteX7" fmla="*/ 302872 w 6398898"/>
                <a:gd name="connsiteY7" fmla="*/ 2972696 h 4811973"/>
                <a:gd name="connsiteX8" fmla="*/ 386692 w 6398898"/>
                <a:gd name="connsiteY8" fmla="*/ 2515496 h 4811973"/>
                <a:gd name="connsiteX9" fmla="*/ 417172 w 6398898"/>
                <a:gd name="connsiteY9" fmla="*/ 2134496 h 4811973"/>
                <a:gd name="connsiteX10" fmla="*/ 440032 w 6398898"/>
                <a:gd name="connsiteY10" fmla="*/ 1989716 h 4811973"/>
                <a:gd name="connsiteX11" fmla="*/ 462892 w 6398898"/>
                <a:gd name="connsiteY11" fmla="*/ 1783976 h 4811973"/>
                <a:gd name="connsiteX12" fmla="*/ 462892 w 6398898"/>
                <a:gd name="connsiteY12" fmla="*/ 1677296 h 4811973"/>
                <a:gd name="connsiteX13" fmla="*/ 500992 w 6398898"/>
                <a:gd name="connsiteY13" fmla="*/ 1555376 h 4811973"/>
                <a:gd name="connsiteX14" fmla="*/ 523852 w 6398898"/>
                <a:gd name="connsiteY14" fmla="*/ 1364876 h 4811973"/>
                <a:gd name="connsiteX15" fmla="*/ 569572 w 6398898"/>
                <a:gd name="connsiteY15" fmla="*/ 1250576 h 4811973"/>
                <a:gd name="connsiteX16" fmla="*/ 561952 w 6398898"/>
                <a:gd name="connsiteY16" fmla="*/ 1136276 h 4811973"/>
                <a:gd name="connsiteX17" fmla="*/ 584812 w 6398898"/>
                <a:gd name="connsiteY17" fmla="*/ 1067696 h 4811973"/>
                <a:gd name="connsiteX18" fmla="*/ 546712 w 6398898"/>
                <a:gd name="connsiteY18" fmla="*/ 1029596 h 4811973"/>
                <a:gd name="connsiteX19" fmla="*/ 577192 w 6398898"/>
                <a:gd name="connsiteY19" fmla="*/ 1014356 h 4811973"/>
                <a:gd name="connsiteX20" fmla="*/ 577192 w 6398898"/>
                <a:gd name="connsiteY20" fmla="*/ 922916 h 4811973"/>
                <a:gd name="connsiteX21" fmla="*/ 577192 w 6398898"/>
                <a:gd name="connsiteY21" fmla="*/ 907676 h 4811973"/>
                <a:gd name="connsiteX22" fmla="*/ 600052 w 6398898"/>
                <a:gd name="connsiteY22" fmla="*/ 839096 h 4811973"/>
                <a:gd name="connsiteX23" fmla="*/ 600052 w 6398898"/>
                <a:gd name="connsiteY23" fmla="*/ 747656 h 4811973"/>
                <a:gd name="connsiteX24" fmla="*/ 622912 w 6398898"/>
                <a:gd name="connsiteY24" fmla="*/ 701936 h 4811973"/>
                <a:gd name="connsiteX25" fmla="*/ 622912 w 6398898"/>
                <a:gd name="connsiteY25" fmla="*/ 656216 h 4811973"/>
                <a:gd name="connsiteX26" fmla="*/ 592432 w 6398898"/>
                <a:gd name="connsiteY26" fmla="*/ 587636 h 4811973"/>
                <a:gd name="connsiteX27" fmla="*/ 607672 w 6398898"/>
                <a:gd name="connsiteY27" fmla="*/ 541916 h 4811973"/>
                <a:gd name="connsiteX28" fmla="*/ 600052 w 6398898"/>
                <a:gd name="connsiteY28" fmla="*/ 450476 h 4811973"/>
                <a:gd name="connsiteX29" fmla="*/ 569572 w 6398898"/>
                <a:gd name="connsiteY29" fmla="*/ 381896 h 4811973"/>
                <a:gd name="connsiteX30" fmla="*/ 622912 w 6398898"/>
                <a:gd name="connsiteY30" fmla="*/ 343796 h 4811973"/>
                <a:gd name="connsiteX31" fmla="*/ 630532 w 6398898"/>
                <a:gd name="connsiteY31" fmla="*/ 244736 h 4811973"/>
                <a:gd name="connsiteX32" fmla="*/ 569572 w 6398898"/>
                <a:gd name="connsiteY32" fmla="*/ 92336 h 4811973"/>
                <a:gd name="connsiteX33" fmla="*/ 508612 w 6398898"/>
                <a:gd name="connsiteY33" fmla="*/ 61856 h 4811973"/>
                <a:gd name="connsiteX34" fmla="*/ 478132 w 6398898"/>
                <a:gd name="connsiteY34" fmla="*/ 54236 h 4811973"/>
                <a:gd name="connsiteX35" fmla="*/ 478132 w 6398898"/>
                <a:gd name="connsiteY35" fmla="*/ 46616 h 4811973"/>
                <a:gd name="connsiteX36" fmla="*/ 554332 w 6398898"/>
                <a:gd name="connsiteY36" fmla="*/ 31376 h 4811973"/>
                <a:gd name="connsiteX37" fmla="*/ 577192 w 6398898"/>
                <a:gd name="connsiteY37" fmla="*/ 896 h 4811973"/>
                <a:gd name="connsiteX38" fmla="*/ 638152 w 6398898"/>
                <a:gd name="connsiteY38" fmla="*/ 69476 h 4811973"/>
                <a:gd name="connsiteX39" fmla="*/ 668632 w 6398898"/>
                <a:gd name="connsiteY39" fmla="*/ 61856 h 4811973"/>
                <a:gd name="connsiteX40" fmla="*/ 798172 w 6398898"/>
                <a:gd name="connsiteY40" fmla="*/ 38996 h 4811973"/>
                <a:gd name="connsiteX41" fmla="*/ 851512 w 6398898"/>
                <a:gd name="connsiteY41" fmla="*/ 69476 h 4811973"/>
                <a:gd name="connsiteX42" fmla="*/ 889612 w 6398898"/>
                <a:gd name="connsiteY42" fmla="*/ 69476 h 4811973"/>
                <a:gd name="connsiteX43" fmla="*/ 935332 w 6398898"/>
                <a:gd name="connsiteY43" fmla="*/ 46616 h 4811973"/>
                <a:gd name="connsiteX44" fmla="*/ 981052 w 6398898"/>
                <a:gd name="connsiteY44" fmla="*/ 46616 h 4811973"/>
                <a:gd name="connsiteX45" fmla="*/ 1026772 w 6398898"/>
                <a:gd name="connsiteY45" fmla="*/ 84716 h 4811973"/>
                <a:gd name="connsiteX46" fmla="*/ 1034392 w 6398898"/>
                <a:gd name="connsiteY46" fmla="*/ 130436 h 4811973"/>
                <a:gd name="connsiteX47" fmla="*/ 1095352 w 6398898"/>
                <a:gd name="connsiteY47" fmla="*/ 183776 h 4811973"/>
                <a:gd name="connsiteX48" fmla="*/ 1194412 w 6398898"/>
                <a:gd name="connsiteY48" fmla="*/ 153296 h 4811973"/>
                <a:gd name="connsiteX49" fmla="*/ 1247752 w 6398898"/>
                <a:gd name="connsiteY49" fmla="*/ 153296 h 4811973"/>
                <a:gd name="connsiteX50" fmla="*/ 1377292 w 6398898"/>
                <a:gd name="connsiteY50" fmla="*/ 237116 h 4811973"/>
                <a:gd name="connsiteX51" fmla="*/ 1445872 w 6398898"/>
                <a:gd name="connsiteY51" fmla="*/ 305696 h 4811973"/>
                <a:gd name="connsiteX52" fmla="*/ 1476352 w 6398898"/>
                <a:gd name="connsiteY52" fmla="*/ 419996 h 4811973"/>
                <a:gd name="connsiteX53" fmla="*/ 1491592 w 6398898"/>
                <a:gd name="connsiteY53" fmla="*/ 503816 h 4811973"/>
                <a:gd name="connsiteX54" fmla="*/ 1499212 w 6398898"/>
                <a:gd name="connsiteY54" fmla="*/ 526676 h 4811973"/>
                <a:gd name="connsiteX55" fmla="*/ 1476352 w 6398898"/>
                <a:gd name="connsiteY55" fmla="*/ 557156 h 4811973"/>
                <a:gd name="connsiteX56" fmla="*/ 1522072 w 6398898"/>
                <a:gd name="connsiteY56" fmla="*/ 633356 h 4811973"/>
                <a:gd name="connsiteX57" fmla="*/ 1491592 w 6398898"/>
                <a:gd name="connsiteY57" fmla="*/ 679076 h 4811973"/>
                <a:gd name="connsiteX58" fmla="*/ 1537312 w 6398898"/>
                <a:gd name="connsiteY58" fmla="*/ 762896 h 4811973"/>
                <a:gd name="connsiteX59" fmla="*/ 1697332 w 6398898"/>
                <a:gd name="connsiteY59" fmla="*/ 800996 h 4811973"/>
                <a:gd name="connsiteX60" fmla="*/ 1819252 w 6398898"/>
                <a:gd name="connsiteY60" fmla="*/ 861956 h 4811973"/>
                <a:gd name="connsiteX61" fmla="*/ 1811632 w 6398898"/>
                <a:gd name="connsiteY61" fmla="*/ 846716 h 4811973"/>
                <a:gd name="connsiteX62" fmla="*/ 1880212 w 6398898"/>
                <a:gd name="connsiteY62" fmla="*/ 869576 h 4811973"/>
                <a:gd name="connsiteX63" fmla="*/ 1994512 w 6398898"/>
                <a:gd name="connsiteY63" fmla="*/ 823856 h 4811973"/>
                <a:gd name="connsiteX64" fmla="*/ 2063092 w 6398898"/>
                <a:gd name="connsiteY64" fmla="*/ 808616 h 4811973"/>
                <a:gd name="connsiteX65" fmla="*/ 2192632 w 6398898"/>
                <a:gd name="connsiteY65" fmla="*/ 762896 h 4811973"/>
                <a:gd name="connsiteX66" fmla="*/ 2245972 w 6398898"/>
                <a:gd name="connsiteY66" fmla="*/ 717176 h 4811973"/>
                <a:gd name="connsiteX67" fmla="*/ 2291692 w 6398898"/>
                <a:gd name="connsiteY67" fmla="*/ 701936 h 4811973"/>
                <a:gd name="connsiteX68" fmla="*/ 2352652 w 6398898"/>
                <a:gd name="connsiteY68" fmla="*/ 701936 h 4811973"/>
                <a:gd name="connsiteX69" fmla="*/ 2482192 w 6398898"/>
                <a:gd name="connsiteY69" fmla="*/ 686696 h 4811973"/>
                <a:gd name="connsiteX70" fmla="*/ 2588872 w 6398898"/>
                <a:gd name="connsiteY70" fmla="*/ 724796 h 4811973"/>
                <a:gd name="connsiteX71" fmla="*/ 2634592 w 6398898"/>
                <a:gd name="connsiteY71" fmla="*/ 694316 h 4811973"/>
                <a:gd name="connsiteX72" fmla="*/ 2710792 w 6398898"/>
                <a:gd name="connsiteY72" fmla="*/ 740036 h 4811973"/>
                <a:gd name="connsiteX73" fmla="*/ 2786992 w 6398898"/>
                <a:gd name="connsiteY73" fmla="*/ 831476 h 4811973"/>
                <a:gd name="connsiteX74" fmla="*/ 2840332 w 6398898"/>
                <a:gd name="connsiteY74" fmla="*/ 770516 h 4811973"/>
                <a:gd name="connsiteX75" fmla="*/ 2908912 w 6398898"/>
                <a:gd name="connsiteY75" fmla="*/ 747656 h 4811973"/>
                <a:gd name="connsiteX76" fmla="*/ 2954632 w 6398898"/>
                <a:gd name="connsiteY76" fmla="*/ 785756 h 4811973"/>
                <a:gd name="connsiteX77" fmla="*/ 3015592 w 6398898"/>
                <a:gd name="connsiteY77" fmla="*/ 724796 h 4811973"/>
                <a:gd name="connsiteX78" fmla="*/ 3114652 w 6398898"/>
                <a:gd name="connsiteY78" fmla="*/ 709556 h 4811973"/>
                <a:gd name="connsiteX79" fmla="*/ 3198472 w 6398898"/>
                <a:gd name="connsiteY79" fmla="*/ 671456 h 4811973"/>
                <a:gd name="connsiteX80" fmla="*/ 3282292 w 6398898"/>
                <a:gd name="connsiteY80" fmla="*/ 717176 h 4811973"/>
                <a:gd name="connsiteX81" fmla="*/ 3488032 w 6398898"/>
                <a:gd name="connsiteY81" fmla="*/ 694316 h 4811973"/>
                <a:gd name="connsiteX82" fmla="*/ 3510892 w 6398898"/>
                <a:gd name="connsiteY82" fmla="*/ 686696 h 4811973"/>
                <a:gd name="connsiteX83" fmla="*/ 3571852 w 6398898"/>
                <a:gd name="connsiteY83" fmla="*/ 625736 h 4811973"/>
                <a:gd name="connsiteX84" fmla="*/ 3640432 w 6398898"/>
                <a:gd name="connsiteY84" fmla="*/ 602876 h 4811973"/>
                <a:gd name="connsiteX85" fmla="*/ 3815692 w 6398898"/>
                <a:gd name="connsiteY85" fmla="*/ 557156 h 4811973"/>
                <a:gd name="connsiteX86" fmla="*/ 3922372 w 6398898"/>
                <a:gd name="connsiteY86" fmla="*/ 534296 h 4811973"/>
                <a:gd name="connsiteX87" fmla="*/ 3983332 w 6398898"/>
                <a:gd name="connsiteY87" fmla="*/ 435236 h 4811973"/>
                <a:gd name="connsiteX88" fmla="*/ 4036672 w 6398898"/>
                <a:gd name="connsiteY88" fmla="*/ 473336 h 4811973"/>
                <a:gd name="connsiteX89" fmla="*/ 4135732 w 6398898"/>
                <a:gd name="connsiteY89" fmla="*/ 465716 h 4811973"/>
                <a:gd name="connsiteX90" fmla="*/ 4204312 w 6398898"/>
                <a:gd name="connsiteY90" fmla="*/ 442856 h 4811973"/>
                <a:gd name="connsiteX91" fmla="*/ 4364332 w 6398898"/>
                <a:gd name="connsiteY91" fmla="*/ 442856 h 4811973"/>
                <a:gd name="connsiteX92" fmla="*/ 4432912 w 6398898"/>
                <a:gd name="connsiteY92" fmla="*/ 381896 h 4811973"/>
                <a:gd name="connsiteX93" fmla="*/ 4554832 w 6398898"/>
                <a:gd name="connsiteY93" fmla="*/ 366656 h 4811973"/>
                <a:gd name="connsiteX94" fmla="*/ 4874872 w 6398898"/>
                <a:gd name="connsiteY94" fmla="*/ 366656 h 4811973"/>
                <a:gd name="connsiteX95" fmla="*/ 5743552 w 6398898"/>
                <a:gd name="connsiteY95" fmla="*/ 328556 h 4811973"/>
                <a:gd name="connsiteX96" fmla="*/ 5918812 w 6398898"/>
                <a:gd name="connsiteY96" fmla="*/ 320936 h 4811973"/>
                <a:gd name="connsiteX97" fmla="*/ 6033112 w 6398898"/>
                <a:gd name="connsiteY97" fmla="*/ 328556 h 4811973"/>
                <a:gd name="connsiteX98" fmla="*/ 6071212 w 6398898"/>
                <a:gd name="connsiteY98" fmla="*/ 389516 h 4811973"/>
                <a:gd name="connsiteX99" fmla="*/ 6094072 w 6398898"/>
                <a:gd name="connsiteY99" fmla="*/ 442856 h 4811973"/>
                <a:gd name="connsiteX100" fmla="*/ 6132172 w 6398898"/>
                <a:gd name="connsiteY100" fmla="*/ 488576 h 4811973"/>
                <a:gd name="connsiteX101" fmla="*/ 6147412 w 6398898"/>
                <a:gd name="connsiteY101" fmla="*/ 526676 h 4811973"/>
                <a:gd name="connsiteX102" fmla="*/ 6170272 w 6398898"/>
                <a:gd name="connsiteY102" fmla="*/ 503816 h 4811973"/>
                <a:gd name="connsiteX103" fmla="*/ 6231232 w 6398898"/>
                <a:gd name="connsiteY103" fmla="*/ 549536 h 4811973"/>
                <a:gd name="connsiteX104" fmla="*/ 6299812 w 6398898"/>
                <a:gd name="connsiteY104" fmla="*/ 549536 h 4811973"/>
                <a:gd name="connsiteX105" fmla="*/ 6337912 w 6398898"/>
                <a:gd name="connsiteY105" fmla="*/ 595256 h 4811973"/>
                <a:gd name="connsiteX106" fmla="*/ 6345532 w 6398898"/>
                <a:gd name="connsiteY106" fmla="*/ 648596 h 4811973"/>
                <a:gd name="connsiteX107" fmla="*/ 6398872 w 6398898"/>
                <a:gd name="connsiteY107" fmla="*/ 724796 h 4811973"/>
                <a:gd name="connsiteX108" fmla="*/ 6337912 w 6398898"/>
                <a:gd name="connsiteY108" fmla="*/ 831476 h 4811973"/>
                <a:gd name="connsiteX109" fmla="*/ 6330292 w 6398898"/>
                <a:gd name="connsiteY109" fmla="*/ 892436 h 4811973"/>
                <a:gd name="connsiteX110" fmla="*/ 6269332 w 6398898"/>
                <a:gd name="connsiteY110" fmla="*/ 1029596 h 4811973"/>
                <a:gd name="connsiteX111" fmla="*/ 6231232 w 6398898"/>
                <a:gd name="connsiteY111" fmla="*/ 1143896 h 4811973"/>
                <a:gd name="connsiteX112" fmla="*/ 6215992 w 6398898"/>
                <a:gd name="connsiteY112" fmla="*/ 1250576 h 4811973"/>
                <a:gd name="connsiteX113" fmla="*/ 6124552 w 6398898"/>
                <a:gd name="connsiteY113" fmla="*/ 1425836 h 4811973"/>
                <a:gd name="connsiteX114" fmla="*/ 6155032 w 6398898"/>
                <a:gd name="connsiteY114" fmla="*/ 1509656 h 4811973"/>
                <a:gd name="connsiteX115" fmla="*/ 6063592 w 6398898"/>
                <a:gd name="connsiteY115" fmla="*/ 1669676 h 4811973"/>
                <a:gd name="connsiteX116" fmla="*/ 5995012 w 6398898"/>
                <a:gd name="connsiteY116" fmla="*/ 1715396 h 4811973"/>
                <a:gd name="connsiteX117" fmla="*/ 5934052 w 6398898"/>
                <a:gd name="connsiteY117" fmla="*/ 1883036 h 4811973"/>
                <a:gd name="connsiteX118" fmla="*/ 5926432 w 6398898"/>
                <a:gd name="connsiteY118" fmla="*/ 1943996 h 4811973"/>
                <a:gd name="connsiteX119" fmla="*/ 5857852 w 6398898"/>
                <a:gd name="connsiteY119" fmla="*/ 2020196 h 4811973"/>
                <a:gd name="connsiteX120" fmla="*/ 5865472 w 6398898"/>
                <a:gd name="connsiteY120" fmla="*/ 2050676 h 4811973"/>
                <a:gd name="connsiteX121" fmla="*/ 5865472 w 6398898"/>
                <a:gd name="connsiteY121" fmla="*/ 2065916 h 4811973"/>
                <a:gd name="connsiteX122" fmla="*/ 5842612 w 6398898"/>
                <a:gd name="connsiteY122" fmla="*/ 2111636 h 4811973"/>
                <a:gd name="connsiteX123" fmla="*/ 5903572 w 6398898"/>
                <a:gd name="connsiteY123" fmla="*/ 2172596 h 4811973"/>
                <a:gd name="connsiteX124" fmla="*/ 5873092 w 6398898"/>
                <a:gd name="connsiteY124" fmla="*/ 2241176 h 4811973"/>
                <a:gd name="connsiteX125" fmla="*/ 5964532 w 6398898"/>
                <a:gd name="connsiteY125" fmla="*/ 2241176 h 4811973"/>
                <a:gd name="connsiteX126" fmla="*/ 5979772 w 6398898"/>
                <a:gd name="connsiteY126" fmla="*/ 2233556 h 4811973"/>
                <a:gd name="connsiteX127" fmla="*/ 6010252 w 6398898"/>
                <a:gd name="connsiteY127" fmla="*/ 2286896 h 4811973"/>
                <a:gd name="connsiteX128" fmla="*/ 6071212 w 6398898"/>
                <a:gd name="connsiteY128" fmla="*/ 2264036 h 4811973"/>
                <a:gd name="connsiteX129" fmla="*/ 6109312 w 6398898"/>
                <a:gd name="connsiteY129" fmla="*/ 2324996 h 4811973"/>
                <a:gd name="connsiteX130" fmla="*/ 6132172 w 6398898"/>
                <a:gd name="connsiteY130" fmla="*/ 2324996 h 4811973"/>
                <a:gd name="connsiteX131" fmla="*/ 6132172 w 6398898"/>
                <a:gd name="connsiteY131" fmla="*/ 2355476 h 4811973"/>
                <a:gd name="connsiteX132" fmla="*/ 6086452 w 6398898"/>
                <a:gd name="connsiteY132" fmla="*/ 2454536 h 4811973"/>
                <a:gd name="connsiteX133" fmla="*/ 6109312 w 6398898"/>
                <a:gd name="connsiteY133" fmla="*/ 2485016 h 4811973"/>
                <a:gd name="connsiteX134" fmla="*/ 6124552 w 6398898"/>
                <a:gd name="connsiteY134" fmla="*/ 2545976 h 4811973"/>
                <a:gd name="connsiteX135" fmla="*/ 6078832 w 6398898"/>
                <a:gd name="connsiteY135" fmla="*/ 2584076 h 4811973"/>
                <a:gd name="connsiteX136" fmla="*/ 6078832 w 6398898"/>
                <a:gd name="connsiteY136" fmla="*/ 2660276 h 4811973"/>
                <a:gd name="connsiteX137" fmla="*/ 6040732 w 6398898"/>
                <a:gd name="connsiteY137" fmla="*/ 2713616 h 4811973"/>
                <a:gd name="connsiteX138" fmla="*/ 6048352 w 6398898"/>
                <a:gd name="connsiteY138" fmla="*/ 2782196 h 4811973"/>
                <a:gd name="connsiteX139" fmla="*/ 6071212 w 6398898"/>
                <a:gd name="connsiteY139" fmla="*/ 2919356 h 4811973"/>
                <a:gd name="connsiteX140" fmla="*/ 6132172 w 6398898"/>
                <a:gd name="connsiteY140" fmla="*/ 4618616 h 4811973"/>
                <a:gd name="connsiteX141" fmla="*/ 6124552 w 6398898"/>
                <a:gd name="connsiteY141" fmla="*/ 4687196 h 4811973"/>
                <a:gd name="connsiteX142" fmla="*/ 6139792 w 6398898"/>
                <a:gd name="connsiteY142" fmla="*/ 4732916 h 4811973"/>
                <a:gd name="connsiteX143" fmla="*/ 6078832 w 6398898"/>
                <a:gd name="connsiteY143" fmla="*/ 4755776 h 4811973"/>
                <a:gd name="connsiteX144" fmla="*/ 5743552 w 6398898"/>
                <a:gd name="connsiteY144" fmla="*/ 4763396 h 4811973"/>
                <a:gd name="connsiteX145" fmla="*/ 4966312 w 6398898"/>
                <a:gd name="connsiteY145" fmla="*/ 4771016 h 4811973"/>
                <a:gd name="connsiteX146" fmla="*/ 4722472 w 6398898"/>
                <a:gd name="connsiteY146" fmla="*/ 4793876 h 4811973"/>
                <a:gd name="connsiteX147" fmla="*/ 3869032 w 6398898"/>
                <a:gd name="connsiteY147" fmla="*/ 4786256 h 4811973"/>
                <a:gd name="connsiteX148" fmla="*/ 3366112 w 6398898"/>
                <a:gd name="connsiteY148" fmla="*/ 4809116 h 4811973"/>
                <a:gd name="connsiteX149" fmla="*/ 2992732 w 6398898"/>
                <a:gd name="connsiteY149" fmla="*/ 4809116 h 4811973"/>
                <a:gd name="connsiteX150" fmla="*/ 2558392 w 6398898"/>
                <a:gd name="connsiteY150" fmla="*/ 4786256 h 4811973"/>
                <a:gd name="connsiteX151" fmla="*/ 2085952 w 6398898"/>
                <a:gd name="connsiteY151" fmla="*/ 4793876 h 4811973"/>
                <a:gd name="connsiteX152" fmla="*/ 1643992 w 6398898"/>
                <a:gd name="connsiteY152" fmla="*/ 4748156 h 4811973"/>
                <a:gd name="connsiteX153" fmla="*/ 1034392 w 6398898"/>
                <a:gd name="connsiteY153" fmla="*/ 4748156 h 4811973"/>
                <a:gd name="connsiteX154" fmla="*/ 401932 w 6398898"/>
                <a:gd name="connsiteY154" fmla="*/ 4740536 h 4811973"/>
                <a:gd name="connsiteX155" fmla="*/ 310492 w 6398898"/>
                <a:gd name="connsiteY155" fmla="*/ 4732916 h 4811973"/>
                <a:gd name="connsiteX156" fmla="*/ 203812 w 6398898"/>
                <a:gd name="connsiteY156" fmla="*/ 4725296 h 4811973"/>
                <a:gd name="connsiteX157" fmla="*/ 119992 w 6398898"/>
                <a:gd name="connsiteY157" fmla="*/ 4626236 h 4811973"/>
                <a:gd name="connsiteX158" fmla="*/ 112372 w 6398898"/>
                <a:gd name="connsiteY158" fmla="*/ 4527176 h 4811973"/>
                <a:gd name="connsiteX159" fmla="*/ 89512 w 6398898"/>
                <a:gd name="connsiteY159" fmla="*/ 4420496 h 4811973"/>
                <a:gd name="connsiteX160" fmla="*/ 89512 w 6398898"/>
                <a:gd name="connsiteY160" fmla="*/ 4390016 h 4811973"/>
                <a:gd name="connsiteX161" fmla="*/ 66652 w 6398898"/>
                <a:gd name="connsiteY161" fmla="*/ 4382396 h 4811973"/>
                <a:gd name="connsiteX162" fmla="*/ 74272 w 6398898"/>
                <a:gd name="connsiteY162" fmla="*/ 4199516 h 4811973"/>
                <a:gd name="connsiteX163" fmla="*/ 112372 w 6398898"/>
                <a:gd name="connsiteY163" fmla="*/ 4138556 h 4811973"/>
                <a:gd name="connsiteX164" fmla="*/ 119992 w 6398898"/>
                <a:gd name="connsiteY164" fmla="*/ 4039496 h 4811973"/>
                <a:gd name="connsiteX165" fmla="*/ 74272 w 6398898"/>
                <a:gd name="connsiteY165" fmla="*/ 3970916 h 4811973"/>
                <a:gd name="connsiteX166" fmla="*/ 51412 w 6398898"/>
                <a:gd name="connsiteY166" fmla="*/ 3887096 h 4811973"/>
                <a:gd name="connsiteX167" fmla="*/ 1882 w 6398898"/>
                <a:gd name="connsiteY167" fmla="*/ 3874713 h 4811973"/>
                <a:gd name="connsiteX168" fmla="*/ 18075 w 6398898"/>
                <a:gd name="connsiteY168" fmla="*/ 3760413 h 4811973"/>
                <a:gd name="connsiteX0" fmla="*/ 26892 w 6407715"/>
                <a:gd name="connsiteY0" fmla="*/ 3760413 h 4811973"/>
                <a:gd name="connsiteX1" fmla="*/ 98329 w 6407715"/>
                <a:gd name="connsiteY1" fmla="*/ 3559436 h 4811973"/>
                <a:gd name="connsiteX2" fmla="*/ 90709 w 6407715"/>
                <a:gd name="connsiteY2" fmla="*/ 3490856 h 4811973"/>
                <a:gd name="connsiteX3" fmla="*/ 144049 w 6407715"/>
                <a:gd name="connsiteY3" fmla="*/ 3391796 h 4811973"/>
                <a:gd name="connsiteX4" fmla="*/ 159289 w 6407715"/>
                <a:gd name="connsiteY4" fmla="*/ 3307976 h 4811973"/>
                <a:gd name="connsiteX5" fmla="*/ 136429 w 6407715"/>
                <a:gd name="connsiteY5" fmla="*/ 3285116 h 4811973"/>
                <a:gd name="connsiteX6" fmla="*/ 189769 w 6407715"/>
                <a:gd name="connsiteY6" fmla="*/ 3224156 h 4811973"/>
                <a:gd name="connsiteX7" fmla="*/ 311689 w 6407715"/>
                <a:gd name="connsiteY7" fmla="*/ 2972696 h 4811973"/>
                <a:gd name="connsiteX8" fmla="*/ 395509 w 6407715"/>
                <a:gd name="connsiteY8" fmla="*/ 2515496 h 4811973"/>
                <a:gd name="connsiteX9" fmla="*/ 425989 w 6407715"/>
                <a:gd name="connsiteY9" fmla="*/ 2134496 h 4811973"/>
                <a:gd name="connsiteX10" fmla="*/ 448849 w 6407715"/>
                <a:gd name="connsiteY10" fmla="*/ 1989716 h 4811973"/>
                <a:gd name="connsiteX11" fmla="*/ 471709 w 6407715"/>
                <a:gd name="connsiteY11" fmla="*/ 1783976 h 4811973"/>
                <a:gd name="connsiteX12" fmla="*/ 471709 w 6407715"/>
                <a:gd name="connsiteY12" fmla="*/ 1677296 h 4811973"/>
                <a:gd name="connsiteX13" fmla="*/ 509809 w 6407715"/>
                <a:gd name="connsiteY13" fmla="*/ 1555376 h 4811973"/>
                <a:gd name="connsiteX14" fmla="*/ 532669 w 6407715"/>
                <a:gd name="connsiteY14" fmla="*/ 1364876 h 4811973"/>
                <a:gd name="connsiteX15" fmla="*/ 578389 w 6407715"/>
                <a:gd name="connsiteY15" fmla="*/ 1250576 h 4811973"/>
                <a:gd name="connsiteX16" fmla="*/ 570769 w 6407715"/>
                <a:gd name="connsiteY16" fmla="*/ 1136276 h 4811973"/>
                <a:gd name="connsiteX17" fmla="*/ 593629 w 6407715"/>
                <a:gd name="connsiteY17" fmla="*/ 1067696 h 4811973"/>
                <a:gd name="connsiteX18" fmla="*/ 555529 w 6407715"/>
                <a:gd name="connsiteY18" fmla="*/ 1029596 h 4811973"/>
                <a:gd name="connsiteX19" fmla="*/ 586009 w 6407715"/>
                <a:gd name="connsiteY19" fmla="*/ 1014356 h 4811973"/>
                <a:gd name="connsiteX20" fmla="*/ 586009 w 6407715"/>
                <a:gd name="connsiteY20" fmla="*/ 922916 h 4811973"/>
                <a:gd name="connsiteX21" fmla="*/ 586009 w 6407715"/>
                <a:gd name="connsiteY21" fmla="*/ 907676 h 4811973"/>
                <a:gd name="connsiteX22" fmla="*/ 608869 w 6407715"/>
                <a:gd name="connsiteY22" fmla="*/ 839096 h 4811973"/>
                <a:gd name="connsiteX23" fmla="*/ 608869 w 6407715"/>
                <a:gd name="connsiteY23" fmla="*/ 747656 h 4811973"/>
                <a:gd name="connsiteX24" fmla="*/ 631729 w 6407715"/>
                <a:gd name="connsiteY24" fmla="*/ 701936 h 4811973"/>
                <a:gd name="connsiteX25" fmla="*/ 631729 w 6407715"/>
                <a:gd name="connsiteY25" fmla="*/ 656216 h 4811973"/>
                <a:gd name="connsiteX26" fmla="*/ 601249 w 6407715"/>
                <a:gd name="connsiteY26" fmla="*/ 587636 h 4811973"/>
                <a:gd name="connsiteX27" fmla="*/ 616489 w 6407715"/>
                <a:gd name="connsiteY27" fmla="*/ 541916 h 4811973"/>
                <a:gd name="connsiteX28" fmla="*/ 608869 w 6407715"/>
                <a:gd name="connsiteY28" fmla="*/ 450476 h 4811973"/>
                <a:gd name="connsiteX29" fmla="*/ 578389 w 6407715"/>
                <a:gd name="connsiteY29" fmla="*/ 381896 h 4811973"/>
                <a:gd name="connsiteX30" fmla="*/ 631729 w 6407715"/>
                <a:gd name="connsiteY30" fmla="*/ 343796 h 4811973"/>
                <a:gd name="connsiteX31" fmla="*/ 639349 w 6407715"/>
                <a:gd name="connsiteY31" fmla="*/ 244736 h 4811973"/>
                <a:gd name="connsiteX32" fmla="*/ 578389 w 6407715"/>
                <a:gd name="connsiteY32" fmla="*/ 92336 h 4811973"/>
                <a:gd name="connsiteX33" fmla="*/ 517429 w 6407715"/>
                <a:gd name="connsiteY33" fmla="*/ 61856 h 4811973"/>
                <a:gd name="connsiteX34" fmla="*/ 486949 w 6407715"/>
                <a:gd name="connsiteY34" fmla="*/ 54236 h 4811973"/>
                <a:gd name="connsiteX35" fmla="*/ 486949 w 6407715"/>
                <a:gd name="connsiteY35" fmla="*/ 46616 h 4811973"/>
                <a:gd name="connsiteX36" fmla="*/ 563149 w 6407715"/>
                <a:gd name="connsiteY36" fmla="*/ 31376 h 4811973"/>
                <a:gd name="connsiteX37" fmla="*/ 586009 w 6407715"/>
                <a:gd name="connsiteY37" fmla="*/ 896 h 4811973"/>
                <a:gd name="connsiteX38" fmla="*/ 646969 w 6407715"/>
                <a:gd name="connsiteY38" fmla="*/ 69476 h 4811973"/>
                <a:gd name="connsiteX39" fmla="*/ 677449 w 6407715"/>
                <a:gd name="connsiteY39" fmla="*/ 61856 h 4811973"/>
                <a:gd name="connsiteX40" fmla="*/ 806989 w 6407715"/>
                <a:gd name="connsiteY40" fmla="*/ 38996 h 4811973"/>
                <a:gd name="connsiteX41" fmla="*/ 860329 w 6407715"/>
                <a:gd name="connsiteY41" fmla="*/ 69476 h 4811973"/>
                <a:gd name="connsiteX42" fmla="*/ 898429 w 6407715"/>
                <a:gd name="connsiteY42" fmla="*/ 69476 h 4811973"/>
                <a:gd name="connsiteX43" fmla="*/ 944149 w 6407715"/>
                <a:gd name="connsiteY43" fmla="*/ 46616 h 4811973"/>
                <a:gd name="connsiteX44" fmla="*/ 989869 w 6407715"/>
                <a:gd name="connsiteY44" fmla="*/ 46616 h 4811973"/>
                <a:gd name="connsiteX45" fmla="*/ 1035589 w 6407715"/>
                <a:gd name="connsiteY45" fmla="*/ 84716 h 4811973"/>
                <a:gd name="connsiteX46" fmla="*/ 1043209 w 6407715"/>
                <a:gd name="connsiteY46" fmla="*/ 130436 h 4811973"/>
                <a:gd name="connsiteX47" fmla="*/ 1104169 w 6407715"/>
                <a:gd name="connsiteY47" fmla="*/ 183776 h 4811973"/>
                <a:gd name="connsiteX48" fmla="*/ 1203229 w 6407715"/>
                <a:gd name="connsiteY48" fmla="*/ 153296 h 4811973"/>
                <a:gd name="connsiteX49" fmla="*/ 1256569 w 6407715"/>
                <a:gd name="connsiteY49" fmla="*/ 153296 h 4811973"/>
                <a:gd name="connsiteX50" fmla="*/ 1386109 w 6407715"/>
                <a:gd name="connsiteY50" fmla="*/ 237116 h 4811973"/>
                <a:gd name="connsiteX51" fmla="*/ 1454689 w 6407715"/>
                <a:gd name="connsiteY51" fmla="*/ 305696 h 4811973"/>
                <a:gd name="connsiteX52" fmla="*/ 1485169 w 6407715"/>
                <a:gd name="connsiteY52" fmla="*/ 419996 h 4811973"/>
                <a:gd name="connsiteX53" fmla="*/ 1500409 w 6407715"/>
                <a:gd name="connsiteY53" fmla="*/ 503816 h 4811973"/>
                <a:gd name="connsiteX54" fmla="*/ 1508029 w 6407715"/>
                <a:gd name="connsiteY54" fmla="*/ 526676 h 4811973"/>
                <a:gd name="connsiteX55" fmla="*/ 1485169 w 6407715"/>
                <a:gd name="connsiteY55" fmla="*/ 557156 h 4811973"/>
                <a:gd name="connsiteX56" fmla="*/ 1530889 w 6407715"/>
                <a:gd name="connsiteY56" fmla="*/ 633356 h 4811973"/>
                <a:gd name="connsiteX57" fmla="*/ 1500409 w 6407715"/>
                <a:gd name="connsiteY57" fmla="*/ 679076 h 4811973"/>
                <a:gd name="connsiteX58" fmla="*/ 1546129 w 6407715"/>
                <a:gd name="connsiteY58" fmla="*/ 762896 h 4811973"/>
                <a:gd name="connsiteX59" fmla="*/ 1706149 w 6407715"/>
                <a:gd name="connsiteY59" fmla="*/ 800996 h 4811973"/>
                <a:gd name="connsiteX60" fmla="*/ 1828069 w 6407715"/>
                <a:gd name="connsiteY60" fmla="*/ 861956 h 4811973"/>
                <a:gd name="connsiteX61" fmla="*/ 1820449 w 6407715"/>
                <a:gd name="connsiteY61" fmla="*/ 846716 h 4811973"/>
                <a:gd name="connsiteX62" fmla="*/ 1889029 w 6407715"/>
                <a:gd name="connsiteY62" fmla="*/ 869576 h 4811973"/>
                <a:gd name="connsiteX63" fmla="*/ 2003329 w 6407715"/>
                <a:gd name="connsiteY63" fmla="*/ 823856 h 4811973"/>
                <a:gd name="connsiteX64" fmla="*/ 2071909 w 6407715"/>
                <a:gd name="connsiteY64" fmla="*/ 808616 h 4811973"/>
                <a:gd name="connsiteX65" fmla="*/ 2201449 w 6407715"/>
                <a:gd name="connsiteY65" fmla="*/ 762896 h 4811973"/>
                <a:gd name="connsiteX66" fmla="*/ 2254789 w 6407715"/>
                <a:gd name="connsiteY66" fmla="*/ 717176 h 4811973"/>
                <a:gd name="connsiteX67" fmla="*/ 2300509 w 6407715"/>
                <a:gd name="connsiteY67" fmla="*/ 701936 h 4811973"/>
                <a:gd name="connsiteX68" fmla="*/ 2361469 w 6407715"/>
                <a:gd name="connsiteY68" fmla="*/ 701936 h 4811973"/>
                <a:gd name="connsiteX69" fmla="*/ 2491009 w 6407715"/>
                <a:gd name="connsiteY69" fmla="*/ 686696 h 4811973"/>
                <a:gd name="connsiteX70" fmla="*/ 2597689 w 6407715"/>
                <a:gd name="connsiteY70" fmla="*/ 724796 h 4811973"/>
                <a:gd name="connsiteX71" fmla="*/ 2643409 w 6407715"/>
                <a:gd name="connsiteY71" fmla="*/ 694316 h 4811973"/>
                <a:gd name="connsiteX72" fmla="*/ 2719609 w 6407715"/>
                <a:gd name="connsiteY72" fmla="*/ 740036 h 4811973"/>
                <a:gd name="connsiteX73" fmla="*/ 2795809 w 6407715"/>
                <a:gd name="connsiteY73" fmla="*/ 831476 h 4811973"/>
                <a:gd name="connsiteX74" fmla="*/ 2849149 w 6407715"/>
                <a:gd name="connsiteY74" fmla="*/ 770516 h 4811973"/>
                <a:gd name="connsiteX75" fmla="*/ 2917729 w 6407715"/>
                <a:gd name="connsiteY75" fmla="*/ 747656 h 4811973"/>
                <a:gd name="connsiteX76" fmla="*/ 2963449 w 6407715"/>
                <a:gd name="connsiteY76" fmla="*/ 785756 h 4811973"/>
                <a:gd name="connsiteX77" fmla="*/ 3024409 w 6407715"/>
                <a:gd name="connsiteY77" fmla="*/ 724796 h 4811973"/>
                <a:gd name="connsiteX78" fmla="*/ 3123469 w 6407715"/>
                <a:gd name="connsiteY78" fmla="*/ 709556 h 4811973"/>
                <a:gd name="connsiteX79" fmla="*/ 3207289 w 6407715"/>
                <a:gd name="connsiteY79" fmla="*/ 671456 h 4811973"/>
                <a:gd name="connsiteX80" fmla="*/ 3291109 w 6407715"/>
                <a:gd name="connsiteY80" fmla="*/ 717176 h 4811973"/>
                <a:gd name="connsiteX81" fmla="*/ 3496849 w 6407715"/>
                <a:gd name="connsiteY81" fmla="*/ 694316 h 4811973"/>
                <a:gd name="connsiteX82" fmla="*/ 3519709 w 6407715"/>
                <a:gd name="connsiteY82" fmla="*/ 686696 h 4811973"/>
                <a:gd name="connsiteX83" fmla="*/ 3580669 w 6407715"/>
                <a:gd name="connsiteY83" fmla="*/ 625736 h 4811973"/>
                <a:gd name="connsiteX84" fmla="*/ 3649249 w 6407715"/>
                <a:gd name="connsiteY84" fmla="*/ 602876 h 4811973"/>
                <a:gd name="connsiteX85" fmla="*/ 3824509 w 6407715"/>
                <a:gd name="connsiteY85" fmla="*/ 557156 h 4811973"/>
                <a:gd name="connsiteX86" fmla="*/ 3931189 w 6407715"/>
                <a:gd name="connsiteY86" fmla="*/ 534296 h 4811973"/>
                <a:gd name="connsiteX87" fmla="*/ 3992149 w 6407715"/>
                <a:gd name="connsiteY87" fmla="*/ 435236 h 4811973"/>
                <a:gd name="connsiteX88" fmla="*/ 4045489 w 6407715"/>
                <a:gd name="connsiteY88" fmla="*/ 473336 h 4811973"/>
                <a:gd name="connsiteX89" fmla="*/ 4144549 w 6407715"/>
                <a:gd name="connsiteY89" fmla="*/ 465716 h 4811973"/>
                <a:gd name="connsiteX90" fmla="*/ 4213129 w 6407715"/>
                <a:gd name="connsiteY90" fmla="*/ 442856 h 4811973"/>
                <a:gd name="connsiteX91" fmla="*/ 4373149 w 6407715"/>
                <a:gd name="connsiteY91" fmla="*/ 442856 h 4811973"/>
                <a:gd name="connsiteX92" fmla="*/ 4441729 w 6407715"/>
                <a:gd name="connsiteY92" fmla="*/ 381896 h 4811973"/>
                <a:gd name="connsiteX93" fmla="*/ 4563649 w 6407715"/>
                <a:gd name="connsiteY93" fmla="*/ 366656 h 4811973"/>
                <a:gd name="connsiteX94" fmla="*/ 4883689 w 6407715"/>
                <a:gd name="connsiteY94" fmla="*/ 366656 h 4811973"/>
                <a:gd name="connsiteX95" fmla="*/ 5752369 w 6407715"/>
                <a:gd name="connsiteY95" fmla="*/ 328556 h 4811973"/>
                <a:gd name="connsiteX96" fmla="*/ 5927629 w 6407715"/>
                <a:gd name="connsiteY96" fmla="*/ 320936 h 4811973"/>
                <a:gd name="connsiteX97" fmla="*/ 6041929 w 6407715"/>
                <a:gd name="connsiteY97" fmla="*/ 328556 h 4811973"/>
                <a:gd name="connsiteX98" fmla="*/ 6080029 w 6407715"/>
                <a:gd name="connsiteY98" fmla="*/ 389516 h 4811973"/>
                <a:gd name="connsiteX99" fmla="*/ 6102889 w 6407715"/>
                <a:gd name="connsiteY99" fmla="*/ 442856 h 4811973"/>
                <a:gd name="connsiteX100" fmla="*/ 6140989 w 6407715"/>
                <a:gd name="connsiteY100" fmla="*/ 488576 h 4811973"/>
                <a:gd name="connsiteX101" fmla="*/ 6156229 w 6407715"/>
                <a:gd name="connsiteY101" fmla="*/ 526676 h 4811973"/>
                <a:gd name="connsiteX102" fmla="*/ 6179089 w 6407715"/>
                <a:gd name="connsiteY102" fmla="*/ 503816 h 4811973"/>
                <a:gd name="connsiteX103" fmla="*/ 6240049 w 6407715"/>
                <a:gd name="connsiteY103" fmla="*/ 549536 h 4811973"/>
                <a:gd name="connsiteX104" fmla="*/ 6308629 w 6407715"/>
                <a:gd name="connsiteY104" fmla="*/ 549536 h 4811973"/>
                <a:gd name="connsiteX105" fmla="*/ 6346729 w 6407715"/>
                <a:gd name="connsiteY105" fmla="*/ 595256 h 4811973"/>
                <a:gd name="connsiteX106" fmla="*/ 6354349 w 6407715"/>
                <a:gd name="connsiteY106" fmla="*/ 648596 h 4811973"/>
                <a:gd name="connsiteX107" fmla="*/ 6407689 w 6407715"/>
                <a:gd name="connsiteY107" fmla="*/ 724796 h 4811973"/>
                <a:gd name="connsiteX108" fmla="*/ 6346729 w 6407715"/>
                <a:gd name="connsiteY108" fmla="*/ 831476 h 4811973"/>
                <a:gd name="connsiteX109" fmla="*/ 6339109 w 6407715"/>
                <a:gd name="connsiteY109" fmla="*/ 892436 h 4811973"/>
                <a:gd name="connsiteX110" fmla="*/ 6278149 w 6407715"/>
                <a:gd name="connsiteY110" fmla="*/ 1029596 h 4811973"/>
                <a:gd name="connsiteX111" fmla="*/ 6240049 w 6407715"/>
                <a:gd name="connsiteY111" fmla="*/ 1143896 h 4811973"/>
                <a:gd name="connsiteX112" fmla="*/ 6224809 w 6407715"/>
                <a:gd name="connsiteY112" fmla="*/ 1250576 h 4811973"/>
                <a:gd name="connsiteX113" fmla="*/ 6133369 w 6407715"/>
                <a:gd name="connsiteY113" fmla="*/ 1425836 h 4811973"/>
                <a:gd name="connsiteX114" fmla="*/ 6163849 w 6407715"/>
                <a:gd name="connsiteY114" fmla="*/ 1509656 h 4811973"/>
                <a:gd name="connsiteX115" fmla="*/ 6072409 w 6407715"/>
                <a:gd name="connsiteY115" fmla="*/ 1669676 h 4811973"/>
                <a:gd name="connsiteX116" fmla="*/ 6003829 w 6407715"/>
                <a:gd name="connsiteY116" fmla="*/ 1715396 h 4811973"/>
                <a:gd name="connsiteX117" fmla="*/ 5942869 w 6407715"/>
                <a:gd name="connsiteY117" fmla="*/ 1883036 h 4811973"/>
                <a:gd name="connsiteX118" fmla="*/ 5935249 w 6407715"/>
                <a:gd name="connsiteY118" fmla="*/ 1943996 h 4811973"/>
                <a:gd name="connsiteX119" fmla="*/ 5866669 w 6407715"/>
                <a:gd name="connsiteY119" fmla="*/ 2020196 h 4811973"/>
                <a:gd name="connsiteX120" fmla="*/ 5874289 w 6407715"/>
                <a:gd name="connsiteY120" fmla="*/ 2050676 h 4811973"/>
                <a:gd name="connsiteX121" fmla="*/ 5874289 w 6407715"/>
                <a:gd name="connsiteY121" fmla="*/ 2065916 h 4811973"/>
                <a:gd name="connsiteX122" fmla="*/ 5851429 w 6407715"/>
                <a:gd name="connsiteY122" fmla="*/ 2111636 h 4811973"/>
                <a:gd name="connsiteX123" fmla="*/ 5912389 w 6407715"/>
                <a:gd name="connsiteY123" fmla="*/ 2172596 h 4811973"/>
                <a:gd name="connsiteX124" fmla="*/ 5881909 w 6407715"/>
                <a:gd name="connsiteY124" fmla="*/ 2241176 h 4811973"/>
                <a:gd name="connsiteX125" fmla="*/ 5973349 w 6407715"/>
                <a:gd name="connsiteY125" fmla="*/ 2241176 h 4811973"/>
                <a:gd name="connsiteX126" fmla="*/ 5988589 w 6407715"/>
                <a:gd name="connsiteY126" fmla="*/ 2233556 h 4811973"/>
                <a:gd name="connsiteX127" fmla="*/ 6019069 w 6407715"/>
                <a:gd name="connsiteY127" fmla="*/ 2286896 h 4811973"/>
                <a:gd name="connsiteX128" fmla="*/ 6080029 w 6407715"/>
                <a:gd name="connsiteY128" fmla="*/ 2264036 h 4811973"/>
                <a:gd name="connsiteX129" fmla="*/ 6118129 w 6407715"/>
                <a:gd name="connsiteY129" fmla="*/ 2324996 h 4811973"/>
                <a:gd name="connsiteX130" fmla="*/ 6140989 w 6407715"/>
                <a:gd name="connsiteY130" fmla="*/ 2324996 h 4811973"/>
                <a:gd name="connsiteX131" fmla="*/ 6140989 w 6407715"/>
                <a:gd name="connsiteY131" fmla="*/ 2355476 h 4811973"/>
                <a:gd name="connsiteX132" fmla="*/ 6095269 w 6407715"/>
                <a:gd name="connsiteY132" fmla="*/ 2454536 h 4811973"/>
                <a:gd name="connsiteX133" fmla="*/ 6118129 w 6407715"/>
                <a:gd name="connsiteY133" fmla="*/ 2485016 h 4811973"/>
                <a:gd name="connsiteX134" fmla="*/ 6133369 w 6407715"/>
                <a:gd name="connsiteY134" fmla="*/ 2545976 h 4811973"/>
                <a:gd name="connsiteX135" fmla="*/ 6087649 w 6407715"/>
                <a:gd name="connsiteY135" fmla="*/ 2584076 h 4811973"/>
                <a:gd name="connsiteX136" fmla="*/ 6087649 w 6407715"/>
                <a:gd name="connsiteY136" fmla="*/ 2660276 h 4811973"/>
                <a:gd name="connsiteX137" fmla="*/ 6049549 w 6407715"/>
                <a:gd name="connsiteY137" fmla="*/ 2713616 h 4811973"/>
                <a:gd name="connsiteX138" fmla="*/ 6057169 w 6407715"/>
                <a:gd name="connsiteY138" fmla="*/ 2782196 h 4811973"/>
                <a:gd name="connsiteX139" fmla="*/ 6080029 w 6407715"/>
                <a:gd name="connsiteY139" fmla="*/ 2919356 h 4811973"/>
                <a:gd name="connsiteX140" fmla="*/ 6140989 w 6407715"/>
                <a:gd name="connsiteY140" fmla="*/ 4618616 h 4811973"/>
                <a:gd name="connsiteX141" fmla="*/ 6133369 w 6407715"/>
                <a:gd name="connsiteY141" fmla="*/ 4687196 h 4811973"/>
                <a:gd name="connsiteX142" fmla="*/ 6148609 w 6407715"/>
                <a:gd name="connsiteY142" fmla="*/ 4732916 h 4811973"/>
                <a:gd name="connsiteX143" fmla="*/ 6087649 w 6407715"/>
                <a:gd name="connsiteY143" fmla="*/ 4755776 h 4811973"/>
                <a:gd name="connsiteX144" fmla="*/ 5752369 w 6407715"/>
                <a:gd name="connsiteY144" fmla="*/ 4763396 h 4811973"/>
                <a:gd name="connsiteX145" fmla="*/ 4975129 w 6407715"/>
                <a:gd name="connsiteY145" fmla="*/ 4771016 h 4811973"/>
                <a:gd name="connsiteX146" fmla="*/ 4731289 w 6407715"/>
                <a:gd name="connsiteY146" fmla="*/ 4793876 h 4811973"/>
                <a:gd name="connsiteX147" fmla="*/ 3877849 w 6407715"/>
                <a:gd name="connsiteY147" fmla="*/ 4786256 h 4811973"/>
                <a:gd name="connsiteX148" fmla="*/ 3374929 w 6407715"/>
                <a:gd name="connsiteY148" fmla="*/ 4809116 h 4811973"/>
                <a:gd name="connsiteX149" fmla="*/ 3001549 w 6407715"/>
                <a:gd name="connsiteY149" fmla="*/ 4809116 h 4811973"/>
                <a:gd name="connsiteX150" fmla="*/ 2567209 w 6407715"/>
                <a:gd name="connsiteY150" fmla="*/ 4786256 h 4811973"/>
                <a:gd name="connsiteX151" fmla="*/ 2094769 w 6407715"/>
                <a:gd name="connsiteY151" fmla="*/ 4793876 h 4811973"/>
                <a:gd name="connsiteX152" fmla="*/ 1652809 w 6407715"/>
                <a:gd name="connsiteY152" fmla="*/ 4748156 h 4811973"/>
                <a:gd name="connsiteX153" fmla="*/ 1043209 w 6407715"/>
                <a:gd name="connsiteY153" fmla="*/ 4748156 h 4811973"/>
                <a:gd name="connsiteX154" fmla="*/ 410749 w 6407715"/>
                <a:gd name="connsiteY154" fmla="*/ 4740536 h 4811973"/>
                <a:gd name="connsiteX155" fmla="*/ 319309 w 6407715"/>
                <a:gd name="connsiteY155" fmla="*/ 4732916 h 4811973"/>
                <a:gd name="connsiteX156" fmla="*/ 212629 w 6407715"/>
                <a:gd name="connsiteY156" fmla="*/ 4725296 h 4811973"/>
                <a:gd name="connsiteX157" fmla="*/ 128809 w 6407715"/>
                <a:gd name="connsiteY157" fmla="*/ 4626236 h 4811973"/>
                <a:gd name="connsiteX158" fmla="*/ 121189 w 6407715"/>
                <a:gd name="connsiteY158" fmla="*/ 4527176 h 4811973"/>
                <a:gd name="connsiteX159" fmla="*/ 98329 w 6407715"/>
                <a:gd name="connsiteY159" fmla="*/ 4420496 h 4811973"/>
                <a:gd name="connsiteX160" fmla="*/ 98329 w 6407715"/>
                <a:gd name="connsiteY160" fmla="*/ 4390016 h 4811973"/>
                <a:gd name="connsiteX161" fmla="*/ 75469 w 6407715"/>
                <a:gd name="connsiteY161" fmla="*/ 4382396 h 4811973"/>
                <a:gd name="connsiteX162" fmla="*/ 83089 w 6407715"/>
                <a:gd name="connsiteY162" fmla="*/ 4199516 h 4811973"/>
                <a:gd name="connsiteX163" fmla="*/ 121189 w 6407715"/>
                <a:gd name="connsiteY163" fmla="*/ 4138556 h 4811973"/>
                <a:gd name="connsiteX164" fmla="*/ 128809 w 6407715"/>
                <a:gd name="connsiteY164" fmla="*/ 4039496 h 4811973"/>
                <a:gd name="connsiteX165" fmla="*/ 83089 w 6407715"/>
                <a:gd name="connsiteY165" fmla="*/ 3970916 h 4811973"/>
                <a:gd name="connsiteX166" fmla="*/ 60229 w 6407715"/>
                <a:gd name="connsiteY166" fmla="*/ 3887096 h 4811973"/>
                <a:gd name="connsiteX167" fmla="*/ 1174 w 6407715"/>
                <a:gd name="connsiteY167" fmla="*/ 3869951 h 4811973"/>
                <a:gd name="connsiteX168" fmla="*/ 26892 w 6407715"/>
                <a:gd name="connsiteY168" fmla="*/ 3760413 h 4811973"/>
                <a:gd name="connsiteX0" fmla="*/ 7694 w 6421854"/>
                <a:gd name="connsiteY0" fmla="*/ 3798513 h 4811973"/>
                <a:gd name="connsiteX1" fmla="*/ 112468 w 6421854"/>
                <a:gd name="connsiteY1" fmla="*/ 3559436 h 4811973"/>
                <a:gd name="connsiteX2" fmla="*/ 104848 w 6421854"/>
                <a:gd name="connsiteY2" fmla="*/ 3490856 h 4811973"/>
                <a:gd name="connsiteX3" fmla="*/ 158188 w 6421854"/>
                <a:gd name="connsiteY3" fmla="*/ 3391796 h 4811973"/>
                <a:gd name="connsiteX4" fmla="*/ 173428 w 6421854"/>
                <a:gd name="connsiteY4" fmla="*/ 3307976 h 4811973"/>
                <a:gd name="connsiteX5" fmla="*/ 150568 w 6421854"/>
                <a:gd name="connsiteY5" fmla="*/ 3285116 h 4811973"/>
                <a:gd name="connsiteX6" fmla="*/ 203908 w 6421854"/>
                <a:gd name="connsiteY6" fmla="*/ 3224156 h 4811973"/>
                <a:gd name="connsiteX7" fmla="*/ 325828 w 6421854"/>
                <a:gd name="connsiteY7" fmla="*/ 2972696 h 4811973"/>
                <a:gd name="connsiteX8" fmla="*/ 409648 w 6421854"/>
                <a:gd name="connsiteY8" fmla="*/ 2515496 h 4811973"/>
                <a:gd name="connsiteX9" fmla="*/ 440128 w 6421854"/>
                <a:gd name="connsiteY9" fmla="*/ 2134496 h 4811973"/>
                <a:gd name="connsiteX10" fmla="*/ 462988 w 6421854"/>
                <a:gd name="connsiteY10" fmla="*/ 1989716 h 4811973"/>
                <a:gd name="connsiteX11" fmla="*/ 485848 w 6421854"/>
                <a:gd name="connsiteY11" fmla="*/ 1783976 h 4811973"/>
                <a:gd name="connsiteX12" fmla="*/ 485848 w 6421854"/>
                <a:gd name="connsiteY12" fmla="*/ 1677296 h 4811973"/>
                <a:gd name="connsiteX13" fmla="*/ 523948 w 6421854"/>
                <a:gd name="connsiteY13" fmla="*/ 1555376 h 4811973"/>
                <a:gd name="connsiteX14" fmla="*/ 546808 w 6421854"/>
                <a:gd name="connsiteY14" fmla="*/ 1364876 h 4811973"/>
                <a:gd name="connsiteX15" fmla="*/ 592528 w 6421854"/>
                <a:gd name="connsiteY15" fmla="*/ 1250576 h 4811973"/>
                <a:gd name="connsiteX16" fmla="*/ 584908 w 6421854"/>
                <a:gd name="connsiteY16" fmla="*/ 1136276 h 4811973"/>
                <a:gd name="connsiteX17" fmla="*/ 607768 w 6421854"/>
                <a:gd name="connsiteY17" fmla="*/ 1067696 h 4811973"/>
                <a:gd name="connsiteX18" fmla="*/ 569668 w 6421854"/>
                <a:gd name="connsiteY18" fmla="*/ 1029596 h 4811973"/>
                <a:gd name="connsiteX19" fmla="*/ 600148 w 6421854"/>
                <a:gd name="connsiteY19" fmla="*/ 1014356 h 4811973"/>
                <a:gd name="connsiteX20" fmla="*/ 600148 w 6421854"/>
                <a:gd name="connsiteY20" fmla="*/ 922916 h 4811973"/>
                <a:gd name="connsiteX21" fmla="*/ 600148 w 6421854"/>
                <a:gd name="connsiteY21" fmla="*/ 907676 h 4811973"/>
                <a:gd name="connsiteX22" fmla="*/ 623008 w 6421854"/>
                <a:gd name="connsiteY22" fmla="*/ 839096 h 4811973"/>
                <a:gd name="connsiteX23" fmla="*/ 623008 w 6421854"/>
                <a:gd name="connsiteY23" fmla="*/ 747656 h 4811973"/>
                <a:gd name="connsiteX24" fmla="*/ 645868 w 6421854"/>
                <a:gd name="connsiteY24" fmla="*/ 701936 h 4811973"/>
                <a:gd name="connsiteX25" fmla="*/ 645868 w 6421854"/>
                <a:gd name="connsiteY25" fmla="*/ 656216 h 4811973"/>
                <a:gd name="connsiteX26" fmla="*/ 615388 w 6421854"/>
                <a:gd name="connsiteY26" fmla="*/ 587636 h 4811973"/>
                <a:gd name="connsiteX27" fmla="*/ 630628 w 6421854"/>
                <a:gd name="connsiteY27" fmla="*/ 541916 h 4811973"/>
                <a:gd name="connsiteX28" fmla="*/ 623008 w 6421854"/>
                <a:gd name="connsiteY28" fmla="*/ 450476 h 4811973"/>
                <a:gd name="connsiteX29" fmla="*/ 592528 w 6421854"/>
                <a:gd name="connsiteY29" fmla="*/ 381896 h 4811973"/>
                <a:gd name="connsiteX30" fmla="*/ 645868 w 6421854"/>
                <a:gd name="connsiteY30" fmla="*/ 343796 h 4811973"/>
                <a:gd name="connsiteX31" fmla="*/ 653488 w 6421854"/>
                <a:gd name="connsiteY31" fmla="*/ 244736 h 4811973"/>
                <a:gd name="connsiteX32" fmla="*/ 592528 w 6421854"/>
                <a:gd name="connsiteY32" fmla="*/ 92336 h 4811973"/>
                <a:gd name="connsiteX33" fmla="*/ 531568 w 6421854"/>
                <a:gd name="connsiteY33" fmla="*/ 61856 h 4811973"/>
                <a:gd name="connsiteX34" fmla="*/ 501088 w 6421854"/>
                <a:gd name="connsiteY34" fmla="*/ 54236 h 4811973"/>
                <a:gd name="connsiteX35" fmla="*/ 501088 w 6421854"/>
                <a:gd name="connsiteY35" fmla="*/ 46616 h 4811973"/>
                <a:gd name="connsiteX36" fmla="*/ 577288 w 6421854"/>
                <a:gd name="connsiteY36" fmla="*/ 31376 h 4811973"/>
                <a:gd name="connsiteX37" fmla="*/ 600148 w 6421854"/>
                <a:gd name="connsiteY37" fmla="*/ 896 h 4811973"/>
                <a:gd name="connsiteX38" fmla="*/ 661108 w 6421854"/>
                <a:gd name="connsiteY38" fmla="*/ 69476 h 4811973"/>
                <a:gd name="connsiteX39" fmla="*/ 691588 w 6421854"/>
                <a:gd name="connsiteY39" fmla="*/ 61856 h 4811973"/>
                <a:gd name="connsiteX40" fmla="*/ 821128 w 6421854"/>
                <a:gd name="connsiteY40" fmla="*/ 38996 h 4811973"/>
                <a:gd name="connsiteX41" fmla="*/ 874468 w 6421854"/>
                <a:gd name="connsiteY41" fmla="*/ 69476 h 4811973"/>
                <a:gd name="connsiteX42" fmla="*/ 912568 w 6421854"/>
                <a:gd name="connsiteY42" fmla="*/ 69476 h 4811973"/>
                <a:gd name="connsiteX43" fmla="*/ 958288 w 6421854"/>
                <a:gd name="connsiteY43" fmla="*/ 46616 h 4811973"/>
                <a:gd name="connsiteX44" fmla="*/ 1004008 w 6421854"/>
                <a:gd name="connsiteY44" fmla="*/ 46616 h 4811973"/>
                <a:gd name="connsiteX45" fmla="*/ 1049728 w 6421854"/>
                <a:gd name="connsiteY45" fmla="*/ 84716 h 4811973"/>
                <a:gd name="connsiteX46" fmla="*/ 1057348 w 6421854"/>
                <a:gd name="connsiteY46" fmla="*/ 130436 h 4811973"/>
                <a:gd name="connsiteX47" fmla="*/ 1118308 w 6421854"/>
                <a:gd name="connsiteY47" fmla="*/ 183776 h 4811973"/>
                <a:gd name="connsiteX48" fmla="*/ 1217368 w 6421854"/>
                <a:gd name="connsiteY48" fmla="*/ 153296 h 4811973"/>
                <a:gd name="connsiteX49" fmla="*/ 1270708 w 6421854"/>
                <a:gd name="connsiteY49" fmla="*/ 153296 h 4811973"/>
                <a:gd name="connsiteX50" fmla="*/ 1400248 w 6421854"/>
                <a:gd name="connsiteY50" fmla="*/ 237116 h 4811973"/>
                <a:gd name="connsiteX51" fmla="*/ 1468828 w 6421854"/>
                <a:gd name="connsiteY51" fmla="*/ 305696 h 4811973"/>
                <a:gd name="connsiteX52" fmla="*/ 1499308 w 6421854"/>
                <a:gd name="connsiteY52" fmla="*/ 419996 h 4811973"/>
                <a:gd name="connsiteX53" fmla="*/ 1514548 w 6421854"/>
                <a:gd name="connsiteY53" fmla="*/ 503816 h 4811973"/>
                <a:gd name="connsiteX54" fmla="*/ 1522168 w 6421854"/>
                <a:gd name="connsiteY54" fmla="*/ 526676 h 4811973"/>
                <a:gd name="connsiteX55" fmla="*/ 1499308 w 6421854"/>
                <a:gd name="connsiteY55" fmla="*/ 557156 h 4811973"/>
                <a:gd name="connsiteX56" fmla="*/ 1545028 w 6421854"/>
                <a:gd name="connsiteY56" fmla="*/ 633356 h 4811973"/>
                <a:gd name="connsiteX57" fmla="*/ 1514548 w 6421854"/>
                <a:gd name="connsiteY57" fmla="*/ 679076 h 4811973"/>
                <a:gd name="connsiteX58" fmla="*/ 1560268 w 6421854"/>
                <a:gd name="connsiteY58" fmla="*/ 762896 h 4811973"/>
                <a:gd name="connsiteX59" fmla="*/ 1720288 w 6421854"/>
                <a:gd name="connsiteY59" fmla="*/ 800996 h 4811973"/>
                <a:gd name="connsiteX60" fmla="*/ 1842208 w 6421854"/>
                <a:gd name="connsiteY60" fmla="*/ 861956 h 4811973"/>
                <a:gd name="connsiteX61" fmla="*/ 1834588 w 6421854"/>
                <a:gd name="connsiteY61" fmla="*/ 846716 h 4811973"/>
                <a:gd name="connsiteX62" fmla="*/ 1903168 w 6421854"/>
                <a:gd name="connsiteY62" fmla="*/ 869576 h 4811973"/>
                <a:gd name="connsiteX63" fmla="*/ 2017468 w 6421854"/>
                <a:gd name="connsiteY63" fmla="*/ 823856 h 4811973"/>
                <a:gd name="connsiteX64" fmla="*/ 2086048 w 6421854"/>
                <a:gd name="connsiteY64" fmla="*/ 808616 h 4811973"/>
                <a:gd name="connsiteX65" fmla="*/ 2215588 w 6421854"/>
                <a:gd name="connsiteY65" fmla="*/ 762896 h 4811973"/>
                <a:gd name="connsiteX66" fmla="*/ 2268928 w 6421854"/>
                <a:gd name="connsiteY66" fmla="*/ 717176 h 4811973"/>
                <a:gd name="connsiteX67" fmla="*/ 2314648 w 6421854"/>
                <a:gd name="connsiteY67" fmla="*/ 701936 h 4811973"/>
                <a:gd name="connsiteX68" fmla="*/ 2375608 w 6421854"/>
                <a:gd name="connsiteY68" fmla="*/ 701936 h 4811973"/>
                <a:gd name="connsiteX69" fmla="*/ 2505148 w 6421854"/>
                <a:gd name="connsiteY69" fmla="*/ 686696 h 4811973"/>
                <a:gd name="connsiteX70" fmla="*/ 2611828 w 6421854"/>
                <a:gd name="connsiteY70" fmla="*/ 724796 h 4811973"/>
                <a:gd name="connsiteX71" fmla="*/ 2657548 w 6421854"/>
                <a:gd name="connsiteY71" fmla="*/ 694316 h 4811973"/>
                <a:gd name="connsiteX72" fmla="*/ 2733748 w 6421854"/>
                <a:gd name="connsiteY72" fmla="*/ 740036 h 4811973"/>
                <a:gd name="connsiteX73" fmla="*/ 2809948 w 6421854"/>
                <a:gd name="connsiteY73" fmla="*/ 831476 h 4811973"/>
                <a:gd name="connsiteX74" fmla="*/ 2863288 w 6421854"/>
                <a:gd name="connsiteY74" fmla="*/ 770516 h 4811973"/>
                <a:gd name="connsiteX75" fmla="*/ 2931868 w 6421854"/>
                <a:gd name="connsiteY75" fmla="*/ 747656 h 4811973"/>
                <a:gd name="connsiteX76" fmla="*/ 2977588 w 6421854"/>
                <a:gd name="connsiteY76" fmla="*/ 785756 h 4811973"/>
                <a:gd name="connsiteX77" fmla="*/ 3038548 w 6421854"/>
                <a:gd name="connsiteY77" fmla="*/ 724796 h 4811973"/>
                <a:gd name="connsiteX78" fmla="*/ 3137608 w 6421854"/>
                <a:gd name="connsiteY78" fmla="*/ 709556 h 4811973"/>
                <a:gd name="connsiteX79" fmla="*/ 3221428 w 6421854"/>
                <a:gd name="connsiteY79" fmla="*/ 671456 h 4811973"/>
                <a:gd name="connsiteX80" fmla="*/ 3305248 w 6421854"/>
                <a:gd name="connsiteY80" fmla="*/ 717176 h 4811973"/>
                <a:gd name="connsiteX81" fmla="*/ 3510988 w 6421854"/>
                <a:gd name="connsiteY81" fmla="*/ 694316 h 4811973"/>
                <a:gd name="connsiteX82" fmla="*/ 3533848 w 6421854"/>
                <a:gd name="connsiteY82" fmla="*/ 686696 h 4811973"/>
                <a:gd name="connsiteX83" fmla="*/ 3594808 w 6421854"/>
                <a:gd name="connsiteY83" fmla="*/ 625736 h 4811973"/>
                <a:gd name="connsiteX84" fmla="*/ 3663388 w 6421854"/>
                <a:gd name="connsiteY84" fmla="*/ 602876 h 4811973"/>
                <a:gd name="connsiteX85" fmla="*/ 3838648 w 6421854"/>
                <a:gd name="connsiteY85" fmla="*/ 557156 h 4811973"/>
                <a:gd name="connsiteX86" fmla="*/ 3945328 w 6421854"/>
                <a:gd name="connsiteY86" fmla="*/ 534296 h 4811973"/>
                <a:gd name="connsiteX87" fmla="*/ 4006288 w 6421854"/>
                <a:gd name="connsiteY87" fmla="*/ 435236 h 4811973"/>
                <a:gd name="connsiteX88" fmla="*/ 4059628 w 6421854"/>
                <a:gd name="connsiteY88" fmla="*/ 473336 h 4811973"/>
                <a:gd name="connsiteX89" fmla="*/ 4158688 w 6421854"/>
                <a:gd name="connsiteY89" fmla="*/ 465716 h 4811973"/>
                <a:gd name="connsiteX90" fmla="*/ 4227268 w 6421854"/>
                <a:gd name="connsiteY90" fmla="*/ 442856 h 4811973"/>
                <a:gd name="connsiteX91" fmla="*/ 4387288 w 6421854"/>
                <a:gd name="connsiteY91" fmla="*/ 442856 h 4811973"/>
                <a:gd name="connsiteX92" fmla="*/ 4455868 w 6421854"/>
                <a:gd name="connsiteY92" fmla="*/ 381896 h 4811973"/>
                <a:gd name="connsiteX93" fmla="*/ 4577788 w 6421854"/>
                <a:gd name="connsiteY93" fmla="*/ 366656 h 4811973"/>
                <a:gd name="connsiteX94" fmla="*/ 4897828 w 6421854"/>
                <a:gd name="connsiteY94" fmla="*/ 366656 h 4811973"/>
                <a:gd name="connsiteX95" fmla="*/ 5766508 w 6421854"/>
                <a:gd name="connsiteY95" fmla="*/ 328556 h 4811973"/>
                <a:gd name="connsiteX96" fmla="*/ 5941768 w 6421854"/>
                <a:gd name="connsiteY96" fmla="*/ 320936 h 4811973"/>
                <a:gd name="connsiteX97" fmla="*/ 6056068 w 6421854"/>
                <a:gd name="connsiteY97" fmla="*/ 328556 h 4811973"/>
                <a:gd name="connsiteX98" fmla="*/ 6094168 w 6421854"/>
                <a:gd name="connsiteY98" fmla="*/ 389516 h 4811973"/>
                <a:gd name="connsiteX99" fmla="*/ 6117028 w 6421854"/>
                <a:gd name="connsiteY99" fmla="*/ 442856 h 4811973"/>
                <a:gd name="connsiteX100" fmla="*/ 6155128 w 6421854"/>
                <a:gd name="connsiteY100" fmla="*/ 488576 h 4811973"/>
                <a:gd name="connsiteX101" fmla="*/ 6170368 w 6421854"/>
                <a:gd name="connsiteY101" fmla="*/ 526676 h 4811973"/>
                <a:gd name="connsiteX102" fmla="*/ 6193228 w 6421854"/>
                <a:gd name="connsiteY102" fmla="*/ 503816 h 4811973"/>
                <a:gd name="connsiteX103" fmla="*/ 6254188 w 6421854"/>
                <a:gd name="connsiteY103" fmla="*/ 549536 h 4811973"/>
                <a:gd name="connsiteX104" fmla="*/ 6322768 w 6421854"/>
                <a:gd name="connsiteY104" fmla="*/ 549536 h 4811973"/>
                <a:gd name="connsiteX105" fmla="*/ 6360868 w 6421854"/>
                <a:gd name="connsiteY105" fmla="*/ 595256 h 4811973"/>
                <a:gd name="connsiteX106" fmla="*/ 6368488 w 6421854"/>
                <a:gd name="connsiteY106" fmla="*/ 648596 h 4811973"/>
                <a:gd name="connsiteX107" fmla="*/ 6421828 w 6421854"/>
                <a:gd name="connsiteY107" fmla="*/ 724796 h 4811973"/>
                <a:gd name="connsiteX108" fmla="*/ 6360868 w 6421854"/>
                <a:gd name="connsiteY108" fmla="*/ 831476 h 4811973"/>
                <a:gd name="connsiteX109" fmla="*/ 6353248 w 6421854"/>
                <a:gd name="connsiteY109" fmla="*/ 892436 h 4811973"/>
                <a:gd name="connsiteX110" fmla="*/ 6292288 w 6421854"/>
                <a:gd name="connsiteY110" fmla="*/ 1029596 h 4811973"/>
                <a:gd name="connsiteX111" fmla="*/ 6254188 w 6421854"/>
                <a:gd name="connsiteY111" fmla="*/ 1143896 h 4811973"/>
                <a:gd name="connsiteX112" fmla="*/ 6238948 w 6421854"/>
                <a:gd name="connsiteY112" fmla="*/ 1250576 h 4811973"/>
                <a:gd name="connsiteX113" fmla="*/ 6147508 w 6421854"/>
                <a:gd name="connsiteY113" fmla="*/ 1425836 h 4811973"/>
                <a:gd name="connsiteX114" fmla="*/ 6177988 w 6421854"/>
                <a:gd name="connsiteY114" fmla="*/ 1509656 h 4811973"/>
                <a:gd name="connsiteX115" fmla="*/ 6086548 w 6421854"/>
                <a:gd name="connsiteY115" fmla="*/ 1669676 h 4811973"/>
                <a:gd name="connsiteX116" fmla="*/ 6017968 w 6421854"/>
                <a:gd name="connsiteY116" fmla="*/ 1715396 h 4811973"/>
                <a:gd name="connsiteX117" fmla="*/ 5957008 w 6421854"/>
                <a:gd name="connsiteY117" fmla="*/ 1883036 h 4811973"/>
                <a:gd name="connsiteX118" fmla="*/ 5949388 w 6421854"/>
                <a:gd name="connsiteY118" fmla="*/ 1943996 h 4811973"/>
                <a:gd name="connsiteX119" fmla="*/ 5880808 w 6421854"/>
                <a:gd name="connsiteY119" fmla="*/ 2020196 h 4811973"/>
                <a:gd name="connsiteX120" fmla="*/ 5888428 w 6421854"/>
                <a:gd name="connsiteY120" fmla="*/ 2050676 h 4811973"/>
                <a:gd name="connsiteX121" fmla="*/ 5888428 w 6421854"/>
                <a:gd name="connsiteY121" fmla="*/ 2065916 h 4811973"/>
                <a:gd name="connsiteX122" fmla="*/ 5865568 w 6421854"/>
                <a:gd name="connsiteY122" fmla="*/ 2111636 h 4811973"/>
                <a:gd name="connsiteX123" fmla="*/ 5926528 w 6421854"/>
                <a:gd name="connsiteY123" fmla="*/ 2172596 h 4811973"/>
                <a:gd name="connsiteX124" fmla="*/ 5896048 w 6421854"/>
                <a:gd name="connsiteY124" fmla="*/ 2241176 h 4811973"/>
                <a:gd name="connsiteX125" fmla="*/ 5987488 w 6421854"/>
                <a:gd name="connsiteY125" fmla="*/ 2241176 h 4811973"/>
                <a:gd name="connsiteX126" fmla="*/ 6002728 w 6421854"/>
                <a:gd name="connsiteY126" fmla="*/ 2233556 h 4811973"/>
                <a:gd name="connsiteX127" fmla="*/ 6033208 w 6421854"/>
                <a:gd name="connsiteY127" fmla="*/ 2286896 h 4811973"/>
                <a:gd name="connsiteX128" fmla="*/ 6094168 w 6421854"/>
                <a:gd name="connsiteY128" fmla="*/ 2264036 h 4811973"/>
                <a:gd name="connsiteX129" fmla="*/ 6132268 w 6421854"/>
                <a:gd name="connsiteY129" fmla="*/ 2324996 h 4811973"/>
                <a:gd name="connsiteX130" fmla="*/ 6155128 w 6421854"/>
                <a:gd name="connsiteY130" fmla="*/ 2324996 h 4811973"/>
                <a:gd name="connsiteX131" fmla="*/ 6155128 w 6421854"/>
                <a:gd name="connsiteY131" fmla="*/ 2355476 h 4811973"/>
                <a:gd name="connsiteX132" fmla="*/ 6109408 w 6421854"/>
                <a:gd name="connsiteY132" fmla="*/ 2454536 h 4811973"/>
                <a:gd name="connsiteX133" fmla="*/ 6132268 w 6421854"/>
                <a:gd name="connsiteY133" fmla="*/ 2485016 h 4811973"/>
                <a:gd name="connsiteX134" fmla="*/ 6147508 w 6421854"/>
                <a:gd name="connsiteY134" fmla="*/ 2545976 h 4811973"/>
                <a:gd name="connsiteX135" fmla="*/ 6101788 w 6421854"/>
                <a:gd name="connsiteY135" fmla="*/ 2584076 h 4811973"/>
                <a:gd name="connsiteX136" fmla="*/ 6101788 w 6421854"/>
                <a:gd name="connsiteY136" fmla="*/ 2660276 h 4811973"/>
                <a:gd name="connsiteX137" fmla="*/ 6063688 w 6421854"/>
                <a:gd name="connsiteY137" fmla="*/ 2713616 h 4811973"/>
                <a:gd name="connsiteX138" fmla="*/ 6071308 w 6421854"/>
                <a:gd name="connsiteY138" fmla="*/ 2782196 h 4811973"/>
                <a:gd name="connsiteX139" fmla="*/ 6094168 w 6421854"/>
                <a:gd name="connsiteY139" fmla="*/ 2919356 h 4811973"/>
                <a:gd name="connsiteX140" fmla="*/ 6155128 w 6421854"/>
                <a:gd name="connsiteY140" fmla="*/ 4618616 h 4811973"/>
                <a:gd name="connsiteX141" fmla="*/ 6147508 w 6421854"/>
                <a:gd name="connsiteY141" fmla="*/ 4687196 h 4811973"/>
                <a:gd name="connsiteX142" fmla="*/ 6162748 w 6421854"/>
                <a:gd name="connsiteY142" fmla="*/ 4732916 h 4811973"/>
                <a:gd name="connsiteX143" fmla="*/ 6101788 w 6421854"/>
                <a:gd name="connsiteY143" fmla="*/ 4755776 h 4811973"/>
                <a:gd name="connsiteX144" fmla="*/ 5766508 w 6421854"/>
                <a:gd name="connsiteY144" fmla="*/ 4763396 h 4811973"/>
                <a:gd name="connsiteX145" fmla="*/ 4989268 w 6421854"/>
                <a:gd name="connsiteY145" fmla="*/ 4771016 h 4811973"/>
                <a:gd name="connsiteX146" fmla="*/ 4745428 w 6421854"/>
                <a:gd name="connsiteY146" fmla="*/ 4793876 h 4811973"/>
                <a:gd name="connsiteX147" fmla="*/ 3891988 w 6421854"/>
                <a:gd name="connsiteY147" fmla="*/ 4786256 h 4811973"/>
                <a:gd name="connsiteX148" fmla="*/ 3389068 w 6421854"/>
                <a:gd name="connsiteY148" fmla="*/ 4809116 h 4811973"/>
                <a:gd name="connsiteX149" fmla="*/ 3015688 w 6421854"/>
                <a:gd name="connsiteY149" fmla="*/ 4809116 h 4811973"/>
                <a:gd name="connsiteX150" fmla="*/ 2581348 w 6421854"/>
                <a:gd name="connsiteY150" fmla="*/ 4786256 h 4811973"/>
                <a:gd name="connsiteX151" fmla="*/ 2108908 w 6421854"/>
                <a:gd name="connsiteY151" fmla="*/ 4793876 h 4811973"/>
                <a:gd name="connsiteX152" fmla="*/ 1666948 w 6421854"/>
                <a:gd name="connsiteY152" fmla="*/ 4748156 h 4811973"/>
                <a:gd name="connsiteX153" fmla="*/ 1057348 w 6421854"/>
                <a:gd name="connsiteY153" fmla="*/ 4748156 h 4811973"/>
                <a:gd name="connsiteX154" fmla="*/ 424888 w 6421854"/>
                <a:gd name="connsiteY154" fmla="*/ 4740536 h 4811973"/>
                <a:gd name="connsiteX155" fmla="*/ 333448 w 6421854"/>
                <a:gd name="connsiteY155" fmla="*/ 4732916 h 4811973"/>
                <a:gd name="connsiteX156" fmla="*/ 226768 w 6421854"/>
                <a:gd name="connsiteY156" fmla="*/ 4725296 h 4811973"/>
                <a:gd name="connsiteX157" fmla="*/ 142948 w 6421854"/>
                <a:gd name="connsiteY157" fmla="*/ 4626236 h 4811973"/>
                <a:gd name="connsiteX158" fmla="*/ 135328 w 6421854"/>
                <a:gd name="connsiteY158" fmla="*/ 4527176 h 4811973"/>
                <a:gd name="connsiteX159" fmla="*/ 112468 w 6421854"/>
                <a:gd name="connsiteY159" fmla="*/ 4420496 h 4811973"/>
                <a:gd name="connsiteX160" fmla="*/ 112468 w 6421854"/>
                <a:gd name="connsiteY160" fmla="*/ 4390016 h 4811973"/>
                <a:gd name="connsiteX161" fmla="*/ 89608 w 6421854"/>
                <a:gd name="connsiteY161" fmla="*/ 4382396 h 4811973"/>
                <a:gd name="connsiteX162" fmla="*/ 97228 w 6421854"/>
                <a:gd name="connsiteY162" fmla="*/ 4199516 h 4811973"/>
                <a:gd name="connsiteX163" fmla="*/ 135328 w 6421854"/>
                <a:gd name="connsiteY163" fmla="*/ 4138556 h 4811973"/>
                <a:gd name="connsiteX164" fmla="*/ 142948 w 6421854"/>
                <a:gd name="connsiteY164" fmla="*/ 4039496 h 4811973"/>
                <a:gd name="connsiteX165" fmla="*/ 97228 w 6421854"/>
                <a:gd name="connsiteY165" fmla="*/ 3970916 h 4811973"/>
                <a:gd name="connsiteX166" fmla="*/ 74368 w 6421854"/>
                <a:gd name="connsiteY166" fmla="*/ 3887096 h 4811973"/>
                <a:gd name="connsiteX167" fmla="*/ 15313 w 6421854"/>
                <a:gd name="connsiteY167" fmla="*/ 3869951 h 4811973"/>
                <a:gd name="connsiteX168" fmla="*/ 7694 w 6421854"/>
                <a:gd name="connsiteY168" fmla="*/ 3798513 h 4811973"/>
                <a:gd name="connsiteX0" fmla="*/ 4100 w 6418260"/>
                <a:gd name="connsiteY0" fmla="*/ 3798513 h 4811973"/>
                <a:gd name="connsiteX1" fmla="*/ 108874 w 6418260"/>
                <a:gd name="connsiteY1" fmla="*/ 3559436 h 4811973"/>
                <a:gd name="connsiteX2" fmla="*/ 101254 w 6418260"/>
                <a:gd name="connsiteY2" fmla="*/ 3490856 h 4811973"/>
                <a:gd name="connsiteX3" fmla="*/ 154594 w 6418260"/>
                <a:gd name="connsiteY3" fmla="*/ 3391796 h 4811973"/>
                <a:gd name="connsiteX4" fmla="*/ 169834 w 6418260"/>
                <a:gd name="connsiteY4" fmla="*/ 3307976 h 4811973"/>
                <a:gd name="connsiteX5" fmla="*/ 146974 w 6418260"/>
                <a:gd name="connsiteY5" fmla="*/ 3285116 h 4811973"/>
                <a:gd name="connsiteX6" fmla="*/ 200314 w 6418260"/>
                <a:gd name="connsiteY6" fmla="*/ 3224156 h 4811973"/>
                <a:gd name="connsiteX7" fmla="*/ 322234 w 6418260"/>
                <a:gd name="connsiteY7" fmla="*/ 2972696 h 4811973"/>
                <a:gd name="connsiteX8" fmla="*/ 406054 w 6418260"/>
                <a:gd name="connsiteY8" fmla="*/ 2515496 h 4811973"/>
                <a:gd name="connsiteX9" fmla="*/ 436534 w 6418260"/>
                <a:gd name="connsiteY9" fmla="*/ 2134496 h 4811973"/>
                <a:gd name="connsiteX10" fmla="*/ 459394 w 6418260"/>
                <a:gd name="connsiteY10" fmla="*/ 1989716 h 4811973"/>
                <a:gd name="connsiteX11" fmla="*/ 482254 w 6418260"/>
                <a:gd name="connsiteY11" fmla="*/ 1783976 h 4811973"/>
                <a:gd name="connsiteX12" fmla="*/ 482254 w 6418260"/>
                <a:gd name="connsiteY12" fmla="*/ 1677296 h 4811973"/>
                <a:gd name="connsiteX13" fmla="*/ 520354 w 6418260"/>
                <a:gd name="connsiteY13" fmla="*/ 1555376 h 4811973"/>
                <a:gd name="connsiteX14" fmla="*/ 543214 w 6418260"/>
                <a:gd name="connsiteY14" fmla="*/ 1364876 h 4811973"/>
                <a:gd name="connsiteX15" fmla="*/ 588934 w 6418260"/>
                <a:gd name="connsiteY15" fmla="*/ 1250576 h 4811973"/>
                <a:gd name="connsiteX16" fmla="*/ 581314 w 6418260"/>
                <a:gd name="connsiteY16" fmla="*/ 1136276 h 4811973"/>
                <a:gd name="connsiteX17" fmla="*/ 604174 w 6418260"/>
                <a:gd name="connsiteY17" fmla="*/ 1067696 h 4811973"/>
                <a:gd name="connsiteX18" fmla="*/ 566074 w 6418260"/>
                <a:gd name="connsiteY18" fmla="*/ 1029596 h 4811973"/>
                <a:gd name="connsiteX19" fmla="*/ 596554 w 6418260"/>
                <a:gd name="connsiteY19" fmla="*/ 1014356 h 4811973"/>
                <a:gd name="connsiteX20" fmla="*/ 596554 w 6418260"/>
                <a:gd name="connsiteY20" fmla="*/ 922916 h 4811973"/>
                <a:gd name="connsiteX21" fmla="*/ 596554 w 6418260"/>
                <a:gd name="connsiteY21" fmla="*/ 907676 h 4811973"/>
                <a:gd name="connsiteX22" fmla="*/ 619414 w 6418260"/>
                <a:gd name="connsiteY22" fmla="*/ 839096 h 4811973"/>
                <a:gd name="connsiteX23" fmla="*/ 619414 w 6418260"/>
                <a:gd name="connsiteY23" fmla="*/ 747656 h 4811973"/>
                <a:gd name="connsiteX24" fmla="*/ 642274 w 6418260"/>
                <a:gd name="connsiteY24" fmla="*/ 701936 h 4811973"/>
                <a:gd name="connsiteX25" fmla="*/ 642274 w 6418260"/>
                <a:gd name="connsiteY25" fmla="*/ 656216 h 4811973"/>
                <a:gd name="connsiteX26" fmla="*/ 611794 w 6418260"/>
                <a:gd name="connsiteY26" fmla="*/ 587636 h 4811973"/>
                <a:gd name="connsiteX27" fmla="*/ 627034 w 6418260"/>
                <a:gd name="connsiteY27" fmla="*/ 541916 h 4811973"/>
                <a:gd name="connsiteX28" fmla="*/ 619414 w 6418260"/>
                <a:gd name="connsiteY28" fmla="*/ 450476 h 4811973"/>
                <a:gd name="connsiteX29" fmla="*/ 588934 w 6418260"/>
                <a:gd name="connsiteY29" fmla="*/ 381896 h 4811973"/>
                <a:gd name="connsiteX30" fmla="*/ 642274 w 6418260"/>
                <a:gd name="connsiteY30" fmla="*/ 343796 h 4811973"/>
                <a:gd name="connsiteX31" fmla="*/ 649894 w 6418260"/>
                <a:gd name="connsiteY31" fmla="*/ 244736 h 4811973"/>
                <a:gd name="connsiteX32" fmla="*/ 588934 w 6418260"/>
                <a:gd name="connsiteY32" fmla="*/ 92336 h 4811973"/>
                <a:gd name="connsiteX33" fmla="*/ 527974 w 6418260"/>
                <a:gd name="connsiteY33" fmla="*/ 61856 h 4811973"/>
                <a:gd name="connsiteX34" fmla="*/ 497494 w 6418260"/>
                <a:gd name="connsiteY34" fmla="*/ 54236 h 4811973"/>
                <a:gd name="connsiteX35" fmla="*/ 497494 w 6418260"/>
                <a:gd name="connsiteY35" fmla="*/ 46616 h 4811973"/>
                <a:gd name="connsiteX36" fmla="*/ 573694 w 6418260"/>
                <a:gd name="connsiteY36" fmla="*/ 31376 h 4811973"/>
                <a:gd name="connsiteX37" fmla="*/ 596554 w 6418260"/>
                <a:gd name="connsiteY37" fmla="*/ 896 h 4811973"/>
                <a:gd name="connsiteX38" fmla="*/ 657514 w 6418260"/>
                <a:gd name="connsiteY38" fmla="*/ 69476 h 4811973"/>
                <a:gd name="connsiteX39" fmla="*/ 687994 w 6418260"/>
                <a:gd name="connsiteY39" fmla="*/ 61856 h 4811973"/>
                <a:gd name="connsiteX40" fmla="*/ 817534 w 6418260"/>
                <a:gd name="connsiteY40" fmla="*/ 38996 h 4811973"/>
                <a:gd name="connsiteX41" fmla="*/ 870874 w 6418260"/>
                <a:gd name="connsiteY41" fmla="*/ 69476 h 4811973"/>
                <a:gd name="connsiteX42" fmla="*/ 908974 w 6418260"/>
                <a:gd name="connsiteY42" fmla="*/ 69476 h 4811973"/>
                <a:gd name="connsiteX43" fmla="*/ 954694 w 6418260"/>
                <a:gd name="connsiteY43" fmla="*/ 46616 h 4811973"/>
                <a:gd name="connsiteX44" fmla="*/ 1000414 w 6418260"/>
                <a:gd name="connsiteY44" fmla="*/ 46616 h 4811973"/>
                <a:gd name="connsiteX45" fmla="*/ 1046134 w 6418260"/>
                <a:gd name="connsiteY45" fmla="*/ 84716 h 4811973"/>
                <a:gd name="connsiteX46" fmla="*/ 1053754 w 6418260"/>
                <a:gd name="connsiteY46" fmla="*/ 130436 h 4811973"/>
                <a:gd name="connsiteX47" fmla="*/ 1114714 w 6418260"/>
                <a:gd name="connsiteY47" fmla="*/ 183776 h 4811973"/>
                <a:gd name="connsiteX48" fmla="*/ 1213774 w 6418260"/>
                <a:gd name="connsiteY48" fmla="*/ 153296 h 4811973"/>
                <a:gd name="connsiteX49" fmla="*/ 1267114 w 6418260"/>
                <a:gd name="connsiteY49" fmla="*/ 153296 h 4811973"/>
                <a:gd name="connsiteX50" fmla="*/ 1396654 w 6418260"/>
                <a:gd name="connsiteY50" fmla="*/ 237116 h 4811973"/>
                <a:gd name="connsiteX51" fmla="*/ 1465234 w 6418260"/>
                <a:gd name="connsiteY51" fmla="*/ 305696 h 4811973"/>
                <a:gd name="connsiteX52" fmla="*/ 1495714 w 6418260"/>
                <a:gd name="connsiteY52" fmla="*/ 419996 h 4811973"/>
                <a:gd name="connsiteX53" fmla="*/ 1510954 w 6418260"/>
                <a:gd name="connsiteY53" fmla="*/ 503816 h 4811973"/>
                <a:gd name="connsiteX54" fmla="*/ 1518574 w 6418260"/>
                <a:gd name="connsiteY54" fmla="*/ 526676 h 4811973"/>
                <a:gd name="connsiteX55" fmla="*/ 1495714 w 6418260"/>
                <a:gd name="connsiteY55" fmla="*/ 557156 h 4811973"/>
                <a:gd name="connsiteX56" fmla="*/ 1541434 w 6418260"/>
                <a:gd name="connsiteY56" fmla="*/ 633356 h 4811973"/>
                <a:gd name="connsiteX57" fmla="*/ 1510954 w 6418260"/>
                <a:gd name="connsiteY57" fmla="*/ 679076 h 4811973"/>
                <a:gd name="connsiteX58" fmla="*/ 1556674 w 6418260"/>
                <a:gd name="connsiteY58" fmla="*/ 762896 h 4811973"/>
                <a:gd name="connsiteX59" fmla="*/ 1716694 w 6418260"/>
                <a:gd name="connsiteY59" fmla="*/ 800996 h 4811973"/>
                <a:gd name="connsiteX60" fmla="*/ 1838614 w 6418260"/>
                <a:gd name="connsiteY60" fmla="*/ 861956 h 4811973"/>
                <a:gd name="connsiteX61" fmla="*/ 1830994 w 6418260"/>
                <a:gd name="connsiteY61" fmla="*/ 846716 h 4811973"/>
                <a:gd name="connsiteX62" fmla="*/ 1899574 w 6418260"/>
                <a:gd name="connsiteY62" fmla="*/ 869576 h 4811973"/>
                <a:gd name="connsiteX63" fmla="*/ 2013874 w 6418260"/>
                <a:gd name="connsiteY63" fmla="*/ 823856 h 4811973"/>
                <a:gd name="connsiteX64" fmla="*/ 2082454 w 6418260"/>
                <a:gd name="connsiteY64" fmla="*/ 808616 h 4811973"/>
                <a:gd name="connsiteX65" fmla="*/ 2211994 w 6418260"/>
                <a:gd name="connsiteY65" fmla="*/ 762896 h 4811973"/>
                <a:gd name="connsiteX66" fmla="*/ 2265334 w 6418260"/>
                <a:gd name="connsiteY66" fmla="*/ 717176 h 4811973"/>
                <a:gd name="connsiteX67" fmla="*/ 2311054 w 6418260"/>
                <a:gd name="connsiteY67" fmla="*/ 701936 h 4811973"/>
                <a:gd name="connsiteX68" fmla="*/ 2372014 w 6418260"/>
                <a:gd name="connsiteY68" fmla="*/ 701936 h 4811973"/>
                <a:gd name="connsiteX69" fmla="*/ 2501554 w 6418260"/>
                <a:gd name="connsiteY69" fmla="*/ 686696 h 4811973"/>
                <a:gd name="connsiteX70" fmla="*/ 2608234 w 6418260"/>
                <a:gd name="connsiteY70" fmla="*/ 724796 h 4811973"/>
                <a:gd name="connsiteX71" fmla="*/ 2653954 w 6418260"/>
                <a:gd name="connsiteY71" fmla="*/ 694316 h 4811973"/>
                <a:gd name="connsiteX72" fmla="*/ 2730154 w 6418260"/>
                <a:gd name="connsiteY72" fmla="*/ 740036 h 4811973"/>
                <a:gd name="connsiteX73" fmla="*/ 2806354 w 6418260"/>
                <a:gd name="connsiteY73" fmla="*/ 831476 h 4811973"/>
                <a:gd name="connsiteX74" fmla="*/ 2859694 w 6418260"/>
                <a:gd name="connsiteY74" fmla="*/ 770516 h 4811973"/>
                <a:gd name="connsiteX75" fmla="*/ 2928274 w 6418260"/>
                <a:gd name="connsiteY75" fmla="*/ 747656 h 4811973"/>
                <a:gd name="connsiteX76" fmla="*/ 2973994 w 6418260"/>
                <a:gd name="connsiteY76" fmla="*/ 785756 h 4811973"/>
                <a:gd name="connsiteX77" fmla="*/ 3034954 w 6418260"/>
                <a:gd name="connsiteY77" fmla="*/ 724796 h 4811973"/>
                <a:gd name="connsiteX78" fmla="*/ 3134014 w 6418260"/>
                <a:gd name="connsiteY78" fmla="*/ 709556 h 4811973"/>
                <a:gd name="connsiteX79" fmla="*/ 3217834 w 6418260"/>
                <a:gd name="connsiteY79" fmla="*/ 671456 h 4811973"/>
                <a:gd name="connsiteX80" fmla="*/ 3301654 w 6418260"/>
                <a:gd name="connsiteY80" fmla="*/ 717176 h 4811973"/>
                <a:gd name="connsiteX81" fmla="*/ 3507394 w 6418260"/>
                <a:gd name="connsiteY81" fmla="*/ 694316 h 4811973"/>
                <a:gd name="connsiteX82" fmla="*/ 3530254 w 6418260"/>
                <a:gd name="connsiteY82" fmla="*/ 686696 h 4811973"/>
                <a:gd name="connsiteX83" fmla="*/ 3591214 w 6418260"/>
                <a:gd name="connsiteY83" fmla="*/ 625736 h 4811973"/>
                <a:gd name="connsiteX84" fmla="*/ 3659794 w 6418260"/>
                <a:gd name="connsiteY84" fmla="*/ 602876 h 4811973"/>
                <a:gd name="connsiteX85" fmla="*/ 3835054 w 6418260"/>
                <a:gd name="connsiteY85" fmla="*/ 557156 h 4811973"/>
                <a:gd name="connsiteX86" fmla="*/ 3941734 w 6418260"/>
                <a:gd name="connsiteY86" fmla="*/ 534296 h 4811973"/>
                <a:gd name="connsiteX87" fmla="*/ 4002694 w 6418260"/>
                <a:gd name="connsiteY87" fmla="*/ 435236 h 4811973"/>
                <a:gd name="connsiteX88" fmla="*/ 4056034 w 6418260"/>
                <a:gd name="connsiteY88" fmla="*/ 473336 h 4811973"/>
                <a:gd name="connsiteX89" fmla="*/ 4155094 w 6418260"/>
                <a:gd name="connsiteY89" fmla="*/ 465716 h 4811973"/>
                <a:gd name="connsiteX90" fmla="*/ 4223674 w 6418260"/>
                <a:gd name="connsiteY90" fmla="*/ 442856 h 4811973"/>
                <a:gd name="connsiteX91" fmla="*/ 4383694 w 6418260"/>
                <a:gd name="connsiteY91" fmla="*/ 442856 h 4811973"/>
                <a:gd name="connsiteX92" fmla="*/ 4452274 w 6418260"/>
                <a:gd name="connsiteY92" fmla="*/ 381896 h 4811973"/>
                <a:gd name="connsiteX93" fmla="*/ 4574194 w 6418260"/>
                <a:gd name="connsiteY93" fmla="*/ 366656 h 4811973"/>
                <a:gd name="connsiteX94" fmla="*/ 4894234 w 6418260"/>
                <a:gd name="connsiteY94" fmla="*/ 366656 h 4811973"/>
                <a:gd name="connsiteX95" fmla="*/ 5762914 w 6418260"/>
                <a:gd name="connsiteY95" fmla="*/ 328556 h 4811973"/>
                <a:gd name="connsiteX96" fmla="*/ 5938174 w 6418260"/>
                <a:gd name="connsiteY96" fmla="*/ 320936 h 4811973"/>
                <a:gd name="connsiteX97" fmla="*/ 6052474 w 6418260"/>
                <a:gd name="connsiteY97" fmla="*/ 328556 h 4811973"/>
                <a:gd name="connsiteX98" fmla="*/ 6090574 w 6418260"/>
                <a:gd name="connsiteY98" fmla="*/ 389516 h 4811973"/>
                <a:gd name="connsiteX99" fmla="*/ 6113434 w 6418260"/>
                <a:gd name="connsiteY99" fmla="*/ 442856 h 4811973"/>
                <a:gd name="connsiteX100" fmla="*/ 6151534 w 6418260"/>
                <a:gd name="connsiteY100" fmla="*/ 488576 h 4811973"/>
                <a:gd name="connsiteX101" fmla="*/ 6166774 w 6418260"/>
                <a:gd name="connsiteY101" fmla="*/ 526676 h 4811973"/>
                <a:gd name="connsiteX102" fmla="*/ 6189634 w 6418260"/>
                <a:gd name="connsiteY102" fmla="*/ 503816 h 4811973"/>
                <a:gd name="connsiteX103" fmla="*/ 6250594 w 6418260"/>
                <a:gd name="connsiteY103" fmla="*/ 549536 h 4811973"/>
                <a:gd name="connsiteX104" fmla="*/ 6319174 w 6418260"/>
                <a:gd name="connsiteY104" fmla="*/ 549536 h 4811973"/>
                <a:gd name="connsiteX105" fmla="*/ 6357274 w 6418260"/>
                <a:gd name="connsiteY105" fmla="*/ 595256 h 4811973"/>
                <a:gd name="connsiteX106" fmla="*/ 6364894 w 6418260"/>
                <a:gd name="connsiteY106" fmla="*/ 648596 h 4811973"/>
                <a:gd name="connsiteX107" fmla="*/ 6418234 w 6418260"/>
                <a:gd name="connsiteY107" fmla="*/ 724796 h 4811973"/>
                <a:gd name="connsiteX108" fmla="*/ 6357274 w 6418260"/>
                <a:gd name="connsiteY108" fmla="*/ 831476 h 4811973"/>
                <a:gd name="connsiteX109" fmla="*/ 6349654 w 6418260"/>
                <a:gd name="connsiteY109" fmla="*/ 892436 h 4811973"/>
                <a:gd name="connsiteX110" fmla="*/ 6288694 w 6418260"/>
                <a:gd name="connsiteY110" fmla="*/ 1029596 h 4811973"/>
                <a:gd name="connsiteX111" fmla="*/ 6250594 w 6418260"/>
                <a:gd name="connsiteY111" fmla="*/ 1143896 h 4811973"/>
                <a:gd name="connsiteX112" fmla="*/ 6235354 w 6418260"/>
                <a:gd name="connsiteY112" fmla="*/ 1250576 h 4811973"/>
                <a:gd name="connsiteX113" fmla="*/ 6143914 w 6418260"/>
                <a:gd name="connsiteY113" fmla="*/ 1425836 h 4811973"/>
                <a:gd name="connsiteX114" fmla="*/ 6174394 w 6418260"/>
                <a:gd name="connsiteY114" fmla="*/ 1509656 h 4811973"/>
                <a:gd name="connsiteX115" fmla="*/ 6082954 w 6418260"/>
                <a:gd name="connsiteY115" fmla="*/ 1669676 h 4811973"/>
                <a:gd name="connsiteX116" fmla="*/ 6014374 w 6418260"/>
                <a:gd name="connsiteY116" fmla="*/ 1715396 h 4811973"/>
                <a:gd name="connsiteX117" fmla="*/ 5953414 w 6418260"/>
                <a:gd name="connsiteY117" fmla="*/ 1883036 h 4811973"/>
                <a:gd name="connsiteX118" fmla="*/ 5945794 w 6418260"/>
                <a:gd name="connsiteY118" fmla="*/ 1943996 h 4811973"/>
                <a:gd name="connsiteX119" fmla="*/ 5877214 w 6418260"/>
                <a:gd name="connsiteY119" fmla="*/ 2020196 h 4811973"/>
                <a:gd name="connsiteX120" fmla="*/ 5884834 w 6418260"/>
                <a:gd name="connsiteY120" fmla="*/ 2050676 h 4811973"/>
                <a:gd name="connsiteX121" fmla="*/ 5884834 w 6418260"/>
                <a:gd name="connsiteY121" fmla="*/ 2065916 h 4811973"/>
                <a:gd name="connsiteX122" fmla="*/ 5861974 w 6418260"/>
                <a:gd name="connsiteY122" fmla="*/ 2111636 h 4811973"/>
                <a:gd name="connsiteX123" fmla="*/ 5922934 w 6418260"/>
                <a:gd name="connsiteY123" fmla="*/ 2172596 h 4811973"/>
                <a:gd name="connsiteX124" fmla="*/ 5892454 w 6418260"/>
                <a:gd name="connsiteY124" fmla="*/ 2241176 h 4811973"/>
                <a:gd name="connsiteX125" fmla="*/ 5983894 w 6418260"/>
                <a:gd name="connsiteY125" fmla="*/ 2241176 h 4811973"/>
                <a:gd name="connsiteX126" fmla="*/ 5999134 w 6418260"/>
                <a:gd name="connsiteY126" fmla="*/ 2233556 h 4811973"/>
                <a:gd name="connsiteX127" fmla="*/ 6029614 w 6418260"/>
                <a:gd name="connsiteY127" fmla="*/ 2286896 h 4811973"/>
                <a:gd name="connsiteX128" fmla="*/ 6090574 w 6418260"/>
                <a:gd name="connsiteY128" fmla="*/ 2264036 h 4811973"/>
                <a:gd name="connsiteX129" fmla="*/ 6128674 w 6418260"/>
                <a:gd name="connsiteY129" fmla="*/ 2324996 h 4811973"/>
                <a:gd name="connsiteX130" fmla="*/ 6151534 w 6418260"/>
                <a:gd name="connsiteY130" fmla="*/ 2324996 h 4811973"/>
                <a:gd name="connsiteX131" fmla="*/ 6151534 w 6418260"/>
                <a:gd name="connsiteY131" fmla="*/ 2355476 h 4811973"/>
                <a:gd name="connsiteX132" fmla="*/ 6105814 w 6418260"/>
                <a:gd name="connsiteY132" fmla="*/ 2454536 h 4811973"/>
                <a:gd name="connsiteX133" fmla="*/ 6128674 w 6418260"/>
                <a:gd name="connsiteY133" fmla="*/ 2485016 h 4811973"/>
                <a:gd name="connsiteX134" fmla="*/ 6143914 w 6418260"/>
                <a:gd name="connsiteY134" fmla="*/ 2545976 h 4811973"/>
                <a:gd name="connsiteX135" fmla="*/ 6098194 w 6418260"/>
                <a:gd name="connsiteY135" fmla="*/ 2584076 h 4811973"/>
                <a:gd name="connsiteX136" fmla="*/ 6098194 w 6418260"/>
                <a:gd name="connsiteY136" fmla="*/ 2660276 h 4811973"/>
                <a:gd name="connsiteX137" fmla="*/ 6060094 w 6418260"/>
                <a:gd name="connsiteY137" fmla="*/ 2713616 h 4811973"/>
                <a:gd name="connsiteX138" fmla="*/ 6067714 w 6418260"/>
                <a:gd name="connsiteY138" fmla="*/ 2782196 h 4811973"/>
                <a:gd name="connsiteX139" fmla="*/ 6090574 w 6418260"/>
                <a:gd name="connsiteY139" fmla="*/ 2919356 h 4811973"/>
                <a:gd name="connsiteX140" fmla="*/ 6151534 w 6418260"/>
                <a:gd name="connsiteY140" fmla="*/ 4618616 h 4811973"/>
                <a:gd name="connsiteX141" fmla="*/ 6143914 w 6418260"/>
                <a:gd name="connsiteY141" fmla="*/ 4687196 h 4811973"/>
                <a:gd name="connsiteX142" fmla="*/ 6159154 w 6418260"/>
                <a:gd name="connsiteY142" fmla="*/ 4732916 h 4811973"/>
                <a:gd name="connsiteX143" fmla="*/ 6098194 w 6418260"/>
                <a:gd name="connsiteY143" fmla="*/ 4755776 h 4811973"/>
                <a:gd name="connsiteX144" fmla="*/ 5762914 w 6418260"/>
                <a:gd name="connsiteY144" fmla="*/ 4763396 h 4811973"/>
                <a:gd name="connsiteX145" fmla="*/ 4985674 w 6418260"/>
                <a:gd name="connsiteY145" fmla="*/ 4771016 h 4811973"/>
                <a:gd name="connsiteX146" fmla="*/ 4741834 w 6418260"/>
                <a:gd name="connsiteY146" fmla="*/ 4793876 h 4811973"/>
                <a:gd name="connsiteX147" fmla="*/ 3888394 w 6418260"/>
                <a:gd name="connsiteY147" fmla="*/ 4786256 h 4811973"/>
                <a:gd name="connsiteX148" fmla="*/ 3385474 w 6418260"/>
                <a:gd name="connsiteY148" fmla="*/ 4809116 h 4811973"/>
                <a:gd name="connsiteX149" fmla="*/ 3012094 w 6418260"/>
                <a:gd name="connsiteY149" fmla="*/ 4809116 h 4811973"/>
                <a:gd name="connsiteX150" fmla="*/ 2577754 w 6418260"/>
                <a:gd name="connsiteY150" fmla="*/ 4786256 h 4811973"/>
                <a:gd name="connsiteX151" fmla="*/ 2105314 w 6418260"/>
                <a:gd name="connsiteY151" fmla="*/ 4793876 h 4811973"/>
                <a:gd name="connsiteX152" fmla="*/ 1663354 w 6418260"/>
                <a:gd name="connsiteY152" fmla="*/ 4748156 h 4811973"/>
                <a:gd name="connsiteX153" fmla="*/ 1053754 w 6418260"/>
                <a:gd name="connsiteY153" fmla="*/ 4748156 h 4811973"/>
                <a:gd name="connsiteX154" fmla="*/ 421294 w 6418260"/>
                <a:gd name="connsiteY154" fmla="*/ 4740536 h 4811973"/>
                <a:gd name="connsiteX155" fmla="*/ 329854 w 6418260"/>
                <a:gd name="connsiteY155" fmla="*/ 4732916 h 4811973"/>
                <a:gd name="connsiteX156" fmla="*/ 223174 w 6418260"/>
                <a:gd name="connsiteY156" fmla="*/ 4725296 h 4811973"/>
                <a:gd name="connsiteX157" fmla="*/ 139354 w 6418260"/>
                <a:gd name="connsiteY157" fmla="*/ 4626236 h 4811973"/>
                <a:gd name="connsiteX158" fmla="*/ 131734 w 6418260"/>
                <a:gd name="connsiteY158" fmla="*/ 4527176 h 4811973"/>
                <a:gd name="connsiteX159" fmla="*/ 108874 w 6418260"/>
                <a:gd name="connsiteY159" fmla="*/ 4420496 h 4811973"/>
                <a:gd name="connsiteX160" fmla="*/ 108874 w 6418260"/>
                <a:gd name="connsiteY160" fmla="*/ 4390016 h 4811973"/>
                <a:gd name="connsiteX161" fmla="*/ 86014 w 6418260"/>
                <a:gd name="connsiteY161" fmla="*/ 4382396 h 4811973"/>
                <a:gd name="connsiteX162" fmla="*/ 93634 w 6418260"/>
                <a:gd name="connsiteY162" fmla="*/ 4199516 h 4811973"/>
                <a:gd name="connsiteX163" fmla="*/ 131734 w 6418260"/>
                <a:gd name="connsiteY163" fmla="*/ 4138556 h 4811973"/>
                <a:gd name="connsiteX164" fmla="*/ 139354 w 6418260"/>
                <a:gd name="connsiteY164" fmla="*/ 4039496 h 4811973"/>
                <a:gd name="connsiteX165" fmla="*/ 93634 w 6418260"/>
                <a:gd name="connsiteY165" fmla="*/ 3970916 h 4811973"/>
                <a:gd name="connsiteX166" fmla="*/ 70774 w 6418260"/>
                <a:gd name="connsiteY166" fmla="*/ 3887096 h 4811973"/>
                <a:gd name="connsiteX167" fmla="*/ 26006 w 6418260"/>
                <a:gd name="connsiteY167" fmla="*/ 3841376 h 4811973"/>
                <a:gd name="connsiteX168" fmla="*/ 4100 w 6418260"/>
                <a:gd name="connsiteY168" fmla="*/ 3798513 h 4811973"/>
                <a:gd name="connsiteX0" fmla="*/ 3521 w 6417681"/>
                <a:gd name="connsiteY0" fmla="*/ 3798513 h 4811973"/>
                <a:gd name="connsiteX1" fmla="*/ 108295 w 6417681"/>
                <a:gd name="connsiteY1" fmla="*/ 3559436 h 4811973"/>
                <a:gd name="connsiteX2" fmla="*/ 100675 w 6417681"/>
                <a:gd name="connsiteY2" fmla="*/ 3490856 h 4811973"/>
                <a:gd name="connsiteX3" fmla="*/ 154015 w 6417681"/>
                <a:gd name="connsiteY3" fmla="*/ 3391796 h 4811973"/>
                <a:gd name="connsiteX4" fmla="*/ 169255 w 6417681"/>
                <a:gd name="connsiteY4" fmla="*/ 3307976 h 4811973"/>
                <a:gd name="connsiteX5" fmla="*/ 146395 w 6417681"/>
                <a:gd name="connsiteY5" fmla="*/ 3285116 h 4811973"/>
                <a:gd name="connsiteX6" fmla="*/ 199735 w 6417681"/>
                <a:gd name="connsiteY6" fmla="*/ 3224156 h 4811973"/>
                <a:gd name="connsiteX7" fmla="*/ 321655 w 6417681"/>
                <a:gd name="connsiteY7" fmla="*/ 2972696 h 4811973"/>
                <a:gd name="connsiteX8" fmla="*/ 405475 w 6417681"/>
                <a:gd name="connsiteY8" fmla="*/ 2515496 h 4811973"/>
                <a:gd name="connsiteX9" fmla="*/ 435955 w 6417681"/>
                <a:gd name="connsiteY9" fmla="*/ 2134496 h 4811973"/>
                <a:gd name="connsiteX10" fmla="*/ 458815 w 6417681"/>
                <a:gd name="connsiteY10" fmla="*/ 1989716 h 4811973"/>
                <a:gd name="connsiteX11" fmla="*/ 481675 w 6417681"/>
                <a:gd name="connsiteY11" fmla="*/ 1783976 h 4811973"/>
                <a:gd name="connsiteX12" fmla="*/ 481675 w 6417681"/>
                <a:gd name="connsiteY12" fmla="*/ 1677296 h 4811973"/>
                <a:gd name="connsiteX13" fmla="*/ 519775 w 6417681"/>
                <a:gd name="connsiteY13" fmla="*/ 1555376 h 4811973"/>
                <a:gd name="connsiteX14" fmla="*/ 542635 w 6417681"/>
                <a:gd name="connsiteY14" fmla="*/ 1364876 h 4811973"/>
                <a:gd name="connsiteX15" fmla="*/ 588355 w 6417681"/>
                <a:gd name="connsiteY15" fmla="*/ 1250576 h 4811973"/>
                <a:gd name="connsiteX16" fmla="*/ 580735 w 6417681"/>
                <a:gd name="connsiteY16" fmla="*/ 1136276 h 4811973"/>
                <a:gd name="connsiteX17" fmla="*/ 603595 w 6417681"/>
                <a:gd name="connsiteY17" fmla="*/ 1067696 h 4811973"/>
                <a:gd name="connsiteX18" fmla="*/ 565495 w 6417681"/>
                <a:gd name="connsiteY18" fmla="*/ 1029596 h 4811973"/>
                <a:gd name="connsiteX19" fmla="*/ 595975 w 6417681"/>
                <a:gd name="connsiteY19" fmla="*/ 1014356 h 4811973"/>
                <a:gd name="connsiteX20" fmla="*/ 595975 w 6417681"/>
                <a:gd name="connsiteY20" fmla="*/ 922916 h 4811973"/>
                <a:gd name="connsiteX21" fmla="*/ 595975 w 6417681"/>
                <a:gd name="connsiteY21" fmla="*/ 907676 h 4811973"/>
                <a:gd name="connsiteX22" fmla="*/ 618835 w 6417681"/>
                <a:gd name="connsiteY22" fmla="*/ 839096 h 4811973"/>
                <a:gd name="connsiteX23" fmla="*/ 618835 w 6417681"/>
                <a:gd name="connsiteY23" fmla="*/ 747656 h 4811973"/>
                <a:gd name="connsiteX24" fmla="*/ 641695 w 6417681"/>
                <a:gd name="connsiteY24" fmla="*/ 701936 h 4811973"/>
                <a:gd name="connsiteX25" fmla="*/ 641695 w 6417681"/>
                <a:gd name="connsiteY25" fmla="*/ 656216 h 4811973"/>
                <a:gd name="connsiteX26" fmla="*/ 611215 w 6417681"/>
                <a:gd name="connsiteY26" fmla="*/ 587636 h 4811973"/>
                <a:gd name="connsiteX27" fmla="*/ 626455 w 6417681"/>
                <a:gd name="connsiteY27" fmla="*/ 541916 h 4811973"/>
                <a:gd name="connsiteX28" fmla="*/ 618835 w 6417681"/>
                <a:gd name="connsiteY28" fmla="*/ 450476 h 4811973"/>
                <a:gd name="connsiteX29" fmla="*/ 588355 w 6417681"/>
                <a:gd name="connsiteY29" fmla="*/ 381896 h 4811973"/>
                <a:gd name="connsiteX30" fmla="*/ 641695 w 6417681"/>
                <a:gd name="connsiteY30" fmla="*/ 343796 h 4811973"/>
                <a:gd name="connsiteX31" fmla="*/ 649315 w 6417681"/>
                <a:gd name="connsiteY31" fmla="*/ 244736 h 4811973"/>
                <a:gd name="connsiteX32" fmla="*/ 588355 w 6417681"/>
                <a:gd name="connsiteY32" fmla="*/ 92336 h 4811973"/>
                <a:gd name="connsiteX33" fmla="*/ 527395 w 6417681"/>
                <a:gd name="connsiteY33" fmla="*/ 61856 h 4811973"/>
                <a:gd name="connsiteX34" fmla="*/ 496915 w 6417681"/>
                <a:gd name="connsiteY34" fmla="*/ 54236 h 4811973"/>
                <a:gd name="connsiteX35" fmla="*/ 496915 w 6417681"/>
                <a:gd name="connsiteY35" fmla="*/ 46616 h 4811973"/>
                <a:gd name="connsiteX36" fmla="*/ 573115 w 6417681"/>
                <a:gd name="connsiteY36" fmla="*/ 31376 h 4811973"/>
                <a:gd name="connsiteX37" fmla="*/ 595975 w 6417681"/>
                <a:gd name="connsiteY37" fmla="*/ 896 h 4811973"/>
                <a:gd name="connsiteX38" fmla="*/ 656935 w 6417681"/>
                <a:gd name="connsiteY38" fmla="*/ 69476 h 4811973"/>
                <a:gd name="connsiteX39" fmla="*/ 687415 w 6417681"/>
                <a:gd name="connsiteY39" fmla="*/ 61856 h 4811973"/>
                <a:gd name="connsiteX40" fmla="*/ 816955 w 6417681"/>
                <a:gd name="connsiteY40" fmla="*/ 38996 h 4811973"/>
                <a:gd name="connsiteX41" fmla="*/ 870295 w 6417681"/>
                <a:gd name="connsiteY41" fmla="*/ 69476 h 4811973"/>
                <a:gd name="connsiteX42" fmla="*/ 908395 w 6417681"/>
                <a:gd name="connsiteY42" fmla="*/ 69476 h 4811973"/>
                <a:gd name="connsiteX43" fmla="*/ 954115 w 6417681"/>
                <a:gd name="connsiteY43" fmla="*/ 46616 h 4811973"/>
                <a:gd name="connsiteX44" fmla="*/ 999835 w 6417681"/>
                <a:gd name="connsiteY44" fmla="*/ 46616 h 4811973"/>
                <a:gd name="connsiteX45" fmla="*/ 1045555 w 6417681"/>
                <a:gd name="connsiteY45" fmla="*/ 84716 h 4811973"/>
                <a:gd name="connsiteX46" fmla="*/ 1053175 w 6417681"/>
                <a:gd name="connsiteY46" fmla="*/ 130436 h 4811973"/>
                <a:gd name="connsiteX47" fmla="*/ 1114135 w 6417681"/>
                <a:gd name="connsiteY47" fmla="*/ 183776 h 4811973"/>
                <a:gd name="connsiteX48" fmla="*/ 1213195 w 6417681"/>
                <a:gd name="connsiteY48" fmla="*/ 153296 h 4811973"/>
                <a:gd name="connsiteX49" fmla="*/ 1266535 w 6417681"/>
                <a:gd name="connsiteY49" fmla="*/ 153296 h 4811973"/>
                <a:gd name="connsiteX50" fmla="*/ 1396075 w 6417681"/>
                <a:gd name="connsiteY50" fmla="*/ 237116 h 4811973"/>
                <a:gd name="connsiteX51" fmla="*/ 1464655 w 6417681"/>
                <a:gd name="connsiteY51" fmla="*/ 305696 h 4811973"/>
                <a:gd name="connsiteX52" fmla="*/ 1495135 w 6417681"/>
                <a:gd name="connsiteY52" fmla="*/ 419996 h 4811973"/>
                <a:gd name="connsiteX53" fmla="*/ 1510375 w 6417681"/>
                <a:gd name="connsiteY53" fmla="*/ 503816 h 4811973"/>
                <a:gd name="connsiteX54" fmla="*/ 1517995 w 6417681"/>
                <a:gd name="connsiteY54" fmla="*/ 526676 h 4811973"/>
                <a:gd name="connsiteX55" fmla="*/ 1495135 w 6417681"/>
                <a:gd name="connsiteY55" fmla="*/ 557156 h 4811973"/>
                <a:gd name="connsiteX56" fmla="*/ 1540855 w 6417681"/>
                <a:gd name="connsiteY56" fmla="*/ 633356 h 4811973"/>
                <a:gd name="connsiteX57" fmla="*/ 1510375 w 6417681"/>
                <a:gd name="connsiteY57" fmla="*/ 679076 h 4811973"/>
                <a:gd name="connsiteX58" fmla="*/ 1556095 w 6417681"/>
                <a:gd name="connsiteY58" fmla="*/ 762896 h 4811973"/>
                <a:gd name="connsiteX59" fmla="*/ 1716115 w 6417681"/>
                <a:gd name="connsiteY59" fmla="*/ 800996 h 4811973"/>
                <a:gd name="connsiteX60" fmla="*/ 1838035 w 6417681"/>
                <a:gd name="connsiteY60" fmla="*/ 861956 h 4811973"/>
                <a:gd name="connsiteX61" fmla="*/ 1830415 w 6417681"/>
                <a:gd name="connsiteY61" fmla="*/ 846716 h 4811973"/>
                <a:gd name="connsiteX62" fmla="*/ 1898995 w 6417681"/>
                <a:gd name="connsiteY62" fmla="*/ 869576 h 4811973"/>
                <a:gd name="connsiteX63" fmla="*/ 2013295 w 6417681"/>
                <a:gd name="connsiteY63" fmla="*/ 823856 h 4811973"/>
                <a:gd name="connsiteX64" fmla="*/ 2081875 w 6417681"/>
                <a:gd name="connsiteY64" fmla="*/ 808616 h 4811973"/>
                <a:gd name="connsiteX65" fmla="*/ 2211415 w 6417681"/>
                <a:gd name="connsiteY65" fmla="*/ 762896 h 4811973"/>
                <a:gd name="connsiteX66" fmla="*/ 2264755 w 6417681"/>
                <a:gd name="connsiteY66" fmla="*/ 717176 h 4811973"/>
                <a:gd name="connsiteX67" fmla="*/ 2310475 w 6417681"/>
                <a:gd name="connsiteY67" fmla="*/ 701936 h 4811973"/>
                <a:gd name="connsiteX68" fmla="*/ 2371435 w 6417681"/>
                <a:gd name="connsiteY68" fmla="*/ 701936 h 4811973"/>
                <a:gd name="connsiteX69" fmla="*/ 2500975 w 6417681"/>
                <a:gd name="connsiteY69" fmla="*/ 686696 h 4811973"/>
                <a:gd name="connsiteX70" fmla="*/ 2607655 w 6417681"/>
                <a:gd name="connsiteY70" fmla="*/ 724796 h 4811973"/>
                <a:gd name="connsiteX71" fmla="*/ 2653375 w 6417681"/>
                <a:gd name="connsiteY71" fmla="*/ 694316 h 4811973"/>
                <a:gd name="connsiteX72" fmla="*/ 2729575 w 6417681"/>
                <a:gd name="connsiteY72" fmla="*/ 740036 h 4811973"/>
                <a:gd name="connsiteX73" fmla="*/ 2805775 w 6417681"/>
                <a:gd name="connsiteY73" fmla="*/ 831476 h 4811973"/>
                <a:gd name="connsiteX74" fmla="*/ 2859115 w 6417681"/>
                <a:gd name="connsiteY74" fmla="*/ 770516 h 4811973"/>
                <a:gd name="connsiteX75" fmla="*/ 2927695 w 6417681"/>
                <a:gd name="connsiteY75" fmla="*/ 747656 h 4811973"/>
                <a:gd name="connsiteX76" fmla="*/ 2973415 w 6417681"/>
                <a:gd name="connsiteY76" fmla="*/ 785756 h 4811973"/>
                <a:gd name="connsiteX77" fmla="*/ 3034375 w 6417681"/>
                <a:gd name="connsiteY77" fmla="*/ 724796 h 4811973"/>
                <a:gd name="connsiteX78" fmla="*/ 3133435 w 6417681"/>
                <a:gd name="connsiteY78" fmla="*/ 709556 h 4811973"/>
                <a:gd name="connsiteX79" fmla="*/ 3217255 w 6417681"/>
                <a:gd name="connsiteY79" fmla="*/ 671456 h 4811973"/>
                <a:gd name="connsiteX80" fmla="*/ 3301075 w 6417681"/>
                <a:gd name="connsiteY80" fmla="*/ 717176 h 4811973"/>
                <a:gd name="connsiteX81" fmla="*/ 3506815 w 6417681"/>
                <a:gd name="connsiteY81" fmla="*/ 694316 h 4811973"/>
                <a:gd name="connsiteX82" fmla="*/ 3529675 w 6417681"/>
                <a:gd name="connsiteY82" fmla="*/ 686696 h 4811973"/>
                <a:gd name="connsiteX83" fmla="*/ 3590635 w 6417681"/>
                <a:gd name="connsiteY83" fmla="*/ 625736 h 4811973"/>
                <a:gd name="connsiteX84" fmla="*/ 3659215 w 6417681"/>
                <a:gd name="connsiteY84" fmla="*/ 602876 h 4811973"/>
                <a:gd name="connsiteX85" fmla="*/ 3834475 w 6417681"/>
                <a:gd name="connsiteY85" fmla="*/ 557156 h 4811973"/>
                <a:gd name="connsiteX86" fmla="*/ 3941155 w 6417681"/>
                <a:gd name="connsiteY86" fmla="*/ 534296 h 4811973"/>
                <a:gd name="connsiteX87" fmla="*/ 4002115 w 6417681"/>
                <a:gd name="connsiteY87" fmla="*/ 435236 h 4811973"/>
                <a:gd name="connsiteX88" fmla="*/ 4055455 w 6417681"/>
                <a:gd name="connsiteY88" fmla="*/ 473336 h 4811973"/>
                <a:gd name="connsiteX89" fmla="*/ 4154515 w 6417681"/>
                <a:gd name="connsiteY89" fmla="*/ 465716 h 4811973"/>
                <a:gd name="connsiteX90" fmla="*/ 4223095 w 6417681"/>
                <a:gd name="connsiteY90" fmla="*/ 442856 h 4811973"/>
                <a:gd name="connsiteX91" fmla="*/ 4383115 w 6417681"/>
                <a:gd name="connsiteY91" fmla="*/ 442856 h 4811973"/>
                <a:gd name="connsiteX92" fmla="*/ 4451695 w 6417681"/>
                <a:gd name="connsiteY92" fmla="*/ 381896 h 4811973"/>
                <a:gd name="connsiteX93" fmla="*/ 4573615 w 6417681"/>
                <a:gd name="connsiteY93" fmla="*/ 366656 h 4811973"/>
                <a:gd name="connsiteX94" fmla="*/ 4893655 w 6417681"/>
                <a:gd name="connsiteY94" fmla="*/ 366656 h 4811973"/>
                <a:gd name="connsiteX95" fmla="*/ 5762335 w 6417681"/>
                <a:gd name="connsiteY95" fmla="*/ 328556 h 4811973"/>
                <a:gd name="connsiteX96" fmla="*/ 5937595 w 6417681"/>
                <a:gd name="connsiteY96" fmla="*/ 320936 h 4811973"/>
                <a:gd name="connsiteX97" fmla="*/ 6051895 w 6417681"/>
                <a:gd name="connsiteY97" fmla="*/ 328556 h 4811973"/>
                <a:gd name="connsiteX98" fmla="*/ 6089995 w 6417681"/>
                <a:gd name="connsiteY98" fmla="*/ 389516 h 4811973"/>
                <a:gd name="connsiteX99" fmla="*/ 6112855 w 6417681"/>
                <a:gd name="connsiteY99" fmla="*/ 442856 h 4811973"/>
                <a:gd name="connsiteX100" fmla="*/ 6150955 w 6417681"/>
                <a:gd name="connsiteY100" fmla="*/ 488576 h 4811973"/>
                <a:gd name="connsiteX101" fmla="*/ 6166195 w 6417681"/>
                <a:gd name="connsiteY101" fmla="*/ 526676 h 4811973"/>
                <a:gd name="connsiteX102" fmla="*/ 6189055 w 6417681"/>
                <a:gd name="connsiteY102" fmla="*/ 503816 h 4811973"/>
                <a:gd name="connsiteX103" fmla="*/ 6250015 w 6417681"/>
                <a:gd name="connsiteY103" fmla="*/ 549536 h 4811973"/>
                <a:gd name="connsiteX104" fmla="*/ 6318595 w 6417681"/>
                <a:gd name="connsiteY104" fmla="*/ 549536 h 4811973"/>
                <a:gd name="connsiteX105" fmla="*/ 6356695 w 6417681"/>
                <a:gd name="connsiteY105" fmla="*/ 595256 h 4811973"/>
                <a:gd name="connsiteX106" fmla="*/ 6364315 w 6417681"/>
                <a:gd name="connsiteY106" fmla="*/ 648596 h 4811973"/>
                <a:gd name="connsiteX107" fmla="*/ 6417655 w 6417681"/>
                <a:gd name="connsiteY107" fmla="*/ 724796 h 4811973"/>
                <a:gd name="connsiteX108" fmla="*/ 6356695 w 6417681"/>
                <a:gd name="connsiteY108" fmla="*/ 831476 h 4811973"/>
                <a:gd name="connsiteX109" fmla="*/ 6349075 w 6417681"/>
                <a:gd name="connsiteY109" fmla="*/ 892436 h 4811973"/>
                <a:gd name="connsiteX110" fmla="*/ 6288115 w 6417681"/>
                <a:gd name="connsiteY110" fmla="*/ 1029596 h 4811973"/>
                <a:gd name="connsiteX111" fmla="*/ 6250015 w 6417681"/>
                <a:gd name="connsiteY111" fmla="*/ 1143896 h 4811973"/>
                <a:gd name="connsiteX112" fmla="*/ 6234775 w 6417681"/>
                <a:gd name="connsiteY112" fmla="*/ 1250576 h 4811973"/>
                <a:gd name="connsiteX113" fmla="*/ 6143335 w 6417681"/>
                <a:gd name="connsiteY113" fmla="*/ 1425836 h 4811973"/>
                <a:gd name="connsiteX114" fmla="*/ 6173815 w 6417681"/>
                <a:gd name="connsiteY114" fmla="*/ 1509656 h 4811973"/>
                <a:gd name="connsiteX115" fmla="*/ 6082375 w 6417681"/>
                <a:gd name="connsiteY115" fmla="*/ 1669676 h 4811973"/>
                <a:gd name="connsiteX116" fmla="*/ 6013795 w 6417681"/>
                <a:gd name="connsiteY116" fmla="*/ 1715396 h 4811973"/>
                <a:gd name="connsiteX117" fmla="*/ 5952835 w 6417681"/>
                <a:gd name="connsiteY117" fmla="*/ 1883036 h 4811973"/>
                <a:gd name="connsiteX118" fmla="*/ 5945215 w 6417681"/>
                <a:gd name="connsiteY118" fmla="*/ 1943996 h 4811973"/>
                <a:gd name="connsiteX119" fmla="*/ 5876635 w 6417681"/>
                <a:gd name="connsiteY119" fmla="*/ 2020196 h 4811973"/>
                <a:gd name="connsiteX120" fmla="*/ 5884255 w 6417681"/>
                <a:gd name="connsiteY120" fmla="*/ 2050676 h 4811973"/>
                <a:gd name="connsiteX121" fmla="*/ 5884255 w 6417681"/>
                <a:gd name="connsiteY121" fmla="*/ 2065916 h 4811973"/>
                <a:gd name="connsiteX122" fmla="*/ 5861395 w 6417681"/>
                <a:gd name="connsiteY122" fmla="*/ 2111636 h 4811973"/>
                <a:gd name="connsiteX123" fmla="*/ 5922355 w 6417681"/>
                <a:gd name="connsiteY123" fmla="*/ 2172596 h 4811973"/>
                <a:gd name="connsiteX124" fmla="*/ 5891875 w 6417681"/>
                <a:gd name="connsiteY124" fmla="*/ 2241176 h 4811973"/>
                <a:gd name="connsiteX125" fmla="*/ 5983315 w 6417681"/>
                <a:gd name="connsiteY125" fmla="*/ 2241176 h 4811973"/>
                <a:gd name="connsiteX126" fmla="*/ 5998555 w 6417681"/>
                <a:gd name="connsiteY126" fmla="*/ 2233556 h 4811973"/>
                <a:gd name="connsiteX127" fmla="*/ 6029035 w 6417681"/>
                <a:gd name="connsiteY127" fmla="*/ 2286896 h 4811973"/>
                <a:gd name="connsiteX128" fmla="*/ 6089995 w 6417681"/>
                <a:gd name="connsiteY128" fmla="*/ 2264036 h 4811973"/>
                <a:gd name="connsiteX129" fmla="*/ 6128095 w 6417681"/>
                <a:gd name="connsiteY129" fmla="*/ 2324996 h 4811973"/>
                <a:gd name="connsiteX130" fmla="*/ 6150955 w 6417681"/>
                <a:gd name="connsiteY130" fmla="*/ 2324996 h 4811973"/>
                <a:gd name="connsiteX131" fmla="*/ 6150955 w 6417681"/>
                <a:gd name="connsiteY131" fmla="*/ 2355476 h 4811973"/>
                <a:gd name="connsiteX132" fmla="*/ 6105235 w 6417681"/>
                <a:gd name="connsiteY132" fmla="*/ 2454536 h 4811973"/>
                <a:gd name="connsiteX133" fmla="*/ 6128095 w 6417681"/>
                <a:gd name="connsiteY133" fmla="*/ 2485016 h 4811973"/>
                <a:gd name="connsiteX134" fmla="*/ 6143335 w 6417681"/>
                <a:gd name="connsiteY134" fmla="*/ 2545976 h 4811973"/>
                <a:gd name="connsiteX135" fmla="*/ 6097615 w 6417681"/>
                <a:gd name="connsiteY135" fmla="*/ 2584076 h 4811973"/>
                <a:gd name="connsiteX136" fmla="*/ 6097615 w 6417681"/>
                <a:gd name="connsiteY136" fmla="*/ 2660276 h 4811973"/>
                <a:gd name="connsiteX137" fmla="*/ 6059515 w 6417681"/>
                <a:gd name="connsiteY137" fmla="*/ 2713616 h 4811973"/>
                <a:gd name="connsiteX138" fmla="*/ 6067135 w 6417681"/>
                <a:gd name="connsiteY138" fmla="*/ 2782196 h 4811973"/>
                <a:gd name="connsiteX139" fmla="*/ 6089995 w 6417681"/>
                <a:gd name="connsiteY139" fmla="*/ 2919356 h 4811973"/>
                <a:gd name="connsiteX140" fmla="*/ 6150955 w 6417681"/>
                <a:gd name="connsiteY140" fmla="*/ 4618616 h 4811973"/>
                <a:gd name="connsiteX141" fmla="*/ 6143335 w 6417681"/>
                <a:gd name="connsiteY141" fmla="*/ 4687196 h 4811973"/>
                <a:gd name="connsiteX142" fmla="*/ 6158575 w 6417681"/>
                <a:gd name="connsiteY142" fmla="*/ 4732916 h 4811973"/>
                <a:gd name="connsiteX143" fmla="*/ 6097615 w 6417681"/>
                <a:gd name="connsiteY143" fmla="*/ 4755776 h 4811973"/>
                <a:gd name="connsiteX144" fmla="*/ 5762335 w 6417681"/>
                <a:gd name="connsiteY144" fmla="*/ 4763396 h 4811973"/>
                <a:gd name="connsiteX145" fmla="*/ 4985095 w 6417681"/>
                <a:gd name="connsiteY145" fmla="*/ 4771016 h 4811973"/>
                <a:gd name="connsiteX146" fmla="*/ 4741255 w 6417681"/>
                <a:gd name="connsiteY146" fmla="*/ 4793876 h 4811973"/>
                <a:gd name="connsiteX147" fmla="*/ 3887815 w 6417681"/>
                <a:gd name="connsiteY147" fmla="*/ 4786256 h 4811973"/>
                <a:gd name="connsiteX148" fmla="*/ 3384895 w 6417681"/>
                <a:gd name="connsiteY148" fmla="*/ 4809116 h 4811973"/>
                <a:gd name="connsiteX149" fmla="*/ 3011515 w 6417681"/>
                <a:gd name="connsiteY149" fmla="*/ 4809116 h 4811973"/>
                <a:gd name="connsiteX150" fmla="*/ 2577175 w 6417681"/>
                <a:gd name="connsiteY150" fmla="*/ 4786256 h 4811973"/>
                <a:gd name="connsiteX151" fmla="*/ 2104735 w 6417681"/>
                <a:gd name="connsiteY151" fmla="*/ 4793876 h 4811973"/>
                <a:gd name="connsiteX152" fmla="*/ 1662775 w 6417681"/>
                <a:gd name="connsiteY152" fmla="*/ 4748156 h 4811973"/>
                <a:gd name="connsiteX153" fmla="*/ 1053175 w 6417681"/>
                <a:gd name="connsiteY153" fmla="*/ 4748156 h 4811973"/>
                <a:gd name="connsiteX154" fmla="*/ 420715 w 6417681"/>
                <a:gd name="connsiteY154" fmla="*/ 4740536 h 4811973"/>
                <a:gd name="connsiteX155" fmla="*/ 329275 w 6417681"/>
                <a:gd name="connsiteY155" fmla="*/ 4732916 h 4811973"/>
                <a:gd name="connsiteX156" fmla="*/ 222595 w 6417681"/>
                <a:gd name="connsiteY156" fmla="*/ 4725296 h 4811973"/>
                <a:gd name="connsiteX157" fmla="*/ 138775 w 6417681"/>
                <a:gd name="connsiteY157" fmla="*/ 4626236 h 4811973"/>
                <a:gd name="connsiteX158" fmla="*/ 131155 w 6417681"/>
                <a:gd name="connsiteY158" fmla="*/ 4527176 h 4811973"/>
                <a:gd name="connsiteX159" fmla="*/ 108295 w 6417681"/>
                <a:gd name="connsiteY159" fmla="*/ 4420496 h 4811973"/>
                <a:gd name="connsiteX160" fmla="*/ 108295 w 6417681"/>
                <a:gd name="connsiteY160" fmla="*/ 4390016 h 4811973"/>
                <a:gd name="connsiteX161" fmla="*/ 85435 w 6417681"/>
                <a:gd name="connsiteY161" fmla="*/ 4382396 h 4811973"/>
                <a:gd name="connsiteX162" fmla="*/ 93055 w 6417681"/>
                <a:gd name="connsiteY162" fmla="*/ 4199516 h 4811973"/>
                <a:gd name="connsiteX163" fmla="*/ 131155 w 6417681"/>
                <a:gd name="connsiteY163" fmla="*/ 4138556 h 4811973"/>
                <a:gd name="connsiteX164" fmla="*/ 138775 w 6417681"/>
                <a:gd name="connsiteY164" fmla="*/ 4039496 h 4811973"/>
                <a:gd name="connsiteX165" fmla="*/ 93055 w 6417681"/>
                <a:gd name="connsiteY165" fmla="*/ 3970916 h 4811973"/>
                <a:gd name="connsiteX166" fmla="*/ 32095 w 6417681"/>
                <a:gd name="connsiteY166" fmla="*/ 3901383 h 4811973"/>
                <a:gd name="connsiteX167" fmla="*/ 25427 w 6417681"/>
                <a:gd name="connsiteY167" fmla="*/ 3841376 h 4811973"/>
                <a:gd name="connsiteX168" fmla="*/ 3521 w 6417681"/>
                <a:gd name="connsiteY168" fmla="*/ 3798513 h 481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417681" h="4811973">
                  <a:moveTo>
                    <a:pt x="3521" y="3798513"/>
                  </a:moveTo>
                  <a:cubicBezTo>
                    <a:pt x="17332" y="3751523"/>
                    <a:pt x="92103" y="3610712"/>
                    <a:pt x="108295" y="3559436"/>
                  </a:cubicBezTo>
                  <a:cubicBezTo>
                    <a:pt x="124487" y="3508160"/>
                    <a:pt x="93055" y="3518796"/>
                    <a:pt x="100675" y="3490856"/>
                  </a:cubicBezTo>
                  <a:cubicBezTo>
                    <a:pt x="108295" y="3462916"/>
                    <a:pt x="142585" y="3422276"/>
                    <a:pt x="154015" y="3391796"/>
                  </a:cubicBezTo>
                  <a:cubicBezTo>
                    <a:pt x="165445" y="3361316"/>
                    <a:pt x="169255" y="3307976"/>
                    <a:pt x="169255" y="3307976"/>
                  </a:cubicBezTo>
                  <a:cubicBezTo>
                    <a:pt x="167985" y="3290196"/>
                    <a:pt x="141315" y="3299086"/>
                    <a:pt x="146395" y="3285116"/>
                  </a:cubicBezTo>
                  <a:cubicBezTo>
                    <a:pt x="151475" y="3271146"/>
                    <a:pt x="170525" y="3276226"/>
                    <a:pt x="199735" y="3224156"/>
                  </a:cubicBezTo>
                  <a:cubicBezTo>
                    <a:pt x="228945" y="3172086"/>
                    <a:pt x="287365" y="3090806"/>
                    <a:pt x="321655" y="2972696"/>
                  </a:cubicBezTo>
                  <a:cubicBezTo>
                    <a:pt x="355945" y="2854586"/>
                    <a:pt x="386425" y="2655196"/>
                    <a:pt x="405475" y="2515496"/>
                  </a:cubicBezTo>
                  <a:cubicBezTo>
                    <a:pt x="424525" y="2375796"/>
                    <a:pt x="427065" y="2222126"/>
                    <a:pt x="435955" y="2134496"/>
                  </a:cubicBezTo>
                  <a:cubicBezTo>
                    <a:pt x="444845" y="2046866"/>
                    <a:pt x="451195" y="2048136"/>
                    <a:pt x="458815" y="1989716"/>
                  </a:cubicBezTo>
                  <a:cubicBezTo>
                    <a:pt x="466435" y="1931296"/>
                    <a:pt x="477865" y="1836046"/>
                    <a:pt x="481675" y="1783976"/>
                  </a:cubicBezTo>
                  <a:cubicBezTo>
                    <a:pt x="485485" y="1731906"/>
                    <a:pt x="475325" y="1715396"/>
                    <a:pt x="481675" y="1677296"/>
                  </a:cubicBezTo>
                  <a:cubicBezTo>
                    <a:pt x="488025" y="1639196"/>
                    <a:pt x="509615" y="1607446"/>
                    <a:pt x="519775" y="1555376"/>
                  </a:cubicBezTo>
                  <a:cubicBezTo>
                    <a:pt x="529935" y="1503306"/>
                    <a:pt x="531205" y="1415676"/>
                    <a:pt x="542635" y="1364876"/>
                  </a:cubicBezTo>
                  <a:cubicBezTo>
                    <a:pt x="554065" y="1314076"/>
                    <a:pt x="582005" y="1288676"/>
                    <a:pt x="588355" y="1250576"/>
                  </a:cubicBezTo>
                  <a:cubicBezTo>
                    <a:pt x="594705" y="1212476"/>
                    <a:pt x="578195" y="1166756"/>
                    <a:pt x="580735" y="1136276"/>
                  </a:cubicBezTo>
                  <a:cubicBezTo>
                    <a:pt x="583275" y="1105796"/>
                    <a:pt x="606135" y="1085476"/>
                    <a:pt x="603595" y="1067696"/>
                  </a:cubicBezTo>
                  <a:cubicBezTo>
                    <a:pt x="601055" y="1049916"/>
                    <a:pt x="565495" y="1029596"/>
                    <a:pt x="565495" y="1029596"/>
                  </a:cubicBezTo>
                  <a:cubicBezTo>
                    <a:pt x="564225" y="1020706"/>
                    <a:pt x="590895" y="1032136"/>
                    <a:pt x="595975" y="1014356"/>
                  </a:cubicBezTo>
                  <a:cubicBezTo>
                    <a:pt x="601055" y="996576"/>
                    <a:pt x="595975" y="922916"/>
                    <a:pt x="595975" y="922916"/>
                  </a:cubicBezTo>
                  <a:cubicBezTo>
                    <a:pt x="595975" y="905136"/>
                    <a:pt x="592165" y="921646"/>
                    <a:pt x="595975" y="907676"/>
                  </a:cubicBezTo>
                  <a:cubicBezTo>
                    <a:pt x="599785" y="893706"/>
                    <a:pt x="615025" y="865766"/>
                    <a:pt x="618835" y="839096"/>
                  </a:cubicBezTo>
                  <a:cubicBezTo>
                    <a:pt x="622645" y="812426"/>
                    <a:pt x="615025" y="770516"/>
                    <a:pt x="618835" y="747656"/>
                  </a:cubicBezTo>
                  <a:cubicBezTo>
                    <a:pt x="622645" y="724796"/>
                    <a:pt x="637885" y="717176"/>
                    <a:pt x="641695" y="701936"/>
                  </a:cubicBezTo>
                  <a:cubicBezTo>
                    <a:pt x="645505" y="686696"/>
                    <a:pt x="646775" y="675266"/>
                    <a:pt x="641695" y="656216"/>
                  </a:cubicBezTo>
                  <a:cubicBezTo>
                    <a:pt x="636615" y="637166"/>
                    <a:pt x="613755" y="606686"/>
                    <a:pt x="611215" y="587636"/>
                  </a:cubicBezTo>
                  <a:cubicBezTo>
                    <a:pt x="608675" y="568586"/>
                    <a:pt x="625185" y="564776"/>
                    <a:pt x="626455" y="541916"/>
                  </a:cubicBezTo>
                  <a:cubicBezTo>
                    <a:pt x="627725" y="519056"/>
                    <a:pt x="625185" y="477146"/>
                    <a:pt x="618835" y="450476"/>
                  </a:cubicBezTo>
                  <a:cubicBezTo>
                    <a:pt x="612485" y="423806"/>
                    <a:pt x="584545" y="399676"/>
                    <a:pt x="588355" y="381896"/>
                  </a:cubicBezTo>
                  <a:cubicBezTo>
                    <a:pt x="592165" y="364116"/>
                    <a:pt x="631535" y="366656"/>
                    <a:pt x="641695" y="343796"/>
                  </a:cubicBezTo>
                  <a:cubicBezTo>
                    <a:pt x="651855" y="320936"/>
                    <a:pt x="658205" y="286646"/>
                    <a:pt x="649315" y="244736"/>
                  </a:cubicBezTo>
                  <a:cubicBezTo>
                    <a:pt x="640425" y="202826"/>
                    <a:pt x="608675" y="122816"/>
                    <a:pt x="588355" y="92336"/>
                  </a:cubicBezTo>
                  <a:cubicBezTo>
                    <a:pt x="568035" y="61856"/>
                    <a:pt x="527395" y="61856"/>
                    <a:pt x="527395" y="61856"/>
                  </a:cubicBezTo>
                  <a:cubicBezTo>
                    <a:pt x="512155" y="55506"/>
                    <a:pt x="496915" y="54236"/>
                    <a:pt x="496915" y="54236"/>
                  </a:cubicBezTo>
                  <a:cubicBezTo>
                    <a:pt x="491835" y="51696"/>
                    <a:pt x="484215" y="50426"/>
                    <a:pt x="496915" y="46616"/>
                  </a:cubicBezTo>
                  <a:cubicBezTo>
                    <a:pt x="509615" y="42806"/>
                    <a:pt x="573115" y="31376"/>
                    <a:pt x="573115" y="31376"/>
                  </a:cubicBezTo>
                  <a:cubicBezTo>
                    <a:pt x="589625" y="23756"/>
                    <a:pt x="582005" y="-5454"/>
                    <a:pt x="595975" y="896"/>
                  </a:cubicBezTo>
                  <a:cubicBezTo>
                    <a:pt x="609945" y="7246"/>
                    <a:pt x="641695" y="59316"/>
                    <a:pt x="656935" y="69476"/>
                  </a:cubicBezTo>
                  <a:cubicBezTo>
                    <a:pt x="672175" y="79636"/>
                    <a:pt x="660745" y="66936"/>
                    <a:pt x="687415" y="61856"/>
                  </a:cubicBezTo>
                  <a:cubicBezTo>
                    <a:pt x="714085" y="56776"/>
                    <a:pt x="786475" y="37726"/>
                    <a:pt x="816955" y="38996"/>
                  </a:cubicBezTo>
                  <a:cubicBezTo>
                    <a:pt x="847435" y="40266"/>
                    <a:pt x="855055" y="64396"/>
                    <a:pt x="870295" y="69476"/>
                  </a:cubicBezTo>
                  <a:cubicBezTo>
                    <a:pt x="885535" y="74556"/>
                    <a:pt x="894425" y="73286"/>
                    <a:pt x="908395" y="69476"/>
                  </a:cubicBezTo>
                  <a:cubicBezTo>
                    <a:pt x="922365" y="65666"/>
                    <a:pt x="938875" y="50426"/>
                    <a:pt x="954115" y="46616"/>
                  </a:cubicBezTo>
                  <a:cubicBezTo>
                    <a:pt x="969355" y="42806"/>
                    <a:pt x="984595" y="40266"/>
                    <a:pt x="999835" y="46616"/>
                  </a:cubicBezTo>
                  <a:cubicBezTo>
                    <a:pt x="1015075" y="52966"/>
                    <a:pt x="1036665" y="70746"/>
                    <a:pt x="1045555" y="84716"/>
                  </a:cubicBezTo>
                  <a:cubicBezTo>
                    <a:pt x="1054445" y="98686"/>
                    <a:pt x="1041745" y="113926"/>
                    <a:pt x="1053175" y="130436"/>
                  </a:cubicBezTo>
                  <a:cubicBezTo>
                    <a:pt x="1064605" y="146946"/>
                    <a:pt x="1087465" y="179966"/>
                    <a:pt x="1114135" y="183776"/>
                  </a:cubicBezTo>
                  <a:cubicBezTo>
                    <a:pt x="1140805" y="187586"/>
                    <a:pt x="1187795" y="158376"/>
                    <a:pt x="1213195" y="153296"/>
                  </a:cubicBezTo>
                  <a:cubicBezTo>
                    <a:pt x="1238595" y="148216"/>
                    <a:pt x="1236055" y="139326"/>
                    <a:pt x="1266535" y="153296"/>
                  </a:cubicBezTo>
                  <a:cubicBezTo>
                    <a:pt x="1297015" y="167266"/>
                    <a:pt x="1363055" y="211716"/>
                    <a:pt x="1396075" y="237116"/>
                  </a:cubicBezTo>
                  <a:cubicBezTo>
                    <a:pt x="1429095" y="262516"/>
                    <a:pt x="1448145" y="275216"/>
                    <a:pt x="1464655" y="305696"/>
                  </a:cubicBezTo>
                  <a:cubicBezTo>
                    <a:pt x="1481165" y="336176"/>
                    <a:pt x="1487515" y="386976"/>
                    <a:pt x="1495135" y="419996"/>
                  </a:cubicBezTo>
                  <a:cubicBezTo>
                    <a:pt x="1502755" y="453016"/>
                    <a:pt x="1510375" y="503816"/>
                    <a:pt x="1510375" y="503816"/>
                  </a:cubicBezTo>
                  <a:cubicBezTo>
                    <a:pt x="1514185" y="521596"/>
                    <a:pt x="1517995" y="526676"/>
                    <a:pt x="1517995" y="526676"/>
                  </a:cubicBezTo>
                  <a:cubicBezTo>
                    <a:pt x="1515455" y="535566"/>
                    <a:pt x="1491325" y="539376"/>
                    <a:pt x="1495135" y="557156"/>
                  </a:cubicBezTo>
                  <a:cubicBezTo>
                    <a:pt x="1498945" y="574936"/>
                    <a:pt x="1538315" y="613036"/>
                    <a:pt x="1540855" y="633356"/>
                  </a:cubicBezTo>
                  <a:cubicBezTo>
                    <a:pt x="1543395" y="653676"/>
                    <a:pt x="1507835" y="657486"/>
                    <a:pt x="1510375" y="679076"/>
                  </a:cubicBezTo>
                  <a:cubicBezTo>
                    <a:pt x="1512915" y="700666"/>
                    <a:pt x="1521805" y="742576"/>
                    <a:pt x="1556095" y="762896"/>
                  </a:cubicBezTo>
                  <a:cubicBezTo>
                    <a:pt x="1590385" y="783216"/>
                    <a:pt x="1669125" y="784486"/>
                    <a:pt x="1716115" y="800996"/>
                  </a:cubicBezTo>
                  <a:cubicBezTo>
                    <a:pt x="1763105" y="817506"/>
                    <a:pt x="1818985" y="854336"/>
                    <a:pt x="1838035" y="861956"/>
                  </a:cubicBezTo>
                  <a:cubicBezTo>
                    <a:pt x="1857085" y="869576"/>
                    <a:pt x="1820255" y="845446"/>
                    <a:pt x="1830415" y="846716"/>
                  </a:cubicBezTo>
                  <a:cubicBezTo>
                    <a:pt x="1840575" y="847986"/>
                    <a:pt x="1868515" y="873386"/>
                    <a:pt x="1898995" y="869576"/>
                  </a:cubicBezTo>
                  <a:cubicBezTo>
                    <a:pt x="1929475" y="865766"/>
                    <a:pt x="1982815" y="834016"/>
                    <a:pt x="2013295" y="823856"/>
                  </a:cubicBezTo>
                  <a:cubicBezTo>
                    <a:pt x="2043775" y="813696"/>
                    <a:pt x="2048855" y="818776"/>
                    <a:pt x="2081875" y="808616"/>
                  </a:cubicBezTo>
                  <a:cubicBezTo>
                    <a:pt x="2114895" y="798456"/>
                    <a:pt x="2180935" y="778136"/>
                    <a:pt x="2211415" y="762896"/>
                  </a:cubicBezTo>
                  <a:cubicBezTo>
                    <a:pt x="2241895" y="747656"/>
                    <a:pt x="2248245" y="727336"/>
                    <a:pt x="2264755" y="717176"/>
                  </a:cubicBezTo>
                  <a:cubicBezTo>
                    <a:pt x="2281265" y="707016"/>
                    <a:pt x="2292695" y="704476"/>
                    <a:pt x="2310475" y="701936"/>
                  </a:cubicBezTo>
                  <a:cubicBezTo>
                    <a:pt x="2328255" y="699396"/>
                    <a:pt x="2339685" y="704476"/>
                    <a:pt x="2371435" y="701936"/>
                  </a:cubicBezTo>
                  <a:cubicBezTo>
                    <a:pt x="2403185" y="699396"/>
                    <a:pt x="2461605" y="682886"/>
                    <a:pt x="2500975" y="686696"/>
                  </a:cubicBezTo>
                  <a:cubicBezTo>
                    <a:pt x="2540345" y="690506"/>
                    <a:pt x="2582255" y="723526"/>
                    <a:pt x="2607655" y="724796"/>
                  </a:cubicBezTo>
                  <a:cubicBezTo>
                    <a:pt x="2633055" y="726066"/>
                    <a:pt x="2633055" y="691776"/>
                    <a:pt x="2653375" y="694316"/>
                  </a:cubicBezTo>
                  <a:cubicBezTo>
                    <a:pt x="2673695" y="696856"/>
                    <a:pt x="2704175" y="717176"/>
                    <a:pt x="2729575" y="740036"/>
                  </a:cubicBezTo>
                  <a:cubicBezTo>
                    <a:pt x="2754975" y="762896"/>
                    <a:pt x="2784185" y="826396"/>
                    <a:pt x="2805775" y="831476"/>
                  </a:cubicBezTo>
                  <a:cubicBezTo>
                    <a:pt x="2827365" y="836556"/>
                    <a:pt x="2838795" y="784486"/>
                    <a:pt x="2859115" y="770516"/>
                  </a:cubicBezTo>
                  <a:cubicBezTo>
                    <a:pt x="2879435" y="756546"/>
                    <a:pt x="2908645" y="745116"/>
                    <a:pt x="2927695" y="747656"/>
                  </a:cubicBezTo>
                  <a:cubicBezTo>
                    <a:pt x="2946745" y="750196"/>
                    <a:pt x="2955635" y="789566"/>
                    <a:pt x="2973415" y="785756"/>
                  </a:cubicBezTo>
                  <a:cubicBezTo>
                    <a:pt x="2991195" y="781946"/>
                    <a:pt x="3007705" y="737496"/>
                    <a:pt x="3034375" y="724796"/>
                  </a:cubicBezTo>
                  <a:cubicBezTo>
                    <a:pt x="3061045" y="712096"/>
                    <a:pt x="3102955" y="718446"/>
                    <a:pt x="3133435" y="709556"/>
                  </a:cubicBezTo>
                  <a:cubicBezTo>
                    <a:pt x="3163915" y="700666"/>
                    <a:pt x="3189315" y="670186"/>
                    <a:pt x="3217255" y="671456"/>
                  </a:cubicBezTo>
                  <a:cubicBezTo>
                    <a:pt x="3245195" y="672726"/>
                    <a:pt x="3252815" y="713366"/>
                    <a:pt x="3301075" y="717176"/>
                  </a:cubicBezTo>
                  <a:cubicBezTo>
                    <a:pt x="3349335" y="720986"/>
                    <a:pt x="3506815" y="694316"/>
                    <a:pt x="3506815" y="694316"/>
                  </a:cubicBezTo>
                  <a:cubicBezTo>
                    <a:pt x="3544915" y="689236"/>
                    <a:pt x="3515705" y="698126"/>
                    <a:pt x="3529675" y="686696"/>
                  </a:cubicBezTo>
                  <a:cubicBezTo>
                    <a:pt x="3543645" y="675266"/>
                    <a:pt x="3569045" y="639706"/>
                    <a:pt x="3590635" y="625736"/>
                  </a:cubicBezTo>
                  <a:cubicBezTo>
                    <a:pt x="3612225" y="611766"/>
                    <a:pt x="3618575" y="614306"/>
                    <a:pt x="3659215" y="602876"/>
                  </a:cubicBezTo>
                  <a:cubicBezTo>
                    <a:pt x="3699855" y="591446"/>
                    <a:pt x="3787485" y="568586"/>
                    <a:pt x="3834475" y="557156"/>
                  </a:cubicBezTo>
                  <a:cubicBezTo>
                    <a:pt x="3881465" y="545726"/>
                    <a:pt x="3913215" y="554616"/>
                    <a:pt x="3941155" y="534296"/>
                  </a:cubicBezTo>
                  <a:cubicBezTo>
                    <a:pt x="3969095" y="513976"/>
                    <a:pt x="3983065" y="445396"/>
                    <a:pt x="4002115" y="435236"/>
                  </a:cubicBezTo>
                  <a:cubicBezTo>
                    <a:pt x="4021165" y="425076"/>
                    <a:pt x="4030055" y="468256"/>
                    <a:pt x="4055455" y="473336"/>
                  </a:cubicBezTo>
                  <a:cubicBezTo>
                    <a:pt x="4080855" y="478416"/>
                    <a:pt x="4126575" y="470796"/>
                    <a:pt x="4154515" y="465716"/>
                  </a:cubicBezTo>
                  <a:cubicBezTo>
                    <a:pt x="4182455" y="460636"/>
                    <a:pt x="4184995" y="446666"/>
                    <a:pt x="4223095" y="442856"/>
                  </a:cubicBezTo>
                  <a:cubicBezTo>
                    <a:pt x="4261195" y="439046"/>
                    <a:pt x="4345015" y="453016"/>
                    <a:pt x="4383115" y="442856"/>
                  </a:cubicBezTo>
                  <a:cubicBezTo>
                    <a:pt x="4421215" y="432696"/>
                    <a:pt x="4419945" y="394596"/>
                    <a:pt x="4451695" y="381896"/>
                  </a:cubicBezTo>
                  <a:cubicBezTo>
                    <a:pt x="4483445" y="369196"/>
                    <a:pt x="4499955" y="369196"/>
                    <a:pt x="4573615" y="366656"/>
                  </a:cubicBezTo>
                  <a:cubicBezTo>
                    <a:pt x="4647275" y="364116"/>
                    <a:pt x="4695535" y="373006"/>
                    <a:pt x="4893655" y="366656"/>
                  </a:cubicBezTo>
                  <a:cubicBezTo>
                    <a:pt x="5091775" y="360306"/>
                    <a:pt x="5762335" y="328556"/>
                    <a:pt x="5762335" y="328556"/>
                  </a:cubicBezTo>
                  <a:cubicBezTo>
                    <a:pt x="5936325" y="320936"/>
                    <a:pt x="5889335" y="320936"/>
                    <a:pt x="5937595" y="320936"/>
                  </a:cubicBezTo>
                  <a:cubicBezTo>
                    <a:pt x="5985855" y="320936"/>
                    <a:pt x="6026495" y="317126"/>
                    <a:pt x="6051895" y="328556"/>
                  </a:cubicBezTo>
                  <a:cubicBezTo>
                    <a:pt x="6077295" y="339986"/>
                    <a:pt x="6079835" y="370466"/>
                    <a:pt x="6089995" y="389516"/>
                  </a:cubicBezTo>
                  <a:cubicBezTo>
                    <a:pt x="6100155" y="408566"/>
                    <a:pt x="6102695" y="426346"/>
                    <a:pt x="6112855" y="442856"/>
                  </a:cubicBezTo>
                  <a:cubicBezTo>
                    <a:pt x="6123015" y="459366"/>
                    <a:pt x="6142065" y="474606"/>
                    <a:pt x="6150955" y="488576"/>
                  </a:cubicBezTo>
                  <a:cubicBezTo>
                    <a:pt x="6159845" y="502546"/>
                    <a:pt x="6166195" y="526676"/>
                    <a:pt x="6166195" y="526676"/>
                  </a:cubicBezTo>
                  <a:cubicBezTo>
                    <a:pt x="6172545" y="529216"/>
                    <a:pt x="6175085" y="500006"/>
                    <a:pt x="6189055" y="503816"/>
                  </a:cubicBezTo>
                  <a:cubicBezTo>
                    <a:pt x="6203025" y="507626"/>
                    <a:pt x="6228425" y="541916"/>
                    <a:pt x="6250015" y="549536"/>
                  </a:cubicBezTo>
                  <a:cubicBezTo>
                    <a:pt x="6271605" y="557156"/>
                    <a:pt x="6300815" y="541916"/>
                    <a:pt x="6318595" y="549536"/>
                  </a:cubicBezTo>
                  <a:cubicBezTo>
                    <a:pt x="6336375" y="557156"/>
                    <a:pt x="6349075" y="578746"/>
                    <a:pt x="6356695" y="595256"/>
                  </a:cubicBezTo>
                  <a:cubicBezTo>
                    <a:pt x="6364315" y="611766"/>
                    <a:pt x="6354155" y="627006"/>
                    <a:pt x="6364315" y="648596"/>
                  </a:cubicBezTo>
                  <a:cubicBezTo>
                    <a:pt x="6374475" y="670186"/>
                    <a:pt x="6418925" y="694316"/>
                    <a:pt x="6417655" y="724796"/>
                  </a:cubicBezTo>
                  <a:cubicBezTo>
                    <a:pt x="6416385" y="755276"/>
                    <a:pt x="6368125" y="803536"/>
                    <a:pt x="6356695" y="831476"/>
                  </a:cubicBezTo>
                  <a:cubicBezTo>
                    <a:pt x="6345265" y="859416"/>
                    <a:pt x="6360505" y="859416"/>
                    <a:pt x="6349075" y="892436"/>
                  </a:cubicBezTo>
                  <a:cubicBezTo>
                    <a:pt x="6337645" y="925456"/>
                    <a:pt x="6304625" y="987686"/>
                    <a:pt x="6288115" y="1029596"/>
                  </a:cubicBezTo>
                  <a:cubicBezTo>
                    <a:pt x="6271605" y="1071506"/>
                    <a:pt x="6258905" y="1107066"/>
                    <a:pt x="6250015" y="1143896"/>
                  </a:cubicBezTo>
                  <a:cubicBezTo>
                    <a:pt x="6241125" y="1180726"/>
                    <a:pt x="6252555" y="1203586"/>
                    <a:pt x="6234775" y="1250576"/>
                  </a:cubicBezTo>
                  <a:cubicBezTo>
                    <a:pt x="6216995" y="1297566"/>
                    <a:pt x="6153495" y="1382656"/>
                    <a:pt x="6143335" y="1425836"/>
                  </a:cubicBezTo>
                  <a:cubicBezTo>
                    <a:pt x="6133175" y="1469016"/>
                    <a:pt x="6183975" y="1469016"/>
                    <a:pt x="6173815" y="1509656"/>
                  </a:cubicBezTo>
                  <a:cubicBezTo>
                    <a:pt x="6163655" y="1550296"/>
                    <a:pt x="6109045" y="1635386"/>
                    <a:pt x="6082375" y="1669676"/>
                  </a:cubicBezTo>
                  <a:cubicBezTo>
                    <a:pt x="6055705" y="1703966"/>
                    <a:pt x="6035385" y="1679836"/>
                    <a:pt x="6013795" y="1715396"/>
                  </a:cubicBezTo>
                  <a:cubicBezTo>
                    <a:pt x="5992205" y="1750956"/>
                    <a:pt x="5964265" y="1844936"/>
                    <a:pt x="5952835" y="1883036"/>
                  </a:cubicBezTo>
                  <a:cubicBezTo>
                    <a:pt x="5941405" y="1921136"/>
                    <a:pt x="5957915" y="1921136"/>
                    <a:pt x="5945215" y="1943996"/>
                  </a:cubicBezTo>
                  <a:cubicBezTo>
                    <a:pt x="5932515" y="1966856"/>
                    <a:pt x="5876635" y="2020196"/>
                    <a:pt x="5876635" y="2020196"/>
                  </a:cubicBezTo>
                  <a:cubicBezTo>
                    <a:pt x="5866475" y="2037976"/>
                    <a:pt x="5884255" y="2050676"/>
                    <a:pt x="5884255" y="2050676"/>
                  </a:cubicBezTo>
                  <a:cubicBezTo>
                    <a:pt x="5885525" y="2058296"/>
                    <a:pt x="5888065" y="2055756"/>
                    <a:pt x="5884255" y="2065916"/>
                  </a:cubicBezTo>
                  <a:cubicBezTo>
                    <a:pt x="5880445" y="2076076"/>
                    <a:pt x="5855045" y="2093856"/>
                    <a:pt x="5861395" y="2111636"/>
                  </a:cubicBezTo>
                  <a:cubicBezTo>
                    <a:pt x="5867745" y="2129416"/>
                    <a:pt x="5917275" y="2151006"/>
                    <a:pt x="5922355" y="2172596"/>
                  </a:cubicBezTo>
                  <a:cubicBezTo>
                    <a:pt x="5927435" y="2194186"/>
                    <a:pt x="5881715" y="2229746"/>
                    <a:pt x="5891875" y="2241176"/>
                  </a:cubicBezTo>
                  <a:cubicBezTo>
                    <a:pt x="5902035" y="2252606"/>
                    <a:pt x="5965535" y="2242446"/>
                    <a:pt x="5983315" y="2241176"/>
                  </a:cubicBezTo>
                  <a:cubicBezTo>
                    <a:pt x="6001095" y="2239906"/>
                    <a:pt x="5990935" y="2225936"/>
                    <a:pt x="5998555" y="2233556"/>
                  </a:cubicBezTo>
                  <a:cubicBezTo>
                    <a:pt x="6006175" y="2241176"/>
                    <a:pt x="6013795" y="2281816"/>
                    <a:pt x="6029035" y="2286896"/>
                  </a:cubicBezTo>
                  <a:cubicBezTo>
                    <a:pt x="6044275" y="2291976"/>
                    <a:pt x="6073485" y="2257686"/>
                    <a:pt x="6089995" y="2264036"/>
                  </a:cubicBezTo>
                  <a:cubicBezTo>
                    <a:pt x="6106505" y="2270386"/>
                    <a:pt x="6128095" y="2324996"/>
                    <a:pt x="6128095" y="2324996"/>
                  </a:cubicBezTo>
                  <a:cubicBezTo>
                    <a:pt x="6138255" y="2335156"/>
                    <a:pt x="6150955" y="2324996"/>
                    <a:pt x="6150955" y="2324996"/>
                  </a:cubicBezTo>
                  <a:cubicBezTo>
                    <a:pt x="6154765" y="2330076"/>
                    <a:pt x="6158575" y="2333886"/>
                    <a:pt x="6150955" y="2355476"/>
                  </a:cubicBezTo>
                  <a:cubicBezTo>
                    <a:pt x="6143335" y="2377066"/>
                    <a:pt x="6105235" y="2454536"/>
                    <a:pt x="6105235" y="2454536"/>
                  </a:cubicBezTo>
                  <a:cubicBezTo>
                    <a:pt x="6101425" y="2476126"/>
                    <a:pt x="6121745" y="2469776"/>
                    <a:pt x="6128095" y="2485016"/>
                  </a:cubicBezTo>
                  <a:cubicBezTo>
                    <a:pt x="6134445" y="2500256"/>
                    <a:pt x="6148415" y="2529466"/>
                    <a:pt x="6143335" y="2545976"/>
                  </a:cubicBezTo>
                  <a:cubicBezTo>
                    <a:pt x="6138255" y="2562486"/>
                    <a:pt x="6105235" y="2565026"/>
                    <a:pt x="6097615" y="2584076"/>
                  </a:cubicBezTo>
                  <a:cubicBezTo>
                    <a:pt x="6089995" y="2603126"/>
                    <a:pt x="6103965" y="2638686"/>
                    <a:pt x="6097615" y="2660276"/>
                  </a:cubicBezTo>
                  <a:cubicBezTo>
                    <a:pt x="6091265" y="2681866"/>
                    <a:pt x="6064595" y="2693296"/>
                    <a:pt x="6059515" y="2713616"/>
                  </a:cubicBezTo>
                  <a:cubicBezTo>
                    <a:pt x="6054435" y="2733936"/>
                    <a:pt x="6062055" y="2747906"/>
                    <a:pt x="6067135" y="2782196"/>
                  </a:cubicBezTo>
                  <a:cubicBezTo>
                    <a:pt x="6072215" y="2816486"/>
                    <a:pt x="6076025" y="2613286"/>
                    <a:pt x="6089995" y="2919356"/>
                  </a:cubicBezTo>
                  <a:cubicBezTo>
                    <a:pt x="6103965" y="3225426"/>
                    <a:pt x="6142065" y="4323976"/>
                    <a:pt x="6150955" y="4618616"/>
                  </a:cubicBezTo>
                  <a:cubicBezTo>
                    <a:pt x="6159845" y="4913256"/>
                    <a:pt x="6142065" y="4668146"/>
                    <a:pt x="6143335" y="4687196"/>
                  </a:cubicBezTo>
                  <a:cubicBezTo>
                    <a:pt x="6144605" y="4706246"/>
                    <a:pt x="6166195" y="4721486"/>
                    <a:pt x="6158575" y="4732916"/>
                  </a:cubicBezTo>
                  <a:cubicBezTo>
                    <a:pt x="6150955" y="4744346"/>
                    <a:pt x="6163655" y="4750696"/>
                    <a:pt x="6097615" y="4755776"/>
                  </a:cubicBezTo>
                  <a:cubicBezTo>
                    <a:pt x="6031575" y="4760856"/>
                    <a:pt x="5762335" y="4763396"/>
                    <a:pt x="5762335" y="4763396"/>
                  </a:cubicBezTo>
                  <a:lnTo>
                    <a:pt x="4985095" y="4771016"/>
                  </a:lnTo>
                  <a:cubicBezTo>
                    <a:pt x="4814915" y="4776096"/>
                    <a:pt x="4741255" y="4793876"/>
                    <a:pt x="4741255" y="4793876"/>
                  </a:cubicBezTo>
                  <a:lnTo>
                    <a:pt x="3887815" y="4786256"/>
                  </a:lnTo>
                  <a:cubicBezTo>
                    <a:pt x="3661755" y="4788796"/>
                    <a:pt x="3530945" y="4805306"/>
                    <a:pt x="3384895" y="4809116"/>
                  </a:cubicBezTo>
                  <a:cubicBezTo>
                    <a:pt x="3238845" y="4812926"/>
                    <a:pt x="3146135" y="4812926"/>
                    <a:pt x="3011515" y="4809116"/>
                  </a:cubicBezTo>
                  <a:cubicBezTo>
                    <a:pt x="2876895" y="4805306"/>
                    <a:pt x="2577175" y="4786256"/>
                    <a:pt x="2577175" y="4786256"/>
                  </a:cubicBezTo>
                  <a:cubicBezTo>
                    <a:pt x="2426045" y="4783716"/>
                    <a:pt x="2257135" y="4800226"/>
                    <a:pt x="2104735" y="4793876"/>
                  </a:cubicBezTo>
                  <a:cubicBezTo>
                    <a:pt x="1952335" y="4787526"/>
                    <a:pt x="1838035" y="4755776"/>
                    <a:pt x="1662775" y="4748156"/>
                  </a:cubicBezTo>
                  <a:cubicBezTo>
                    <a:pt x="1487515" y="4740536"/>
                    <a:pt x="1053175" y="4748156"/>
                    <a:pt x="1053175" y="4748156"/>
                  </a:cubicBezTo>
                  <a:lnTo>
                    <a:pt x="420715" y="4740536"/>
                  </a:lnTo>
                  <a:cubicBezTo>
                    <a:pt x="300065" y="4737996"/>
                    <a:pt x="329275" y="4732916"/>
                    <a:pt x="329275" y="4732916"/>
                  </a:cubicBezTo>
                  <a:cubicBezTo>
                    <a:pt x="296255" y="4730376"/>
                    <a:pt x="254345" y="4743076"/>
                    <a:pt x="222595" y="4725296"/>
                  </a:cubicBezTo>
                  <a:cubicBezTo>
                    <a:pt x="190845" y="4707516"/>
                    <a:pt x="154015" y="4659256"/>
                    <a:pt x="138775" y="4626236"/>
                  </a:cubicBezTo>
                  <a:cubicBezTo>
                    <a:pt x="123535" y="4593216"/>
                    <a:pt x="136235" y="4561466"/>
                    <a:pt x="131155" y="4527176"/>
                  </a:cubicBezTo>
                  <a:cubicBezTo>
                    <a:pt x="126075" y="4492886"/>
                    <a:pt x="112105" y="4443356"/>
                    <a:pt x="108295" y="4420496"/>
                  </a:cubicBezTo>
                  <a:cubicBezTo>
                    <a:pt x="104485" y="4397636"/>
                    <a:pt x="108295" y="4390016"/>
                    <a:pt x="108295" y="4390016"/>
                  </a:cubicBezTo>
                  <a:cubicBezTo>
                    <a:pt x="104485" y="4383666"/>
                    <a:pt x="87975" y="4414146"/>
                    <a:pt x="85435" y="4382396"/>
                  </a:cubicBezTo>
                  <a:cubicBezTo>
                    <a:pt x="82895" y="4350646"/>
                    <a:pt x="85435" y="4240156"/>
                    <a:pt x="93055" y="4199516"/>
                  </a:cubicBezTo>
                  <a:cubicBezTo>
                    <a:pt x="100675" y="4158876"/>
                    <a:pt x="123535" y="4165226"/>
                    <a:pt x="131155" y="4138556"/>
                  </a:cubicBezTo>
                  <a:cubicBezTo>
                    <a:pt x="138775" y="4111886"/>
                    <a:pt x="145125" y="4067436"/>
                    <a:pt x="138775" y="4039496"/>
                  </a:cubicBezTo>
                  <a:cubicBezTo>
                    <a:pt x="132425" y="4011556"/>
                    <a:pt x="110835" y="3993935"/>
                    <a:pt x="93055" y="3970916"/>
                  </a:cubicBezTo>
                  <a:cubicBezTo>
                    <a:pt x="75275" y="3947897"/>
                    <a:pt x="47335" y="3916623"/>
                    <a:pt x="32095" y="3901383"/>
                  </a:cubicBezTo>
                  <a:cubicBezTo>
                    <a:pt x="16855" y="3886143"/>
                    <a:pt x="30189" y="3858521"/>
                    <a:pt x="25427" y="3841376"/>
                  </a:cubicBezTo>
                  <a:cubicBezTo>
                    <a:pt x="20665" y="3824231"/>
                    <a:pt x="-10290" y="3845503"/>
                    <a:pt x="3521" y="3798513"/>
                  </a:cubicBezTo>
                  <a:close/>
                </a:path>
              </a:pathLst>
            </a:cu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Rectangle: Rounded Corners 33">
              <a:extLst>
                <a:ext uri="{FF2B5EF4-FFF2-40B4-BE49-F238E27FC236}">
                  <a16:creationId xmlns:a16="http://schemas.microsoft.com/office/drawing/2014/main" id="{CD2D3A15-A069-402B-A0DE-DC561432411A}"/>
                </a:ext>
              </a:extLst>
            </p:cNvPr>
            <p:cNvSpPr/>
            <p:nvPr/>
          </p:nvSpPr>
          <p:spPr>
            <a:xfrm>
              <a:off x="8865323" y="5049748"/>
              <a:ext cx="1504557" cy="5755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a:latin typeface="Arial" panose="020B0604020202020204" pitchFamily="34" charset="0"/>
                  <a:cs typeface="Arial" panose="020B0604020202020204" pitchFamily="34" charset="0"/>
                </a:rPr>
                <a:t>Regional</a:t>
              </a:r>
              <a:endParaRPr lang="ko-KR" altLang="en-US" sz="2000">
                <a:latin typeface="Arial" panose="020B0604020202020204" pitchFamily="34" charset="0"/>
                <a:cs typeface="Arial" panose="020B0604020202020204" pitchFamily="34" charset="0"/>
              </a:endParaRPr>
            </a:p>
          </p:txBody>
        </p:sp>
        <p:sp>
          <p:nvSpPr>
            <p:cNvPr id="35" name="Arrow: Right 34">
              <a:extLst>
                <a:ext uri="{FF2B5EF4-FFF2-40B4-BE49-F238E27FC236}">
                  <a16:creationId xmlns:a16="http://schemas.microsoft.com/office/drawing/2014/main" id="{80F5DD66-5338-4B53-BF3F-0F6B241B06F1}"/>
                </a:ext>
              </a:extLst>
            </p:cNvPr>
            <p:cNvSpPr/>
            <p:nvPr/>
          </p:nvSpPr>
          <p:spPr>
            <a:xfrm>
              <a:off x="7252150" y="5062884"/>
              <a:ext cx="725062" cy="549228"/>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a:extLst>
                <a:ext uri="{FF2B5EF4-FFF2-40B4-BE49-F238E27FC236}">
                  <a16:creationId xmlns:a16="http://schemas.microsoft.com/office/drawing/2014/main" id="{323B4B4F-CFEE-4B5E-A877-6C84314F5CC2}"/>
                </a:ext>
              </a:extLst>
            </p:cNvPr>
            <p:cNvSpPr txBox="1"/>
            <p:nvPr/>
          </p:nvSpPr>
          <p:spPr>
            <a:xfrm>
              <a:off x="7914442" y="6386759"/>
              <a:ext cx="1703159" cy="276999"/>
            </a:xfrm>
            <a:prstGeom prst="rect">
              <a:avLst/>
            </a:prstGeom>
            <a:noFill/>
          </p:spPr>
          <p:txBody>
            <a:bodyPr wrap="none" rtlCol="0">
              <a:spAutoFit/>
            </a:bodyPr>
            <a:lstStyle/>
            <a:p>
              <a:r>
                <a:rPr lang="en-US" altLang="ko-KR" sz="1200">
                  <a:solidFill>
                    <a:schemeClr val="tx1">
                      <a:lumMod val="50000"/>
                      <a:lumOff val="50000"/>
                    </a:schemeClr>
                  </a:solidFill>
                  <a:latin typeface="Arial" panose="020B0604020202020204" pitchFamily="34" charset="0"/>
                  <a:cs typeface="Arial" panose="020B0604020202020204" pitchFamily="34" charset="0"/>
                </a:rPr>
                <a:t>Image: ODOT website</a:t>
              </a:r>
              <a:endParaRPr lang="ko-KR" altLang="en-US" sz="1200">
                <a:solidFill>
                  <a:schemeClr val="tx1">
                    <a:lumMod val="50000"/>
                    <a:lumOff val="50000"/>
                  </a:schemeClr>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2A894A79-BA1B-49B6-A713-464B29B3DBDC}"/>
              </a:ext>
            </a:extLst>
          </p:cNvPr>
          <p:cNvGrpSpPr/>
          <p:nvPr/>
        </p:nvGrpSpPr>
        <p:grpSpPr>
          <a:xfrm>
            <a:off x="4420774" y="4993749"/>
            <a:ext cx="6352054" cy="1294118"/>
            <a:chOff x="4420774" y="4993749"/>
            <a:chExt cx="6352054" cy="1294118"/>
          </a:xfrm>
        </p:grpSpPr>
        <p:sp>
          <p:nvSpPr>
            <p:cNvPr id="38" name="Rectangle: Rounded Corners 37">
              <a:extLst>
                <a:ext uri="{FF2B5EF4-FFF2-40B4-BE49-F238E27FC236}">
                  <a16:creationId xmlns:a16="http://schemas.microsoft.com/office/drawing/2014/main" id="{6DE240BB-660F-4B5A-8F01-381B0F22B455}"/>
                </a:ext>
              </a:extLst>
            </p:cNvPr>
            <p:cNvSpPr/>
            <p:nvPr/>
          </p:nvSpPr>
          <p:spPr>
            <a:xfrm>
              <a:off x="6329848" y="4993749"/>
              <a:ext cx="4442980" cy="129411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Rectangle: Rounded Corners 38">
              <a:extLst>
                <a:ext uri="{FF2B5EF4-FFF2-40B4-BE49-F238E27FC236}">
                  <a16:creationId xmlns:a16="http://schemas.microsoft.com/office/drawing/2014/main" id="{E3C21F7A-C934-45AB-8D68-456D98F91719}"/>
                </a:ext>
              </a:extLst>
            </p:cNvPr>
            <p:cNvSpPr/>
            <p:nvPr/>
          </p:nvSpPr>
          <p:spPr>
            <a:xfrm>
              <a:off x="4439919" y="5370811"/>
              <a:ext cx="1440000" cy="5400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pc="-100">
                  <a:solidFill>
                    <a:schemeClr val="tx1">
                      <a:lumMod val="50000"/>
                      <a:lumOff val="50000"/>
                    </a:schemeClr>
                  </a:solidFill>
                  <a:latin typeface="Arial" panose="020B0604020202020204" pitchFamily="34" charset="0"/>
                  <a:cs typeface="Arial" panose="020B0604020202020204" pitchFamily="34" charset="0"/>
                </a:rPr>
                <a:t>GreenSTEP</a:t>
              </a:r>
              <a:endParaRPr lang="ko-KR" altLang="en-US" b="1" spc="-100">
                <a:solidFill>
                  <a:schemeClr val="tx1">
                    <a:lumMod val="50000"/>
                    <a:lumOff val="50000"/>
                  </a:schemeClr>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5C87BF3-2F54-455E-AD44-B12242843B17}"/>
                </a:ext>
              </a:extLst>
            </p:cNvPr>
            <p:cNvSpPr txBox="1"/>
            <p:nvPr/>
          </p:nvSpPr>
          <p:spPr>
            <a:xfrm>
              <a:off x="5951304" y="5409978"/>
              <a:ext cx="364202" cy="461665"/>
            </a:xfrm>
            <a:prstGeom prst="rect">
              <a:avLst/>
            </a:prstGeom>
            <a:noFill/>
          </p:spPr>
          <p:txBody>
            <a:bodyPr wrap="square" rtlCol="0">
              <a:spAutoFit/>
            </a:bodyPr>
            <a:lstStyle/>
            <a:p>
              <a:pPr algn="ctr"/>
              <a:r>
                <a:rPr lang="en-US" altLang="ko-KR" sz="2400">
                  <a:latin typeface="Arial" panose="020B0604020202020204" pitchFamily="34" charset="0"/>
                  <a:cs typeface="Arial" panose="020B0604020202020204" pitchFamily="34" charset="0"/>
                </a:rPr>
                <a:t>+</a:t>
              </a:r>
              <a:endParaRPr lang="ko-KR" altLang="en-US" sz="240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6231AF1F-85AC-445C-BF59-477075325B84}"/>
                </a:ext>
              </a:extLst>
            </p:cNvPr>
            <p:cNvSpPr/>
            <p:nvPr/>
          </p:nvSpPr>
          <p:spPr>
            <a:xfrm>
              <a:off x="6509759" y="5195027"/>
              <a:ext cx="1963888" cy="89156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b="1">
                  <a:solidFill>
                    <a:srgbClr val="0070C0"/>
                  </a:solidFill>
                  <a:latin typeface="Arial" panose="020B0604020202020204" pitchFamily="34" charset="0"/>
                  <a:cs typeface="Arial" panose="020B0604020202020204" pitchFamily="34" charset="0"/>
                </a:rPr>
                <a:t>Growth</a:t>
              </a:r>
            </a:p>
            <a:p>
              <a:pPr algn="ctr"/>
              <a:r>
                <a:rPr lang="en-US" altLang="ko-KR" b="1">
                  <a:solidFill>
                    <a:srgbClr val="0070C0"/>
                  </a:solidFill>
                  <a:latin typeface="Arial" panose="020B0604020202020204" pitchFamily="34" charset="0"/>
                  <a:cs typeface="Arial" panose="020B0604020202020204" pitchFamily="34" charset="0"/>
                </a:rPr>
                <a:t>policies</a:t>
              </a:r>
              <a:endParaRPr lang="ko-KR" altLang="en-US" b="1">
                <a:solidFill>
                  <a:srgbClr val="0070C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6E6CF256-51FB-446E-A497-BF4067D0B2ED}"/>
                </a:ext>
              </a:extLst>
            </p:cNvPr>
            <p:cNvSpPr txBox="1"/>
            <p:nvPr/>
          </p:nvSpPr>
          <p:spPr>
            <a:xfrm>
              <a:off x="4420774" y="5063034"/>
              <a:ext cx="1478290" cy="307777"/>
            </a:xfrm>
            <a:prstGeom prst="rect">
              <a:avLst/>
            </a:prstGeom>
            <a:noFill/>
          </p:spPr>
          <p:txBody>
            <a:bodyPr wrap="none" rtlCol="0">
              <a:spAutoFit/>
            </a:bodyPr>
            <a:lstStyle/>
            <a:p>
              <a:pPr algn="ctr"/>
              <a:r>
                <a:rPr lang="en-US" altLang="ko-KR" sz="1400">
                  <a:latin typeface="Arial" panose="020B0604020202020204" pitchFamily="34" charset="0"/>
                  <a:cs typeface="Arial" panose="020B0604020202020204" pitchFamily="34" charset="0"/>
                </a:rPr>
                <a:t>(Revised codes)</a:t>
              </a:r>
              <a:endParaRPr lang="ko-KR" altLang="en-US" sz="1400">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9322DE56-ED4E-4D0F-8C09-F8EAAD5B4A82}"/>
                </a:ext>
              </a:extLst>
            </p:cNvPr>
            <p:cNvSpPr/>
            <p:nvPr/>
          </p:nvSpPr>
          <p:spPr>
            <a:xfrm>
              <a:off x="8667899" y="5195026"/>
              <a:ext cx="1963888" cy="891565"/>
            </a:xfrm>
            <a:prstGeom prst="ellipse">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b="1">
                  <a:solidFill>
                    <a:srgbClr val="0070C0"/>
                  </a:solidFill>
                  <a:latin typeface="Arial" panose="020B0604020202020204" pitchFamily="34" charset="0"/>
                  <a:cs typeface="Arial" panose="020B0604020202020204" pitchFamily="34" charset="0"/>
                </a:rPr>
                <a:t>Land use</a:t>
              </a:r>
            </a:p>
            <a:p>
              <a:pPr algn="ctr"/>
              <a:r>
                <a:rPr lang="en-US" altLang="ko-KR" b="1">
                  <a:solidFill>
                    <a:srgbClr val="0070C0"/>
                  </a:solidFill>
                  <a:latin typeface="Arial" panose="020B0604020202020204" pitchFamily="34" charset="0"/>
                  <a:cs typeface="Arial" panose="020B0604020202020204" pitchFamily="34" charset="0"/>
                </a:rPr>
                <a:t>place types</a:t>
              </a:r>
              <a:endParaRPr lang="ko-KR" altLang="en-US" b="1">
                <a:solidFill>
                  <a:srgbClr val="0070C0"/>
                </a:solidFill>
                <a:latin typeface="Arial" panose="020B0604020202020204" pitchFamily="34" charset="0"/>
                <a:cs typeface="Arial" panose="020B0604020202020204" pitchFamily="34" charset="0"/>
              </a:endParaRPr>
            </a:p>
          </p:txBody>
        </p:sp>
      </p:grpSp>
      <p:pic>
        <p:nvPicPr>
          <p:cNvPr id="44" name="image2.png">
            <a:extLst>
              <a:ext uri="{FF2B5EF4-FFF2-40B4-BE49-F238E27FC236}">
                <a16:creationId xmlns:a16="http://schemas.microsoft.com/office/drawing/2014/main" id="{EE567C79-CF9F-4EEB-95CC-91757C37584B}"/>
              </a:ext>
            </a:extLst>
          </p:cNvPr>
          <p:cNvPicPr/>
          <p:nvPr/>
        </p:nvPicPr>
        <p:blipFill>
          <a:blip r:embed="rId5"/>
          <a:srcRect/>
          <a:stretch>
            <a:fillRect/>
          </a:stretch>
        </p:blipFill>
        <p:spPr>
          <a:xfrm>
            <a:off x="5167710" y="1426735"/>
            <a:ext cx="4625897" cy="3281619"/>
          </a:xfrm>
          <a:prstGeom prst="rect">
            <a:avLst/>
          </a:prstGeom>
          <a:ln/>
        </p:spPr>
      </p:pic>
      <p:sp>
        <p:nvSpPr>
          <p:cNvPr id="5" name="TextBox 4">
            <a:extLst>
              <a:ext uri="{FF2B5EF4-FFF2-40B4-BE49-F238E27FC236}">
                <a16:creationId xmlns:a16="http://schemas.microsoft.com/office/drawing/2014/main" id="{FE051809-BB24-4E5A-9EB3-A765D56A97B3}"/>
              </a:ext>
            </a:extLst>
          </p:cNvPr>
          <p:cNvSpPr txBox="1"/>
          <p:nvPr/>
        </p:nvSpPr>
        <p:spPr>
          <a:xfrm>
            <a:off x="4581286" y="3019578"/>
            <a:ext cx="6066789" cy="369332"/>
          </a:xfrm>
          <a:prstGeom prst="rect">
            <a:avLst/>
          </a:prstGeom>
          <a:noFill/>
        </p:spPr>
        <p:txBody>
          <a:bodyPr wrap="none" rtlCol="0">
            <a:spAutoFit/>
          </a:bodyPr>
          <a:lstStyle/>
          <a:p>
            <a:r>
              <a:rPr lang="en-US" altLang="ko-KR">
                <a:effectLst>
                  <a:glow rad="228600">
                    <a:schemeClr val="bg1"/>
                  </a:glow>
                </a:effectLst>
                <a:latin typeface="Arial" panose="020B0604020202020204" pitchFamily="34" charset="0"/>
                <a:cs typeface="Arial" panose="020B0604020202020204" pitchFamily="34" charset="0"/>
              </a:rPr>
              <a:t>VisionEval: An integrated </a:t>
            </a:r>
            <a:r>
              <a:rPr lang="en-US" altLang="ko-KR" b="1">
                <a:effectLst>
                  <a:glow rad="228600">
                    <a:schemeClr val="bg1"/>
                  </a:glow>
                </a:effectLst>
                <a:latin typeface="Arial" panose="020B0604020202020204" pitchFamily="34" charset="0"/>
                <a:cs typeface="Arial" panose="020B0604020202020204" pitchFamily="34" charset="0"/>
              </a:rPr>
              <a:t>framework</a:t>
            </a:r>
            <a:r>
              <a:rPr lang="en-US" altLang="ko-KR">
                <a:effectLst>
                  <a:glow rad="228600">
                    <a:schemeClr val="bg1"/>
                  </a:glow>
                </a:effectLst>
                <a:latin typeface="Arial" panose="020B0604020202020204" pitchFamily="34" charset="0"/>
                <a:cs typeface="Arial" panose="020B0604020202020204" pitchFamily="34" charset="0"/>
              </a:rPr>
              <a:t> to run these models</a:t>
            </a:r>
            <a:endParaRPr lang="ko-KR" altLang="en-US">
              <a:effectLst>
                <a:glow rad="228600">
                  <a:schemeClr val="bg1"/>
                </a:glow>
              </a:effectLs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D41C510-35CF-4D43-8185-E25395FA4819}"/>
              </a:ext>
            </a:extLst>
          </p:cNvPr>
          <p:cNvSpPr>
            <a:spLocks noGrp="1"/>
          </p:cNvSpPr>
          <p:nvPr>
            <p:ph type="sldNum" sz="quarter" idx="12"/>
          </p:nvPr>
        </p:nvSpPr>
        <p:spPr/>
        <p:txBody>
          <a:bodyPr/>
          <a:lstStyle/>
          <a:p>
            <a:fld id="{07A2E26F-E42C-4199-98FF-D24EEDB86635}" type="slidenum">
              <a:rPr lang="ko-KR" altLang="en-US" smtClean="0"/>
              <a:pPr/>
              <a:t>2</a:t>
            </a:fld>
            <a:endParaRPr lang="ko-KR" altLang="en-US"/>
          </a:p>
        </p:txBody>
      </p:sp>
      <p:grpSp>
        <p:nvGrpSpPr>
          <p:cNvPr id="8" name="Group 7">
            <a:extLst>
              <a:ext uri="{FF2B5EF4-FFF2-40B4-BE49-F238E27FC236}">
                <a16:creationId xmlns:a16="http://schemas.microsoft.com/office/drawing/2014/main" id="{C4F5316F-D99D-4347-8D8F-2D0D64E44FD0}"/>
              </a:ext>
            </a:extLst>
          </p:cNvPr>
          <p:cNvGrpSpPr/>
          <p:nvPr/>
        </p:nvGrpSpPr>
        <p:grpSpPr>
          <a:xfrm>
            <a:off x="10362306" y="6391520"/>
            <a:ext cx="1308994" cy="293193"/>
            <a:chOff x="10362306" y="6391520"/>
            <a:chExt cx="1308994" cy="293193"/>
          </a:xfrm>
        </p:grpSpPr>
        <p:sp>
          <p:nvSpPr>
            <p:cNvPr id="6" name="TextBox 5">
              <a:extLst>
                <a:ext uri="{FF2B5EF4-FFF2-40B4-BE49-F238E27FC236}">
                  <a16:creationId xmlns:a16="http://schemas.microsoft.com/office/drawing/2014/main" id="{562A4D5C-7A1A-4623-BE41-8114F626421D}"/>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E44027C6-9698-49BF-BD6D-99B4C233984D}"/>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7904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1"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2" nodeType="click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4"/>
                                        </p:tgtEl>
                                      </p:cBhvr>
                                    </p:animEffect>
                                    <p:set>
                                      <p:cBhvr>
                                        <p:cTn id="83" dur="1" fill="hold">
                                          <p:stCondLst>
                                            <p:cond delay="499"/>
                                          </p:stCondLst>
                                        </p:cTn>
                                        <p:tgtEl>
                                          <p:spTgt spid="4"/>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0"/>
                                        </p:tgtEl>
                                      </p:cBhvr>
                                    </p:animEffect>
                                    <p:set>
                                      <p:cBhvr>
                                        <p:cTn id="89" dur="1" fill="hold">
                                          <p:stCondLst>
                                            <p:cond delay="499"/>
                                          </p:stCondLst>
                                        </p:cTn>
                                        <p:tgtEl>
                                          <p:spTgt spid="1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30"/>
                                        </p:tgtEl>
                                      </p:cBhvr>
                                    </p:animEffect>
                                    <p:set>
                                      <p:cBhvr>
                                        <p:cTn id="99" dur="1" fill="hold">
                                          <p:stCondLst>
                                            <p:cond delay="499"/>
                                          </p:stCondLst>
                                        </p:cTn>
                                        <p:tgtEl>
                                          <p:spTgt spid="30"/>
                                        </p:tgtEl>
                                        <p:attrNameLst>
                                          <p:attrName>style.visibility</p:attrName>
                                        </p:attrNameLst>
                                      </p:cBhvr>
                                      <p:to>
                                        <p:strVal val="hidden"/>
                                      </p:to>
                                    </p:set>
                                  </p:childTnLst>
                                </p:cTn>
                              </p:par>
                            </p:childTnLst>
                          </p:cTn>
                        </p:par>
                        <p:par>
                          <p:cTn id="100" fill="hold">
                            <p:stCondLst>
                              <p:cond delay="500"/>
                            </p:stCondLst>
                            <p:childTnLst>
                              <p:par>
                                <p:cTn id="101" presetID="10" presetClass="entr" presetSubtype="0" fill="hold" grpId="3"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childTnLst>
                                </p:cTn>
                              </p:par>
                              <p:par>
                                <p:cTn id="104" presetID="10" presetClass="entr" presetSubtype="0" fill="hold" grpId="3"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par>
                                <p:cTn id="107" presetID="10" presetClass="entr" presetSubtype="0" fill="hold" grpId="3"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cTn>
                              </p:par>
                              <p:par>
                                <p:cTn id="110" presetID="10" presetClass="entr" presetSubtype="0" fill="hold" grpId="3" nodeType="with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500"/>
                                        <p:tgtEl>
                                          <p:spTgt spid="15"/>
                                        </p:tgtEl>
                                      </p:cBhvr>
                                    </p:animEffect>
                                  </p:childTnLst>
                                </p:cTn>
                              </p:par>
                              <p:par>
                                <p:cTn id="113" presetID="10" presetClass="entr" presetSubtype="0" fill="hold" grpId="3" nodeType="with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fade">
                                      <p:cBhvr>
                                        <p:cTn id="115" dur="500"/>
                                        <p:tgtEl>
                                          <p:spTgt spid="7"/>
                                        </p:tgtEl>
                                      </p:cBhvr>
                                    </p:animEffect>
                                  </p:childTnLst>
                                </p:cTn>
                              </p:par>
                              <p:par>
                                <p:cTn id="116" presetID="10" presetClass="entr" presetSubtype="0" fill="hold" nodeType="with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500"/>
                                        <p:tgtEl>
                                          <p:spTgt spid="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fade">
                                      <p:cBhvr>
                                        <p:cTn id="121" dur="500"/>
                                        <p:tgtEl>
                                          <p:spTgt spid="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fade">
                                      <p:cBhvr>
                                        <p:cTn id="124" dur="500"/>
                                        <p:tgtEl>
                                          <p:spTgt spid="1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4" nodeType="clickEffect">
                                  <p:stCondLst>
                                    <p:cond delay="0"/>
                                  </p:stCondLst>
                                  <p:childTnLst>
                                    <p:animEffect transition="out" filter="fade">
                                      <p:cBhvr>
                                        <p:cTn id="128" dur="500"/>
                                        <p:tgtEl>
                                          <p:spTgt spid="14"/>
                                        </p:tgtEl>
                                      </p:cBhvr>
                                    </p:animEffect>
                                    <p:set>
                                      <p:cBhvr>
                                        <p:cTn id="129" dur="1" fill="hold">
                                          <p:stCondLst>
                                            <p:cond delay="499"/>
                                          </p:stCondLst>
                                        </p:cTn>
                                        <p:tgtEl>
                                          <p:spTgt spid="14"/>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500"/>
                                        <p:tgtEl>
                                          <p:spTgt spid="16"/>
                                        </p:tgtEl>
                                      </p:cBhvr>
                                    </p:animEffect>
                                    <p:set>
                                      <p:cBhvr>
                                        <p:cTn id="132" dur="1" fill="hold">
                                          <p:stCondLst>
                                            <p:cond delay="499"/>
                                          </p:stCondLst>
                                        </p:cTn>
                                        <p:tgtEl>
                                          <p:spTgt spid="16"/>
                                        </p:tgtEl>
                                        <p:attrNameLst>
                                          <p:attrName>style.visibility</p:attrName>
                                        </p:attrNameLst>
                                      </p:cBhvr>
                                      <p:to>
                                        <p:strVal val="hidden"/>
                                      </p:to>
                                    </p:set>
                                  </p:childTnLst>
                                </p:cTn>
                              </p:par>
                              <p:par>
                                <p:cTn id="133" presetID="10" presetClass="exit" presetSubtype="0" fill="hold" grpId="3" nodeType="withEffect">
                                  <p:stCondLst>
                                    <p:cond delay="0"/>
                                  </p:stCondLst>
                                  <p:childTnLst>
                                    <p:animEffect transition="out" filter="fade">
                                      <p:cBhvr>
                                        <p:cTn id="134" dur="500"/>
                                        <p:tgtEl>
                                          <p:spTgt spid="17"/>
                                        </p:tgtEl>
                                      </p:cBhvr>
                                    </p:animEffect>
                                    <p:set>
                                      <p:cBhvr>
                                        <p:cTn id="135" dur="1" fill="hold">
                                          <p:stCondLst>
                                            <p:cond delay="499"/>
                                          </p:stCondLst>
                                        </p:cTn>
                                        <p:tgtEl>
                                          <p:spTgt spid="17"/>
                                        </p:tgtEl>
                                        <p:attrNameLst>
                                          <p:attrName>style.visibility</p:attrName>
                                        </p:attrNameLst>
                                      </p:cBhvr>
                                      <p:to>
                                        <p:strVal val="hidden"/>
                                      </p:to>
                                    </p:set>
                                  </p:childTnLst>
                                </p:cTn>
                              </p:par>
                              <p:par>
                                <p:cTn id="136" presetID="10" presetClass="exit" presetSubtype="0" fill="hold" grpId="4" nodeType="withEffect">
                                  <p:stCondLst>
                                    <p:cond delay="0"/>
                                  </p:stCondLst>
                                  <p:childTnLst>
                                    <p:animEffect transition="out" filter="fade">
                                      <p:cBhvr>
                                        <p:cTn id="137" dur="500"/>
                                        <p:tgtEl>
                                          <p:spTgt spid="15"/>
                                        </p:tgtEl>
                                      </p:cBhvr>
                                    </p:animEffect>
                                    <p:set>
                                      <p:cBhvr>
                                        <p:cTn id="138" dur="1" fill="hold">
                                          <p:stCondLst>
                                            <p:cond delay="499"/>
                                          </p:stCondLst>
                                        </p:cTn>
                                        <p:tgtEl>
                                          <p:spTgt spid="15"/>
                                        </p:tgtEl>
                                        <p:attrNameLst>
                                          <p:attrName>style.visibility</p:attrName>
                                        </p:attrNameLst>
                                      </p:cBhvr>
                                      <p:to>
                                        <p:strVal val="hidden"/>
                                      </p:to>
                                    </p:set>
                                  </p:childTnLst>
                                </p:cTn>
                              </p:par>
                              <p:par>
                                <p:cTn id="139" presetID="10" presetClass="exit" presetSubtype="0" fill="hold" grpId="4" nodeType="withEffect">
                                  <p:stCondLst>
                                    <p:cond delay="0"/>
                                  </p:stCondLst>
                                  <p:childTnLst>
                                    <p:animEffect transition="out" filter="fade">
                                      <p:cBhvr>
                                        <p:cTn id="140" dur="500"/>
                                        <p:tgtEl>
                                          <p:spTgt spid="7"/>
                                        </p:tgtEl>
                                      </p:cBhvr>
                                    </p:animEffect>
                                    <p:set>
                                      <p:cBhvr>
                                        <p:cTn id="141" dur="1" fill="hold">
                                          <p:stCondLst>
                                            <p:cond delay="499"/>
                                          </p:stCondLst>
                                        </p:cTn>
                                        <p:tgtEl>
                                          <p:spTgt spid="7"/>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4"/>
                                        </p:tgtEl>
                                      </p:cBhvr>
                                    </p:animEffect>
                                    <p:set>
                                      <p:cBhvr>
                                        <p:cTn id="144" dur="1" fill="hold">
                                          <p:stCondLst>
                                            <p:cond delay="499"/>
                                          </p:stCondLst>
                                        </p:cTn>
                                        <p:tgtEl>
                                          <p:spTgt spid="4"/>
                                        </p:tgtEl>
                                        <p:attrNameLst>
                                          <p:attrName>style.visibility</p:attrName>
                                        </p:attrNameLst>
                                      </p:cBhvr>
                                      <p:to>
                                        <p:strVal val="hidden"/>
                                      </p:to>
                                    </p:set>
                                  </p:childTnLst>
                                </p:cTn>
                              </p:par>
                              <p:par>
                                <p:cTn id="145" presetID="10" presetClass="exit" presetSubtype="0" fill="hold" grpId="2" nodeType="withEffect">
                                  <p:stCondLst>
                                    <p:cond delay="0"/>
                                  </p:stCondLst>
                                  <p:childTnLst>
                                    <p:animEffect transition="out" filter="fade">
                                      <p:cBhvr>
                                        <p:cTn id="146" dur="500"/>
                                        <p:tgtEl>
                                          <p:spTgt spid="9"/>
                                        </p:tgtEl>
                                      </p:cBhvr>
                                    </p:animEffect>
                                    <p:set>
                                      <p:cBhvr>
                                        <p:cTn id="147" dur="1" fill="hold">
                                          <p:stCondLst>
                                            <p:cond delay="499"/>
                                          </p:stCondLst>
                                        </p:cTn>
                                        <p:tgtEl>
                                          <p:spTgt spid="9"/>
                                        </p:tgtEl>
                                        <p:attrNameLst>
                                          <p:attrName>style.visibility</p:attrName>
                                        </p:attrNameLst>
                                      </p:cBhvr>
                                      <p:to>
                                        <p:strVal val="hidden"/>
                                      </p:to>
                                    </p:set>
                                  </p:childTnLst>
                                </p:cTn>
                              </p:par>
                              <p:par>
                                <p:cTn id="148" presetID="10" presetClass="exit" presetSubtype="0" fill="hold" grpId="2" nodeType="withEffect">
                                  <p:stCondLst>
                                    <p:cond delay="0"/>
                                  </p:stCondLst>
                                  <p:childTnLst>
                                    <p:animEffect transition="out" filter="fade">
                                      <p:cBhvr>
                                        <p:cTn id="149" dur="500"/>
                                        <p:tgtEl>
                                          <p:spTgt spid="10"/>
                                        </p:tgtEl>
                                      </p:cBhvr>
                                    </p:animEffect>
                                    <p:set>
                                      <p:cBhvr>
                                        <p:cTn id="150" dur="1" fill="hold">
                                          <p:stCondLst>
                                            <p:cond delay="499"/>
                                          </p:stCondLst>
                                        </p:cTn>
                                        <p:tgtEl>
                                          <p:spTgt spid="10"/>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500"/>
                                        <p:tgtEl>
                                          <p:spTgt spid="3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37"/>
                                        </p:tgtEl>
                                      </p:cBhvr>
                                    </p:animEffect>
                                    <p:set>
                                      <p:cBhvr>
                                        <p:cTn id="160" dur="1" fill="hold">
                                          <p:stCondLst>
                                            <p:cond delay="499"/>
                                          </p:stCondLst>
                                        </p:cTn>
                                        <p:tgtEl>
                                          <p:spTgt spid="37"/>
                                        </p:tgtEl>
                                        <p:attrNameLst>
                                          <p:attrName>style.visibility</p:attrName>
                                        </p:attrNameLst>
                                      </p:cBhvr>
                                      <p:to>
                                        <p:strVal val="hidden"/>
                                      </p:to>
                                    </p:set>
                                  </p:childTnLst>
                                </p:cTn>
                              </p:par>
                            </p:childTnLst>
                          </p:cTn>
                        </p:par>
                        <p:par>
                          <p:cTn id="161" fill="hold">
                            <p:stCondLst>
                              <p:cond delay="500"/>
                            </p:stCondLst>
                            <p:childTnLst>
                              <p:par>
                                <p:cTn id="162" presetID="10" presetClass="entr" presetSubtype="0" fill="hold" grpId="5" nodeType="afterEffect">
                                  <p:stCondLst>
                                    <p:cond delay="0"/>
                                  </p:stCondLst>
                                  <p:childTnLst>
                                    <p:set>
                                      <p:cBhvr>
                                        <p:cTn id="163" dur="1" fill="hold">
                                          <p:stCondLst>
                                            <p:cond delay="0"/>
                                          </p:stCondLst>
                                        </p:cTn>
                                        <p:tgtEl>
                                          <p:spTgt spid="14"/>
                                        </p:tgtEl>
                                        <p:attrNameLst>
                                          <p:attrName>style.visibility</p:attrName>
                                        </p:attrNameLst>
                                      </p:cBhvr>
                                      <p:to>
                                        <p:strVal val="visible"/>
                                      </p:to>
                                    </p:set>
                                    <p:animEffect transition="in" filter="fade">
                                      <p:cBhvr>
                                        <p:cTn id="164" dur="500"/>
                                        <p:tgtEl>
                                          <p:spTgt spid="14"/>
                                        </p:tgtEl>
                                      </p:cBhvr>
                                    </p:animEffect>
                                  </p:childTnLst>
                                </p:cTn>
                              </p:par>
                              <p:par>
                                <p:cTn id="165" presetID="10" presetClass="entr" presetSubtype="0" fill="hold" grpId="4" nodeType="withEffect">
                                  <p:stCondLst>
                                    <p:cond delay="0"/>
                                  </p:stCondLst>
                                  <p:childTnLst>
                                    <p:set>
                                      <p:cBhvr>
                                        <p:cTn id="166" dur="1" fill="hold">
                                          <p:stCondLst>
                                            <p:cond delay="0"/>
                                          </p:stCondLst>
                                        </p:cTn>
                                        <p:tgtEl>
                                          <p:spTgt spid="16"/>
                                        </p:tgtEl>
                                        <p:attrNameLst>
                                          <p:attrName>style.visibility</p:attrName>
                                        </p:attrNameLst>
                                      </p:cBhvr>
                                      <p:to>
                                        <p:strVal val="visible"/>
                                      </p:to>
                                    </p:set>
                                    <p:animEffect transition="in" filter="fade">
                                      <p:cBhvr>
                                        <p:cTn id="167" dur="500"/>
                                        <p:tgtEl>
                                          <p:spTgt spid="16"/>
                                        </p:tgtEl>
                                      </p:cBhvr>
                                    </p:animEffect>
                                  </p:childTnLst>
                                </p:cTn>
                              </p:par>
                              <p:par>
                                <p:cTn id="168" presetID="10" presetClass="entr" presetSubtype="0" fill="hold" grpId="4" nodeType="withEffect">
                                  <p:stCondLst>
                                    <p:cond delay="0"/>
                                  </p:stCondLst>
                                  <p:childTnLst>
                                    <p:set>
                                      <p:cBhvr>
                                        <p:cTn id="169" dur="1" fill="hold">
                                          <p:stCondLst>
                                            <p:cond delay="0"/>
                                          </p:stCondLst>
                                        </p:cTn>
                                        <p:tgtEl>
                                          <p:spTgt spid="17"/>
                                        </p:tgtEl>
                                        <p:attrNameLst>
                                          <p:attrName>style.visibility</p:attrName>
                                        </p:attrNameLst>
                                      </p:cBhvr>
                                      <p:to>
                                        <p:strVal val="visible"/>
                                      </p:to>
                                    </p:set>
                                    <p:animEffect transition="in" filter="fade">
                                      <p:cBhvr>
                                        <p:cTn id="170" dur="500"/>
                                        <p:tgtEl>
                                          <p:spTgt spid="17"/>
                                        </p:tgtEl>
                                      </p:cBhvr>
                                    </p:animEffect>
                                  </p:childTnLst>
                                </p:cTn>
                              </p:par>
                              <p:par>
                                <p:cTn id="171" presetID="10" presetClass="entr" presetSubtype="0" fill="hold" grpId="5" nodeType="withEffect">
                                  <p:stCondLst>
                                    <p:cond delay="0"/>
                                  </p:stCondLst>
                                  <p:childTnLst>
                                    <p:set>
                                      <p:cBhvr>
                                        <p:cTn id="172" dur="1" fill="hold">
                                          <p:stCondLst>
                                            <p:cond delay="0"/>
                                          </p:stCondLst>
                                        </p:cTn>
                                        <p:tgtEl>
                                          <p:spTgt spid="15"/>
                                        </p:tgtEl>
                                        <p:attrNameLst>
                                          <p:attrName>style.visibility</p:attrName>
                                        </p:attrNameLst>
                                      </p:cBhvr>
                                      <p:to>
                                        <p:strVal val="visible"/>
                                      </p:to>
                                    </p:set>
                                    <p:animEffect transition="in" filter="fade">
                                      <p:cBhvr>
                                        <p:cTn id="173" dur="500"/>
                                        <p:tgtEl>
                                          <p:spTgt spid="15"/>
                                        </p:tgtEl>
                                      </p:cBhvr>
                                    </p:animEffect>
                                  </p:childTnLst>
                                </p:cTn>
                              </p:par>
                              <p:par>
                                <p:cTn id="174" presetID="10" presetClass="entr" presetSubtype="0" fill="hold" grpId="5" nodeType="withEffect">
                                  <p:stCondLst>
                                    <p:cond delay="0"/>
                                  </p:stCondLst>
                                  <p:childTnLst>
                                    <p:set>
                                      <p:cBhvr>
                                        <p:cTn id="175" dur="1" fill="hold">
                                          <p:stCondLst>
                                            <p:cond delay="0"/>
                                          </p:stCondLst>
                                        </p:cTn>
                                        <p:tgtEl>
                                          <p:spTgt spid="7"/>
                                        </p:tgtEl>
                                        <p:attrNameLst>
                                          <p:attrName>style.visibility</p:attrName>
                                        </p:attrNameLst>
                                      </p:cBhvr>
                                      <p:to>
                                        <p:strVal val="visible"/>
                                      </p:to>
                                    </p:set>
                                    <p:animEffect transition="in" filter="fade">
                                      <p:cBhvr>
                                        <p:cTn id="176" dur="500"/>
                                        <p:tgtEl>
                                          <p:spTgt spid="7"/>
                                        </p:tgtEl>
                                      </p:cBhvr>
                                    </p:animEffect>
                                  </p:childTnLst>
                                </p:cTn>
                              </p:par>
                              <p:par>
                                <p:cTn id="177" presetID="10" presetClass="entr" presetSubtype="0" fill="hold" nodeType="withEffect">
                                  <p:stCondLst>
                                    <p:cond delay="0"/>
                                  </p:stCondLst>
                                  <p:childTnLst>
                                    <p:set>
                                      <p:cBhvr>
                                        <p:cTn id="178" dur="1" fill="hold">
                                          <p:stCondLst>
                                            <p:cond delay="0"/>
                                          </p:stCondLst>
                                        </p:cTn>
                                        <p:tgtEl>
                                          <p:spTgt spid="4"/>
                                        </p:tgtEl>
                                        <p:attrNameLst>
                                          <p:attrName>style.visibility</p:attrName>
                                        </p:attrNameLst>
                                      </p:cBhvr>
                                      <p:to>
                                        <p:strVal val="visible"/>
                                      </p:to>
                                    </p:set>
                                    <p:animEffect transition="in" filter="fade">
                                      <p:cBhvr>
                                        <p:cTn id="179" dur="500"/>
                                        <p:tgtEl>
                                          <p:spTgt spid="4"/>
                                        </p:tgtEl>
                                      </p:cBhvr>
                                    </p:animEffect>
                                  </p:childTnLst>
                                </p:cTn>
                              </p:par>
                              <p:par>
                                <p:cTn id="180" presetID="10" presetClass="entr" presetSubtype="0" fill="hold" grpId="3" nodeType="withEffect">
                                  <p:stCondLst>
                                    <p:cond delay="0"/>
                                  </p:stCondLst>
                                  <p:childTnLst>
                                    <p:set>
                                      <p:cBhvr>
                                        <p:cTn id="181" dur="1" fill="hold">
                                          <p:stCondLst>
                                            <p:cond delay="0"/>
                                          </p:stCondLst>
                                        </p:cTn>
                                        <p:tgtEl>
                                          <p:spTgt spid="9"/>
                                        </p:tgtEl>
                                        <p:attrNameLst>
                                          <p:attrName>style.visibility</p:attrName>
                                        </p:attrNameLst>
                                      </p:cBhvr>
                                      <p:to>
                                        <p:strVal val="visible"/>
                                      </p:to>
                                    </p:set>
                                    <p:animEffect transition="in" filter="fade">
                                      <p:cBhvr>
                                        <p:cTn id="182" dur="500"/>
                                        <p:tgtEl>
                                          <p:spTgt spid="9"/>
                                        </p:tgtEl>
                                      </p:cBhvr>
                                    </p:animEffect>
                                  </p:childTnLst>
                                </p:cTn>
                              </p:par>
                              <p:par>
                                <p:cTn id="183" presetID="10" presetClass="entr" presetSubtype="0" fill="hold" grpId="3" nodeType="withEffect">
                                  <p:stCondLst>
                                    <p:cond delay="0"/>
                                  </p:stCondLst>
                                  <p:childTnLst>
                                    <p:set>
                                      <p:cBhvr>
                                        <p:cTn id="184" dur="1" fill="hold">
                                          <p:stCondLst>
                                            <p:cond delay="0"/>
                                          </p:stCondLst>
                                        </p:cTn>
                                        <p:tgtEl>
                                          <p:spTgt spid="10"/>
                                        </p:tgtEl>
                                        <p:attrNameLst>
                                          <p:attrName>style.visibility</p:attrName>
                                        </p:attrNameLst>
                                      </p:cBhvr>
                                      <p:to>
                                        <p:strVal val="visible"/>
                                      </p:to>
                                    </p:set>
                                    <p:animEffect transition="in" filter="fade">
                                      <p:cBhvr>
                                        <p:cTn id="185" dur="500"/>
                                        <p:tgtEl>
                                          <p:spTgt spid="10"/>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grpId="6" nodeType="clickEffect">
                                  <p:stCondLst>
                                    <p:cond delay="0"/>
                                  </p:stCondLst>
                                  <p:childTnLst>
                                    <p:animEffect transition="out" filter="fade">
                                      <p:cBhvr>
                                        <p:cTn id="189" dur="500"/>
                                        <p:tgtEl>
                                          <p:spTgt spid="14"/>
                                        </p:tgtEl>
                                      </p:cBhvr>
                                    </p:animEffect>
                                    <p:set>
                                      <p:cBhvr>
                                        <p:cTn id="190" dur="1" fill="hold">
                                          <p:stCondLst>
                                            <p:cond delay="499"/>
                                          </p:stCondLst>
                                        </p:cTn>
                                        <p:tgtEl>
                                          <p:spTgt spid="14"/>
                                        </p:tgtEl>
                                        <p:attrNameLst>
                                          <p:attrName>style.visibility</p:attrName>
                                        </p:attrNameLst>
                                      </p:cBhvr>
                                      <p:to>
                                        <p:strVal val="hidden"/>
                                      </p:to>
                                    </p:set>
                                  </p:childTnLst>
                                </p:cTn>
                              </p:par>
                              <p:par>
                                <p:cTn id="191" presetID="10" presetClass="exit" presetSubtype="0" fill="hold" grpId="4" nodeType="withEffect">
                                  <p:stCondLst>
                                    <p:cond delay="0"/>
                                  </p:stCondLst>
                                  <p:childTnLst>
                                    <p:animEffect transition="out" filter="fade">
                                      <p:cBhvr>
                                        <p:cTn id="192" dur="500"/>
                                        <p:tgtEl>
                                          <p:spTgt spid="20"/>
                                        </p:tgtEl>
                                      </p:cBhvr>
                                    </p:animEffect>
                                    <p:set>
                                      <p:cBhvr>
                                        <p:cTn id="193" dur="1" fill="hold">
                                          <p:stCondLst>
                                            <p:cond delay="499"/>
                                          </p:stCondLst>
                                        </p:cTn>
                                        <p:tgtEl>
                                          <p:spTgt spid="20"/>
                                        </p:tgtEl>
                                        <p:attrNameLst>
                                          <p:attrName>style.visibility</p:attrName>
                                        </p:attrNameLst>
                                      </p:cBhvr>
                                      <p:to>
                                        <p:strVal val="hidden"/>
                                      </p:to>
                                    </p:set>
                                  </p:childTnLst>
                                </p:cTn>
                              </p:par>
                              <p:par>
                                <p:cTn id="194" presetID="10" presetClass="exit" presetSubtype="0" fill="hold" grpId="7" nodeType="withEffect">
                                  <p:stCondLst>
                                    <p:cond delay="0"/>
                                  </p:stCondLst>
                                  <p:childTnLst>
                                    <p:animEffect transition="out" filter="fade">
                                      <p:cBhvr>
                                        <p:cTn id="195" dur="500"/>
                                        <p:tgtEl>
                                          <p:spTgt spid="16"/>
                                        </p:tgtEl>
                                      </p:cBhvr>
                                    </p:animEffect>
                                    <p:set>
                                      <p:cBhvr>
                                        <p:cTn id="196" dur="1" fill="hold">
                                          <p:stCondLst>
                                            <p:cond delay="499"/>
                                          </p:stCondLst>
                                        </p:cTn>
                                        <p:tgtEl>
                                          <p:spTgt spid="16"/>
                                        </p:tgtEl>
                                        <p:attrNameLst>
                                          <p:attrName>style.visibility</p:attrName>
                                        </p:attrNameLst>
                                      </p:cBhvr>
                                      <p:to>
                                        <p:strVal val="hidden"/>
                                      </p:to>
                                    </p:set>
                                  </p:childTnLst>
                                </p:cTn>
                              </p:par>
                              <p:par>
                                <p:cTn id="197" presetID="10" presetClass="exit" presetSubtype="0" fill="hold" grpId="4" nodeType="withEffect">
                                  <p:stCondLst>
                                    <p:cond delay="0"/>
                                  </p:stCondLst>
                                  <p:childTnLst>
                                    <p:animEffect transition="out" filter="fade">
                                      <p:cBhvr>
                                        <p:cTn id="198" dur="500"/>
                                        <p:tgtEl>
                                          <p:spTgt spid="21"/>
                                        </p:tgtEl>
                                      </p:cBhvr>
                                    </p:animEffect>
                                    <p:set>
                                      <p:cBhvr>
                                        <p:cTn id="199" dur="1" fill="hold">
                                          <p:stCondLst>
                                            <p:cond delay="499"/>
                                          </p:stCondLst>
                                        </p:cTn>
                                        <p:tgtEl>
                                          <p:spTgt spid="21"/>
                                        </p:tgtEl>
                                        <p:attrNameLst>
                                          <p:attrName>style.visibility</p:attrName>
                                        </p:attrNameLst>
                                      </p:cBhvr>
                                      <p:to>
                                        <p:strVal val="hidden"/>
                                      </p:to>
                                    </p:set>
                                  </p:childTnLst>
                                </p:cTn>
                              </p:par>
                              <p:par>
                                <p:cTn id="200" presetID="10" presetClass="exit" presetSubtype="0" fill="hold" grpId="5" nodeType="withEffect">
                                  <p:stCondLst>
                                    <p:cond delay="0"/>
                                  </p:stCondLst>
                                  <p:childTnLst>
                                    <p:animEffect transition="out" filter="fade">
                                      <p:cBhvr>
                                        <p:cTn id="201" dur="500"/>
                                        <p:tgtEl>
                                          <p:spTgt spid="17"/>
                                        </p:tgtEl>
                                      </p:cBhvr>
                                    </p:animEffect>
                                    <p:set>
                                      <p:cBhvr>
                                        <p:cTn id="202" dur="1" fill="hold">
                                          <p:stCondLst>
                                            <p:cond delay="499"/>
                                          </p:stCondLst>
                                        </p:cTn>
                                        <p:tgtEl>
                                          <p:spTgt spid="17"/>
                                        </p:tgtEl>
                                        <p:attrNameLst>
                                          <p:attrName>style.visibility</p:attrName>
                                        </p:attrNameLst>
                                      </p:cBhvr>
                                      <p:to>
                                        <p:strVal val="hidden"/>
                                      </p:to>
                                    </p:set>
                                  </p:childTnLst>
                                </p:cTn>
                              </p:par>
                              <p:par>
                                <p:cTn id="203" presetID="10" presetClass="exit" presetSubtype="0" fill="hold" grpId="6" nodeType="withEffect">
                                  <p:stCondLst>
                                    <p:cond delay="0"/>
                                  </p:stCondLst>
                                  <p:childTnLst>
                                    <p:animEffect transition="out" filter="fade">
                                      <p:cBhvr>
                                        <p:cTn id="204" dur="500"/>
                                        <p:tgtEl>
                                          <p:spTgt spid="15"/>
                                        </p:tgtEl>
                                      </p:cBhvr>
                                    </p:animEffect>
                                    <p:set>
                                      <p:cBhvr>
                                        <p:cTn id="205" dur="1" fill="hold">
                                          <p:stCondLst>
                                            <p:cond delay="499"/>
                                          </p:stCondLst>
                                        </p:cTn>
                                        <p:tgtEl>
                                          <p:spTgt spid="15"/>
                                        </p:tgtEl>
                                        <p:attrNameLst>
                                          <p:attrName>style.visibility</p:attrName>
                                        </p:attrNameLst>
                                      </p:cBhvr>
                                      <p:to>
                                        <p:strVal val="hidden"/>
                                      </p:to>
                                    </p:set>
                                  </p:childTnLst>
                                </p:cTn>
                              </p:par>
                              <p:par>
                                <p:cTn id="206" presetID="10" presetClass="exit" presetSubtype="0" fill="hold" grpId="4" nodeType="withEffect">
                                  <p:stCondLst>
                                    <p:cond delay="0"/>
                                  </p:stCondLst>
                                  <p:childTnLst>
                                    <p:animEffect transition="out" filter="fade">
                                      <p:cBhvr>
                                        <p:cTn id="207" dur="500"/>
                                        <p:tgtEl>
                                          <p:spTgt spid="9"/>
                                        </p:tgtEl>
                                      </p:cBhvr>
                                    </p:animEffect>
                                    <p:set>
                                      <p:cBhvr>
                                        <p:cTn id="208" dur="1" fill="hold">
                                          <p:stCondLst>
                                            <p:cond delay="499"/>
                                          </p:stCondLst>
                                        </p:cTn>
                                        <p:tgtEl>
                                          <p:spTgt spid="9"/>
                                        </p:tgtEl>
                                        <p:attrNameLst>
                                          <p:attrName>style.visibility</p:attrName>
                                        </p:attrNameLst>
                                      </p:cBhvr>
                                      <p:to>
                                        <p:strVal val="hidden"/>
                                      </p:to>
                                    </p:set>
                                  </p:childTnLst>
                                </p:cTn>
                              </p:par>
                              <p:par>
                                <p:cTn id="209" presetID="10" presetClass="exit" presetSubtype="0" fill="hold" grpId="4" nodeType="withEffect">
                                  <p:stCondLst>
                                    <p:cond delay="0"/>
                                  </p:stCondLst>
                                  <p:childTnLst>
                                    <p:animEffect transition="out" filter="fade">
                                      <p:cBhvr>
                                        <p:cTn id="210" dur="500"/>
                                        <p:tgtEl>
                                          <p:spTgt spid="10"/>
                                        </p:tgtEl>
                                      </p:cBhvr>
                                    </p:animEffect>
                                    <p:set>
                                      <p:cBhvr>
                                        <p:cTn id="211" dur="1" fill="hold">
                                          <p:stCondLst>
                                            <p:cond delay="499"/>
                                          </p:stCondLst>
                                        </p:cTn>
                                        <p:tgtEl>
                                          <p:spTgt spid="10"/>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5"/>
                                        </p:tgtEl>
                                        <p:attrNameLst>
                                          <p:attrName>style.visibility</p:attrName>
                                        </p:attrNameLst>
                                      </p:cBhvr>
                                      <p:to>
                                        <p:strVal val="visible"/>
                                      </p:to>
                                    </p:set>
                                    <p:animEffect transition="in" filter="fade">
                                      <p:cBhvr>
                                        <p:cTn id="216" dur="500"/>
                                        <p:tgtEl>
                                          <p:spTgt spid="5"/>
                                        </p:tgtEl>
                                      </p:cBhvr>
                                    </p:animEffect>
                                  </p:childTnLst>
                                </p:cTn>
                              </p:par>
                              <p:par>
                                <p:cTn id="217" presetID="10" presetClass="entr" presetSubtype="0" fill="hold" nodeType="withEffect">
                                  <p:stCondLst>
                                    <p:cond delay="0"/>
                                  </p:stCondLst>
                                  <p:childTnLst>
                                    <p:set>
                                      <p:cBhvr>
                                        <p:cTn id="218" dur="1" fill="hold">
                                          <p:stCondLst>
                                            <p:cond delay="0"/>
                                          </p:stCondLst>
                                        </p:cTn>
                                        <p:tgtEl>
                                          <p:spTgt spid="44"/>
                                        </p:tgtEl>
                                        <p:attrNameLst>
                                          <p:attrName>style.visibility</p:attrName>
                                        </p:attrNameLst>
                                      </p:cBhvr>
                                      <p:to>
                                        <p:strVal val="visible"/>
                                      </p:to>
                                    </p:set>
                                    <p:animEffect transition="in" filter="fade">
                                      <p:cBhvr>
                                        <p:cTn id="219" dur="500"/>
                                        <p:tgtEl>
                                          <p:spTgt spid="44"/>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grpId="1" nodeType="clickEffect">
                                  <p:stCondLst>
                                    <p:cond delay="0"/>
                                  </p:stCondLst>
                                  <p:childTnLst>
                                    <p:animEffect transition="out" filter="fade">
                                      <p:cBhvr>
                                        <p:cTn id="223" dur="500"/>
                                        <p:tgtEl>
                                          <p:spTgt spid="5"/>
                                        </p:tgtEl>
                                      </p:cBhvr>
                                    </p:animEffect>
                                    <p:set>
                                      <p:cBhvr>
                                        <p:cTn id="224" dur="1" fill="hold">
                                          <p:stCondLst>
                                            <p:cond delay="499"/>
                                          </p:stCondLst>
                                        </p:cTn>
                                        <p:tgtEl>
                                          <p:spTgt spid="5"/>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500"/>
                                        <p:tgtEl>
                                          <p:spTgt spid="44"/>
                                        </p:tgtEl>
                                      </p:cBhvr>
                                    </p:animEffect>
                                    <p:set>
                                      <p:cBhvr>
                                        <p:cTn id="227" dur="1" fill="hold">
                                          <p:stCondLst>
                                            <p:cond delay="499"/>
                                          </p:stCondLst>
                                        </p:cTn>
                                        <p:tgtEl>
                                          <p:spTgt spid="44"/>
                                        </p:tgtEl>
                                        <p:attrNameLst>
                                          <p:attrName>style.visibility</p:attrName>
                                        </p:attrNameLst>
                                      </p:cBhvr>
                                      <p:to>
                                        <p:strVal val="hidden"/>
                                      </p:to>
                                    </p:set>
                                  </p:childTnLst>
                                </p:cTn>
                              </p:par>
                            </p:childTnLst>
                          </p:cTn>
                        </p:par>
                        <p:par>
                          <p:cTn id="228" fill="hold">
                            <p:stCondLst>
                              <p:cond delay="500"/>
                            </p:stCondLst>
                            <p:childTnLst>
                              <p:par>
                                <p:cTn id="229" presetID="10" presetClass="entr" presetSubtype="0" fill="hold" grpId="7" nodeType="afterEffect">
                                  <p:stCondLst>
                                    <p:cond delay="0"/>
                                  </p:stCondLst>
                                  <p:childTnLst>
                                    <p:set>
                                      <p:cBhvr>
                                        <p:cTn id="230" dur="1" fill="hold">
                                          <p:stCondLst>
                                            <p:cond delay="0"/>
                                          </p:stCondLst>
                                        </p:cTn>
                                        <p:tgtEl>
                                          <p:spTgt spid="14"/>
                                        </p:tgtEl>
                                        <p:attrNameLst>
                                          <p:attrName>style.visibility</p:attrName>
                                        </p:attrNameLst>
                                      </p:cBhvr>
                                      <p:to>
                                        <p:strVal val="visible"/>
                                      </p:to>
                                    </p:set>
                                    <p:animEffect transition="in" filter="fade">
                                      <p:cBhvr>
                                        <p:cTn id="231" dur="500"/>
                                        <p:tgtEl>
                                          <p:spTgt spid="14"/>
                                        </p:tgtEl>
                                      </p:cBhvr>
                                    </p:animEffect>
                                  </p:childTnLst>
                                </p:cTn>
                              </p:par>
                              <p:par>
                                <p:cTn id="232" presetID="10" presetClass="entr" presetSubtype="0" fill="hold" grpId="6" nodeType="withEffect">
                                  <p:stCondLst>
                                    <p:cond delay="0"/>
                                  </p:stCondLst>
                                  <p:childTnLst>
                                    <p:set>
                                      <p:cBhvr>
                                        <p:cTn id="233" dur="1" fill="hold">
                                          <p:stCondLst>
                                            <p:cond delay="0"/>
                                          </p:stCondLst>
                                        </p:cTn>
                                        <p:tgtEl>
                                          <p:spTgt spid="16"/>
                                        </p:tgtEl>
                                        <p:attrNameLst>
                                          <p:attrName>style.visibility</p:attrName>
                                        </p:attrNameLst>
                                      </p:cBhvr>
                                      <p:to>
                                        <p:strVal val="visible"/>
                                      </p:to>
                                    </p:set>
                                    <p:animEffect transition="in" filter="fade">
                                      <p:cBhvr>
                                        <p:cTn id="234" dur="500"/>
                                        <p:tgtEl>
                                          <p:spTgt spid="16"/>
                                        </p:tgtEl>
                                      </p:cBhvr>
                                    </p:animEffect>
                                  </p:childTnLst>
                                </p:cTn>
                              </p:par>
                              <p:par>
                                <p:cTn id="235" presetID="10" presetClass="entr" presetSubtype="0" fill="hold" grpId="5" nodeType="withEffect">
                                  <p:stCondLst>
                                    <p:cond delay="0"/>
                                  </p:stCondLst>
                                  <p:childTnLst>
                                    <p:set>
                                      <p:cBhvr>
                                        <p:cTn id="236" dur="1" fill="hold">
                                          <p:stCondLst>
                                            <p:cond delay="0"/>
                                          </p:stCondLst>
                                        </p:cTn>
                                        <p:tgtEl>
                                          <p:spTgt spid="20"/>
                                        </p:tgtEl>
                                        <p:attrNameLst>
                                          <p:attrName>style.visibility</p:attrName>
                                        </p:attrNameLst>
                                      </p:cBhvr>
                                      <p:to>
                                        <p:strVal val="visible"/>
                                      </p:to>
                                    </p:set>
                                    <p:animEffect transition="in" filter="fade">
                                      <p:cBhvr>
                                        <p:cTn id="237" dur="500"/>
                                        <p:tgtEl>
                                          <p:spTgt spid="20"/>
                                        </p:tgtEl>
                                      </p:cBhvr>
                                    </p:animEffect>
                                  </p:childTnLst>
                                </p:cTn>
                              </p:par>
                              <p:par>
                                <p:cTn id="238" presetID="10" presetClass="entr" presetSubtype="0" fill="hold" grpId="5" nodeType="withEffect">
                                  <p:stCondLst>
                                    <p:cond delay="0"/>
                                  </p:stCondLst>
                                  <p:childTnLst>
                                    <p:set>
                                      <p:cBhvr>
                                        <p:cTn id="239" dur="1" fill="hold">
                                          <p:stCondLst>
                                            <p:cond delay="0"/>
                                          </p:stCondLst>
                                        </p:cTn>
                                        <p:tgtEl>
                                          <p:spTgt spid="21"/>
                                        </p:tgtEl>
                                        <p:attrNameLst>
                                          <p:attrName>style.visibility</p:attrName>
                                        </p:attrNameLst>
                                      </p:cBhvr>
                                      <p:to>
                                        <p:strVal val="visible"/>
                                      </p:to>
                                    </p:set>
                                    <p:animEffect transition="in" filter="fade">
                                      <p:cBhvr>
                                        <p:cTn id="240" dur="500"/>
                                        <p:tgtEl>
                                          <p:spTgt spid="21"/>
                                        </p:tgtEl>
                                      </p:cBhvr>
                                    </p:animEffect>
                                  </p:childTnLst>
                                </p:cTn>
                              </p:par>
                              <p:par>
                                <p:cTn id="241" presetID="10" presetClass="entr" presetSubtype="0" fill="hold" grpId="6" nodeType="withEffect">
                                  <p:stCondLst>
                                    <p:cond delay="0"/>
                                  </p:stCondLst>
                                  <p:childTnLst>
                                    <p:set>
                                      <p:cBhvr>
                                        <p:cTn id="242" dur="1" fill="hold">
                                          <p:stCondLst>
                                            <p:cond delay="0"/>
                                          </p:stCondLst>
                                        </p:cTn>
                                        <p:tgtEl>
                                          <p:spTgt spid="17"/>
                                        </p:tgtEl>
                                        <p:attrNameLst>
                                          <p:attrName>style.visibility</p:attrName>
                                        </p:attrNameLst>
                                      </p:cBhvr>
                                      <p:to>
                                        <p:strVal val="visible"/>
                                      </p:to>
                                    </p:set>
                                    <p:animEffect transition="in" filter="fade">
                                      <p:cBhvr>
                                        <p:cTn id="243" dur="500"/>
                                        <p:tgtEl>
                                          <p:spTgt spid="17"/>
                                        </p:tgtEl>
                                      </p:cBhvr>
                                    </p:animEffect>
                                  </p:childTnLst>
                                </p:cTn>
                              </p:par>
                              <p:par>
                                <p:cTn id="244" presetID="10" presetClass="entr" presetSubtype="0" fill="hold" grpId="7" nodeType="withEffect">
                                  <p:stCondLst>
                                    <p:cond delay="0"/>
                                  </p:stCondLst>
                                  <p:childTnLst>
                                    <p:set>
                                      <p:cBhvr>
                                        <p:cTn id="245" dur="1" fill="hold">
                                          <p:stCondLst>
                                            <p:cond delay="0"/>
                                          </p:stCondLst>
                                        </p:cTn>
                                        <p:tgtEl>
                                          <p:spTgt spid="15"/>
                                        </p:tgtEl>
                                        <p:attrNameLst>
                                          <p:attrName>style.visibility</p:attrName>
                                        </p:attrNameLst>
                                      </p:cBhvr>
                                      <p:to>
                                        <p:strVal val="visible"/>
                                      </p:to>
                                    </p:set>
                                    <p:animEffect transition="in" filter="fade">
                                      <p:cBhvr>
                                        <p:cTn id="246" dur="500"/>
                                        <p:tgtEl>
                                          <p:spTgt spid="15"/>
                                        </p:tgtEl>
                                      </p:cBhvr>
                                    </p:animEffect>
                                  </p:childTnLst>
                                </p:cTn>
                              </p:par>
                              <p:par>
                                <p:cTn id="247" presetID="10" presetClass="entr" presetSubtype="0" fill="hold" grpId="5" nodeType="withEffect">
                                  <p:stCondLst>
                                    <p:cond delay="0"/>
                                  </p:stCondLst>
                                  <p:childTnLst>
                                    <p:set>
                                      <p:cBhvr>
                                        <p:cTn id="248" dur="1" fill="hold">
                                          <p:stCondLst>
                                            <p:cond delay="0"/>
                                          </p:stCondLst>
                                        </p:cTn>
                                        <p:tgtEl>
                                          <p:spTgt spid="9"/>
                                        </p:tgtEl>
                                        <p:attrNameLst>
                                          <p:attrName>style.visibility</p:attrName>
                                        </p:attrNameLst>
                                      </p:cBhvr>
                                      <p:to>
                                        <p:strVal val="visible"/>
                                      </p:to>
                                    </p:set>
                                    <p:animEffect transition="in" filter="fade">
                                      <p:cBhvr>
                                        <p:cTn id="249" dur="500"/>
                                        <p:tgtEl>
                                          <p:spTgt spid="9"/>
                                        </p:tgtEl>
                                      </p:cBhvr>
                                    </p:animEffect>
                                  </p:childTnLst>
                                </p:cTn>
                              </p:par>
                              <p:par>
                                <p:cTn id="250" presetID="10" presetClass="entr" presetSubtype="0" fill="hold" grpId="5" nodeType="withEffect">
                                  <p:stCondLst>
                                    <p:cond delay="0"/>
                                  </p:stCondLst>
                                  <p:childTnLst>
                                    <p:set>
                                      <p:cBhvr>
                                        <p:cTn id="251" dur="1" fill="hold">
                                          <p:stCondLst>
                                            <p:cond delay="0"/>
                                          </p:stCondLst>
                                        </p:cTn>
                                        <p:tgtEl>
                                          <p:spTgt spid="10"/>
                                        </p:tgtEl>
                                        <p:attrNameLst>
                                          <p:attrName>style.visibility</p:attrName>
                                        </p:attrNameLst>
                                      </p:cBhvr>
                                      <p:to>
                                        <p:strVal val="visible"/>
                                      </p:to>
                                    </p:set>
                                    <p:animEffect transition="in" filter="fade">
                                      <p:cBhvr>
                                        <p:cTn id="2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9" grpId="0" animBg="1"/>
      <p:bldP spid="9" grpId="1" animBg="1"/>
      <p:bldP spid="9" grpId="2" animBg="1"/>
      <p:bldP spid="9" grpId="3" animBg="1"/>
      <p:bldP spid="9" grpId="4" animBg="1"/>
      <p:bldP spid="9" grpId="5" animBg="1"/>
      <p:bldP spid="10" grpId="0"/>
      <p:bldP spid="10" grpId="1"/>
      <p:bldP spid="10" grpId="2"/>
      <p:bldP spid="10" grpId="3"/>
      <p:bldP spid="10" grpId="4"/>
      <p:bldP spid="10" grpId="5"/>
      <p:bldP spid="14" grpId="0" animBg="1"/>
      <p:bldP spid="14" grpId="1" animBg="1"/>
      <p:bldP spid="14" grpId="2" animBg="1"/>
      <p:bldP spid="14" grpId="3" animBg="1"/>
      <p:bldP spid="14" grpId="4" animBg="1"/>
      <p:bldP spid="14" grpId="5" animBg="1"/>
      <p:bldP spid="14" grpId="6" animBg="1"/>
      <p:bldP spid="14" grpId="7" animBg="1"/>
      <p:bldP spid="15" grpId="0"/>
      <p:bldP spid="15" grpId="1"/>
      <p:bldP spid="15" grpId="2"/>
      <p:bldP spid="15" grpId="3"/>
      <p:bldP spid="15" grpId="4"/>
      <p:bldP spid="15" grpId="5"/>
      <p:bldP spid="15" grpId="6"/>
      <p:bldP spid="15" grpId="7"/>
      <p:bldP spid="16" grpId="0" animBg="1"/>
      <p:bldP spid="16" grpId="1" animBg="1"/>
      <p:bldP spid="16" grpId="3" animBg="1"/>
      <p:bldP spid="16" grpId="4" animBg="1"/>
      <p:bldP spid="16" grpId="6" animBg="1"/>
      <p:bldP spid="16" grpId="7" animBg="1"/>
      <p:bldP spid="17" grpId="0"/>
      <p:bldP spid="17" grpId="1"/>
      <p:bldP spid="17" grpId="3"/>
      <p:bldP spid="17" grpId="4"/>
      <p:bldP spid="17" grpId="5"/>
      <p:bldP spid="17" grpId="6"/>
      <p:bldP spid="20" grpId="0" animBg="1"/>
      <p:bldP spid="20" grpId="1" animBg="1"/>
      <p:bldP spid="20" grpId="2" animBg="1"/>
      <p:bldP spid="20" grpId="3" animBg="1"/>
      <p:bldP spid="20" grpId="4" animBg="1"/>
      <p:bldP spid="20" grpId="5" animBg="1"/>
      <p:bldP spid="21" grpId="0"/>
      <p:bldP spid="21" grpId="1"/>
      <p:bldP spid="21" grpId="2"/>
      <p:bldP spid="21" grpId="3"/>
      <p:bldP spid="21" grpId="4"/>
      <p:bldP spid="21" grpId="5"/>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A879FFC-2F1D-4594-8934-81D81D610CB9}"/>
              </a:ext>
            </a:extLst>
          </p:cNvPr>
          <p:cNvSpPr>
            <a:spLocks noGrp="1"/>
          </p:cNvSpPr>
          <p:nvPr>
            <p:ph type="sldNum" sz="quarter" idx="12"/>
          </p:nvPr>
        </p:nvSpPr>
        <p:spPr/>
        <p:txBody>
          <a:bodyPr/>
          <a:lstStyle/>
          <a:p>
            <a:fld id="{07A2E26F-E42C-4199-98FF-D24EEDB86635}" type="slidenum">
              <a:rPr lang="ko-KR" altLang="en-US" smtClean="0"/>
              <a:pPr/>
              <a:t>20</a:t>
            </a:fld>
            <a:endParaRPr lang="ko-KR" altLang="en-US"/>
          </a:p>
        </p:txBody>
      </p:sp>
      <p:sp>
        <p:nvSpPr>
          <p:cNvPr id="9" name="Rectangle: Rounded Corners 71">
            <a:extLst>
              <a:ext uri="{FF2B5EF4-FFF2-40B4-BE49-F238E27FC236}">
                <a16:creationId xmlns:a16="http://schemas.microsoft.com/office/drawing/2014/main" id="{4645FBCA-6F04-4AAC-93ED-6036D2FF7853}"/>
              </a:ext>
            </a:extLst>
          </p:cNvPr>
          <p:cNvSpPr/>
          <p:nvPr/>
        </p:nvSpPr>
        <p:spPr>
          <a:xfrm>
            <a:off x="5003999" y="4176000"/>
            <a:ext cx="1799999" cy="2412000"/>
          </a:xfrm>
          <a:prstGeom prst="roundRect">
            <a:avLst>
              <a:gd name="adj" fmla="val 9506"/>
            </a:avLst>
          </a:prstGeom>
          <a:solidFill>
            <a:schemeClr val="bg1">
              <a:lumMod val="95000"/>
            </a:schemeClr>
          </a:solidFill>
          <a:ln w="254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ko-KR" b="1" spc="-100">
                <a:solidFill>
                  <a:schemeClr val="tx1"/>
                </a:solidFill>
                <a:latin typeface="Arial" panose="020B0604020202020204" pitchFamily="34" charset="0"/>
                <a:cs typeface="Arial" panose="020B0604020202020204" pitchFamily="34" charset="0"/>
              </a:rPr>
              <a:t>Models</a:t>
            </a:r>
            <a:endParaRPr lang="ko-KR" altLang="en-US" b="1" spc="-100">
              <a:solidFill>
                <a:schemeClr val="tx1"/>
              </a:solidFill>
              <a:latin typeface="Arial" panose="020B0604020202020204" pitchFamily="34" charset="0"/>
              <a:cs typeface="Arial" panose="020B0604020202020204" pitchFamily="34" charset="0"/>
            </a:endParaRPr>
          </a:p>
        </p:txBody>
      </p:sp>
      <p:sp>
        <p:nvSpPr>
          <p:cNvPr id="10" name="灯片编号占位符 3">
            <a:extLst>
              <a:ext uri="{FF2B5EF4-FFF2-40B4-BE49-F238E27FC236}">
                <a16:creationId xmlns:a16="http://schemas.microsoft.com/office/drawing/2014/main" id="{D48CA746-2BBA-482E-B6E6-463CE0319F1A}"/>
              </a:ext>
            </a:extLst>
          </p:cNvPr>
          <p:cNvSpPr txBox="1">
            <a:spLocks/>
          </p:cNvSpPr>
          <p:nvPr/>
        </p:nvSpPr>
        <p:spPr>
          <a:xfrm>
            <a:off x="9090438"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07A2E26F-E42C-4199-98FF-D24EEDB86635}" type="slidenum">
              <a:rPr lang="ko-KR" altLang="en-US" smtClean="0"/>
              <a:pPr/>
              <a:t>20</a:t>
            </a:fld>
            <a:endParaRPr lang="ko-KR" altLang="en-US"/>
          </a:p>
        </p:txBody>
      </p:sp>
      <p:sp>
        <p:nvSpPr>
          <p:cNvPr id="11" name="Title 1">
            <a:extLst>
              <a:ext uri="{FF2B5EF4-FFF2-40B4-BE49-F238E27FC236}">
                <a16:creationId xmlns:a16="http://schemas.microsoft.com/office/drawing/2014/main" id="{60BC3E3F-023E-4AD5-984D-9B7B95E28C1A}"/>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How It Works</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Anaylsis Procedure</a:t>
            </a:r>
            <a:endParaRPr lang="ko-KR" altLang="en-US" sz="3200" spc="-100">
              <a:latin typeface="Arial" panose="020B0604020202020204" pitchFamily="34" charset="0"/>
              <a:cs typeface="Arial" panose="020B0604020202020204" pitchFamily="34" charset="0"/>
            </a:endParaRPr>
          </a:p>
        </p:txBody>
      </p:sp>
      <p:sp>
        <p:nvSpPr>
          <p:cNvPr id="12" name="Rectangle: Rounded Corners 6">
            <a:extLst>
              <a:ext uri="{FF2B5EF4-FFF2-40B4-BE49-F238E27FC236}">
                <a16:creationId xmlns:a16="http://schemas.microsoft.com/office/drawing/2014/main" id="{D87985AE-FDA2-4FFF-83B9-9364EF72B235}"/>
              </a:ext>
            </a:extLst>
          </p:cNvPr>
          <p:cNvSpPr/>
          <p:nvPr/>
        </p:nvSpPr>
        <p:spPr>
          <a:xfrm>
            <a:off x="612000" y="1332000"/>
            <a:ext cx="2484000" cy="5256000"/>
          </a:xfrm>
          <a:prstGeom prst="roundRect">
            <a:avLst>
              <a:gd name="adj" fmla="val 9506"/>
            </a:avLst>
          </a:prstGeom>
          <a:solidFill>
            <a:schemeClr val="bg1">
              <a:lumMod val="95000"/>
            </a:schemeClr>
          </a:solidFill>
          <a:ln w="254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ko-KR" b="1" spc="-100">
                <a:solidFill>
                  <a:schemeClr val="tx1"/>
                </a:solidFill>
                <a:latin typeface="Arial" panose="020B0604020202020204" pitchFamily="34" charset="0"/>
                <a:cs typeface="Arial" panose="020B0604020202020204" pitchFamily="34" charset="0"/>
              </a:rPr>
              <a:t>Base year data</a:t>
            </a:r>
            <a:endParaRPr lang="ko-KR" altLang="en-US" b="1" spc="-100">
              <a:solidFill>
                <a:schemeClr val="tx1"/>
              </a:solidFill>
              <a:latin typeface="Arial" panose="020B0604020202020204" pitchFamily="34" charset="0"/>
              <a:cs typeface="Arial" panose="020B0604020202020204" pitchFamily="34" charset="0"/>
            </a:endParaRPr>
          </a:p>
        </p:txBody>
      </p:sp>
      <p:grpSp>
        <p:nvGrpSpPr>
          <p:cNvPr id="13" name="Group 24">
            <a:extLst>
              <a:ext uri="{FF2B5EF4-FFF2-40B4-BE49-F238E27FC236}">
                <a16:creationId xmlns:a16="http://schemas.microsoft.com/office/drawing/2014/main" id="{6AB09CB7-2FCA-44DA-93C5-1AF56385792A}"/>
              </a:ext>
            </a:extLst>
          </p:cNvPr>
          <p:cNvGrpSpPr/>
          <p:nvPr/>
        </p:nvGrpSpPr>
        <p:grpSpPr>
          <a:xfrm>
            <a:off x="3204000" y="2584498"/>
            <a:ext cx="1700292" cy="720000"/>
            <a:chOff x="3204000" y="3598482"/>
            <a:chExt cx="1700292" cy="720000"/>
          </a:xfrm>
        </p:grpSpPr>
        <p:sp>
          <p:nvSpPr>
            <p:cNvPr id="14" name="Rectangle: Rounded Corners 4">
              <a:extLst>
                <a:ext uri="{FF2B5EF4-FFF2-40B4-BE49-F238E27FC236}">
                  <a16:creationId xmlns:a16="http://schemas.microsoft.com/office/drawing/2014/main" id="{ABE73103-104B-4BBA-AA01-56FA6CF2DD46}"/>
                </a:ext>
              </a:extLst>
            </p:cNvPr>
            <p:cNvSpPr/>
            <p:nvPr/>
          </p:nvSpPr>
          <p:spPr>
            <a:xfrm>
              <a:off x="3511098" y="3598482"/>
              <a:ext cx="1080000" cy="72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600" b="1" spc="-100">
                  <a:latin typeface="Arial" panose="020B0604020202020204" pitchFamily="34" charset="0"/>
                  <a:cs typeface="Arial" panose="020B0604020202020204" pitchFamily="34" charset="0"/>
                </a:rPr>
                <a:t>Calibration</a:t>
              </a:r>
              <a:endParaRPr lang="ko-KR" altLang="en-US" sz="1600" b="1" spc="-100">
                <a:latin typeface="Arial" panose="020B0604020202020204" pitchFamily="34" charset="0"/>
                <a:cs typeface="Arial" panose="020B0604020202020204" pitchFamily="34" charset="0"/>
              </a:endParaRPr>
            </a:p>
          </p:txBody>
        </p:sp>
        <p:sp>
          <p:nvSpPr>
            <p:cNvPr id="15" name="Arrow: Right 20">
              <a:extLst>
                <a:ext uri="{FF2B5EF4-FFF2-40B4-BE49-F238E27FC236}">
                  <a16:creationId xmlns:a16="http://schemas.microsoft.com/office/drawing/2014/main" id="{87F02D04-9813-4A9D-9DB3-8B9C46CA37B1}"/>
                </a:ext>
              </a:extLst>
            </p:cNvPr>
            <p:cNvSpPr/>
            <p:nvPr/>
          </p:nvSpPr>
          <p:spPr>
            <a:xfrm>
              <a:off x="3204000" y="3832038"/>
              <a:ext cx="260292" cy="25288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Arrow: Right 21">
              <a:extLst>
                <a:ext uri="{FF2B5EF4-FFF2-40B4-BE49-F238E27FC236}">
                  <a16:creationId xmlns:a16="http://schemas.microsoft.com/office/drawing/2014/main" id="{1B5A5441-7069-46CA-B311-99485DC54F51}"/>
                </a:ext>
              </a:extLst>
            </p:cNvPr>
            <p:cNvSpPr/>
            <p:nvPr/>
          </p:nvSpPr>
          <p:spPr>
            <a:xfrm>
              <a:off x="4644000" y="3832038"/>
              <a:ext cx="260292" cy="25288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7" name="TextBox 33">
            <a:extLst>
              <a:ext uri="{FF2B5EF4-FFF2-40B4-BE49-F238E27FC236}">
                <a16:creationId xmlns:a16="http://schemas.microsoft.com/office/drawing/2014/main" id="{56CC9D49-6E88-4EDD-8585-9D0992A465E2}"/>
              </a:ext>
            </a:extLst>
          </p:cNvPr>
          <p:cNvSpPr txBox="1"/>
          <p:nvPr/>
        </p:nvSpPr>
        <p:spPr>
          <a:xfrm>
            <a:off x="1689899" y="6258516"/>
            <a:ext cx="364202" cy="307777"/>
          </a:xfrm>
          <a:prstGeom prst="rect">
            <a:avLst/>
          </a:prstGeom>
          <a:noFill/>
        </p:spPr>
        <p:txBody>
          <a:bodyPr wrap="none" rtlCol="0">
            <a:spAutoFit/>
          </a:bodyPr>
          <a:lstStyle/>
          <a:p>
            <a:pPr algn="ctr"/>
            <a:r>
              <a:rPr lang="en-US" altLang="ko-KR" sz="1400" b="1">
                <a:latin typeface="Arial" panose="020B0604020202020204" pitchFamily="34" charset="0"/>
                <a:ea typeface="맑은 고딕" panose="020B0503020000020004" pitchFamily="50" charset="-127"/>
                <a:cs typeface="Arial" panose="020B0604020202020204" pitchFamily="34" charset="0"/>
              </a:rPr>
              <a:t>︙</a:t>
            </a:r>
            <a:endParaRPr lang="ko-KR" altLang="en-US" sz="1400" b="1">
              <a:latin typeface="Arial" panose="020B0604020202020204" pitchFamily="34" charset="0"/>
              <a:cs typeface="Arial" panose="020B0604020202020204" pitchFamily="34" charset="0"/>
            </a:endParaRPr>
          </a:p>
        </p:txBody>
      </p:sp>
      <p:grpSp>
        <p:nvGrpSpPr>
          <p:cNvPr id="18" name="Group 72">
            <a:extLst>
              <a:ext uri="{FF2B5EF4-FFF2-40B4-BE49-F238E27FC236}">
                <a16:creationId xmlns:a16="http://schemas.microsoft.com/office/drawing/2014/main" id="{6BFB29D2-ADC9-4840-9541-BB44A90BBA54}"/>
              </a:ext>
            </a:extLst>
          </p:cNvPr>
          <p:cNvGrpSpPr/>
          <p:nvPr/>
        </p:nvGrpSpPr>
        <p:grpSpPr>
          <a:xfrm>
            <a:off x="5003999" y="1332001"/>
            <a:ext cx="1800000" cy="2412000"/>
            <a:chOff x="5003999" y="1438483"/>
            <a:chExt cx="1800000" cy="2412000"/>
          </a:xfrm>
        </p:grpSpPr>
        <p:sp>
          <p:nvSpPr>
            <p:cNvPr id="19" name="Rectangle: Rounded Corners 11">
              <a:extLst>
                <a:ext uri="{FF2B5EF4-FFF2-40B4-BE49-F238E27FC236}">
                  <a16:creationId xmlns:a16="http://schemas.microsoft.com/office/drawing/2014/main" id="{66946E3E-53E3-4F8B-B473-D13818494764}"/>
                </a:ext>
              </a:extLst>
            </p:cNvPr>
            <p:cNvSpPr/>
            <p:nvPr/>
          </p:nvSpPr>
          <p:spPr>
            <a:xfrm>
              <a:off x="5003999" y="1438483"/>
              <a:ext cx="1800000" cy="2412000"/>
            </a:xfrm>
            <a:prstGeom prst="roundRect">
              <a:avLst>
                <a:gd name="adj" fmla="val 9506"/>
              </a:avLst>
            </a:prstGeom>
            <a:solidFill>
              <a:schemeClr val="bg1">
                <a:lumMod val="95000"/>
              </a:schemeClr>
            </a:solidFill>
            <a:ln w="254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ko-KR" b="1" spc="-100">
                  <a:solidFill>
                    <a:schemeClr val="tx1"/>
                  </a:solidFill>
                  <a:latin typeface="Arial" panose="020B0604020202020204" pitchFamily="34" charset="0"/>
                  <a:cs typeface="Arial" panose="020B0604020202020204" pitchFamily="34" charset="0"/>
                </a:rPr>
                <a:t>Factors</a:t>
              </a:r>
              <a:endParaRPr lang="ko-KR" altLang="en-US" b="1" spc="-100">
                <a:solidFill>
                  <a:schemeClr val="tx1"/>
                </a:solidFill>
                <a:latin typeface="Arial" panose="020B0604020202020204" pitchFamily="34" charset="0"/>
                <a:cs typeface="Arial" panose="020B0604020202020204" pitchFamily="34" charset="0"/>
              </a:endParaRPr>
            </a:p>
          </p:txBody>
        </p:sp>
        <p:sp>
          <p:nvSpPr>
            <p:cNvPr id="20" name="Rectangle: Rounded Corners 22">
              <a:extLst>
                <a:ext uri="{FF2B5EF4-FFF2-40B4-BE49-F238E27FC236}">
                  <a16:creationId xmlns:a16="http://schemas.microsoft.com/office/drawing/2014/main" id="{FC42AFC4-1AD0-4BA7-9E2C-D55D491D0B57}"/>
                </a:ext>
              </a:extLst>
            </p:cNvPr>
            <p:cNvSpPr/>
            <p:nvPr/>
          </p:nvSpPr>
          <p:spPr>
            <a:xfrm>
              <a:off x="5148000" y="1906482"/>
              <a:ext cx="1512000" cy="54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Trips per captita</a:t>
              </a:r>
            </a:p>
            <a:p>
              <a:pPr algn="ctr"/>
              <a:r>
                <a:rPr lang="en-US" altLang="ko-KR" sz="1400" spc="-100">
                  <a:latin typeface="Arial" panose="020B0604020202020204" pitchFamily="34" charset="0"/>
                  <a:cs typeface="Arial" panose="020B0604020202020204" pitchFamily="34" charset="0"/>
                </a:rPr>
                <a:t>by mode</a:t>
              </a:r>
              <a:endParaRPr lang="ko-KR" altLang="en-US" sz="1400" spc="-100">
                <a:latin typeface="Arial" panose="020B0604020202020204" pitchFamily="34" charset="0"/>
                <a:cs typeface="Arial" panose="020B0604020202020204" pitchFamily="34" charset="0"/>
              </a:endParaRPr>
            </a:p>
          </p:txBody>
        </p:sp>
        <p:sp>
          <p:nvSpPr>
            <p:cNvPr id="21" name="Rectangle: Rounded Corners 26">
              <a:extLst>
                <a:ext uri="{FF2B5EF4-FFF2-40B4-BE49-F238E27FC236}">
                  <a16:creationId xmlns:a16="http://schemas.microsoft.com/office/drawing/2014/main" id="{01EBB176-F637-49E7-972C-5A910FF9C58F}"/>
                </a:ext>
              </a:extLst>
            </p:cNvPr>
            <p:cNvSpPr/>
            <p:nvPr/>
          </p:nvSpPr>
          <p:spPr>
            <a:xfrm>
              <a:off x="5147999" y="2520094"/>
              <a:ext cx="1512000" cy="54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Avg car ownership</a:t>
              </a:r>
            </a:p>
            <a:p>
              <a:pPr algn="ctr"/>
              <a:r>
                <a:rPr lang="en-US" altLang="ko-KR" sz="1400" spc="-100">
                  <a:latin typeface="Arial" panose="020B0604020202020204" pitchFamily="34" charset="0"/>
                  <a:cs typeface="Arial" panose="020B0604020202020204" pitchFamily="34" charset="0"/>
                </a:rPr>
                <a:t>by income, age</a:t>
              </a:r>
              <a:endParaRPr lang="ko-KR" altLang="en-US" sz="1400" spc="-100">
                <a:latin typeface="Arial" panose="020B0604020202020204" pitchFamily="34" charset="0"/>
                <a:cs typeface="Arial" panose="020B0604020202020204" pitchFamily="34" charset="0"/>
              </a:endParaRPr>
            </a:p>
          </p:txBody>
        </p:sp>
        <p:sp>
          <p:nvSpPr>
            <p:cNvPr id="22" name="Rectangle: Rounded Corners 31">
              <a:extLst>
                <a:ext uri="{FF2B5EF4-FFF2-40B4-BE49-F238E27FC236}">
                  <a16:creationId xmlns:a16="http://schemas.microsoft.com/office/drawing/2014/main" id="{6DB25FA2-2472-4CF1-A1C9-5867A83D8C2E}"/>
                </a:ext>
              </a:extLst>
            </p:cNvPr>
            <p:cNvSpPr/>
            <p:nvPr/>
          </p:nvSpPr>
          <p:spPr>
            <a:xfrm>
              <a:off x="5147999" y="3131370"/>
              <a:ext cx="1512000" cy="324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VMT rate</a:t>
              </a:r>
              <a:endParaRPr lang="ko-KR" altLang="en-US" sz="1400" spc="-100">
                <a:latin typeface="Arial" panose="020B0604020202020204" pitchFamily="34" charset="0"/>
                <a:cs typeface="Arial" panose="020B0604020202020204" pitchFamily="34" charset="0"/>
              </a:endParaRPr>
            </a:p>
          </p:txBody>
        </p:sp>
        <p:sp>
          <p:nvSpPr>
            <p:cNvPr id="23" name="TextBox 34">
              <a:extLst>
                <a:ext uri="{FF2B5EF4-FFF2-40B4-BE49-F238E27FC236}">
                  <a16:creationId xmlns:a16="http://schemas.microsoft.com/office/drawing/2014/main" id="{487446BE-1955-4E22-AA4E-6A590A3BAFC5}"/>
                </a:ext>
              </a:extLst>
            </p:cNvPr>
            <p:cNvSpPr txBox="1"/>
            <p:nvPr/>
          </p:nvSpPr>
          <p:spPr>
            <a:xfrm>
              <a:off x="5721898" y="3522373"/>
              <a:ext cx="364202" cy="307777"/>
            </a:xfrm>
            <a:prstGeom prst="rect">
              <a:avLst/>
            </a:prstGeom>
            <a:noFill/>
          </p:spPr>
          <p:txBody>
            <a:bodyPr wrap="none" rtlCol="0">
              <a:spAutoFit/>
            </a:bodyPr>
            <a:lstStyle/>
            <a:p>
              <a:pPr algn="ctr"/>
              <a:r>
                <a:rPr lang="en-US" altLang="ko-KR" sz="1400" b="1">
                  <a:latin typeface="Arial" panose="020B0604020202020204" pitchFamily="34" charset="0"/>
                  <a:ea typeface="맑은 고딕" panose="020B0503020000020004" pitchFamily="50" charset="-127"/>
                  <a:cs typeface="Arial" panose="020B0604020202020204" pitchFamily="34" charset="0"/>
                </a:rPr>
                <a:t>︙</a:t>
              </a:r>
              <a:endParaRPr lang="ko-KR" altLang="en-US" sz="1400" b="1">
                <a:latin typeface="Arial" panose="020B0604020202020204" pitchFamily="34" charset="0"/>
                <a:cs typeface="Arial" panose="020B0604020202020204" pitchFamily="34" charset="0"/>
              </a:endParaRPr>
            </a:p>
          </p:txBody>
        </p:sp>
      </p:grpSp>
      <p:grpSp>
        <p:nvGrpSpPr>
          <p:cNvPr id="24" name="Group 73">
            <a:extLst>
              <a:ext uri="{FF2B5EF4-FFF2-40B4-BE49-F238E27FC236}">
                <a16:creationId xmlns:a16="http://schemas.microsoft.com/office/drawing/2014/main" id="{9CBDCBDC-9133-42B7-982C-9BD416DAE876}"/>
              </a:ext>
            </a:extLst>
          </p:cNvPr>
          <p:cNvGrpSpPr/>
          <p:nvPr/>
        </p:nvGrpSpPr>
        <p:grpSpPr>
          <a:xfrm>
            <a:off x="7379998" y="1332000"/>
            <a:ext cx="3420000" cy="1564131"/>
            <a:chOff x="5003999" y="4280301"/>
            <a:chExt cx="1762275" cy="1564131"/>
          </a:xfrm>
        </p:grpSpPr>
        <p:sp>
          <p:nvSpPr>
            <p:cNvPr id="25" name="Rectangle: Rounded Corners 9">
              <a:extLst>
                <a:ext uri="{FF2B5EF4-FFF2-40B4-BE49-F238E27FC236}">
                  <a16:creationId xmlns:a16="http://schemas.microsoft.com/office/drawing/2014/main" id="{C2C5E44C-6038-4856-8647-4F722DD1E9FD}"/>
                </a:ext>
              </a:extLst>
            </p:cNvPr>
            <p:cNvSpPr/>
            <p:nvPr/>
          </p:nvSpPr>
          <p:spPr>
            <a:xfrm>
              <a:off x="5003999" y="4280301"/>
              <a:ext cx="1762275" cy="1484931"/>
            </a:xfrm>
            <a:prstGeom prst="roundRect">
              <a:avLst>
                <a:gd name="adj" fmla="val 9506"/>
              </a:avLst>
            </a:prstGeom>
            <a:solidFill>
              <a:schemeClr val="bg1">
                <a:lumMod val="95000"/>
              </a:schemeClr>
            </a:solid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ko-KR" b="1" spc="-100">
                  <a:solidFill>
                    <a:schemeClr val="tx1"/>
                  </a:solidFill>
                  <a:latin typeface="Arial" panose="020B0604020202020204" pitchFamily="34" charset="0"/>
                  <a:cs typeface="Arial" panose="020B0604020202020204" pitchFamily="34" charset="0"/>
                </a:rPr>
                <a:t>Target year data (external)</a:t>
              </a:r>
              <a:endParaRPr lang="ko-KR" altLang="en-US" b="1" spc="-100">
                <a:solidFill>
                  <a:schemeClr val="tx1"/>
                </a:solidFill>
                <a:latin typeface="Arial" panose="020B0604020202020204" pitchFamily="34" charset="0"/>
                <a:cs typeface="Arial" panose="020B0604020202020204" pitchFamily="34" charset="0"/>
              </a:endParaRPr>
            </a:p>
          </p:txBody>
        </p:sp>
        <p:sp>
          <p:nvSpPr>
            <p:cNvPr id="26" name="Rectangle: Rounded Corners 27">
              <a:extLst>
                <a:ext uri="{FF2B5EF4-FFF2-40B4-BE49-F238E27FC236}">
                  <a16:creationId xmlns:a16="http://schemas.microsoft.com/office/drawing/2014/main" id="{B166CF5B-F43C-48CF-9730-3F927B594EF8}"/>
                </a:ext>
              </a:extLst>
            </p:cNvPr>
            <p:cNvSpPr/>
            <p:nvPr/>
          </p:nvSpPr>
          <p:spPr>
            <a:xfrm>
              <a:off x="5078201" y="4859252"/>
              <a:ext cx="779111" cy="324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Population (and HH)</a:t>
              </a:r>
              <a:endParaRPr lang="ko-KR" altLang="en-US" sz="1400" spc="-100">
                <a:latin typeface="Arial" panose="020B0604020202020204" pitchFamily="34" charset="0"/>
                <a:cs typeface="Arial" panose="020B0604020202020204" pitchFamily="34" charset="0"/>
              </a:endParaRPr>
            </a:p>
          </p:txBody>
        </p:sp>
        <p:sp>
          <p:nvSpPr>
            <p:cNvPr id="27" name="Rectangle: Rounded Corners 28">
              <a:extLst>
                <a:ext uri="{FF2B5EF4-FFF2-40B4-BE49-F238E27FC236}">
                  <a16:creationId xmlns:a16="http://schemas.microsoft.com/office/drawing/2014/main" id="{C7D03CE7-D956-401E-BA09-02B521537568}"/>
                </a:ext>
              </a:extLst>
            </p:cNvPr>
            <p:cNvSpPr/>
            <p:nvPr/>
          </p:nvSpPr>
          <p:spPr>
            <a:xfrm>
              <a:off x="5078201" y="5299891"/>
              <a:ext cx="779111" cy="324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Lane miles</a:t>
              </a:r>
              <a:endParaRPr lang="ko-KR" altLang="en-US" sz="1400" spc="-100">
                <a:latin typeface="Arial" panose="020B0604020202020204" pitchFamily="34" charset="0"/>
                <a:cs typeface="Arial" panose="020B0604020202020204" pitchFamily="34" charset="0"/>
              </a:endParaRPr>
            </a:p>
          </p:txBody>
        </p:sp>
        <p:sp>
          <p:nvSpPr>
            <p:cNvPr id="28" name="Rectangle: Rounded Corners 32">
              <a:extLst>
                <a:ext uri="{FF2B5EF4-FFF2-40B4-BE49-F238E27FC236}">
                  <a16:creationId xmlns:a16="http://schemas.microsoft.com/office/drawing/2014/main" id="{7CFF0AD4-73B5-4BDC-AA6C-3E91132C25A8}"/>
                </a:ext>
              </a:extLst>
            </p:cNvPr>
            <p:cNvSpPr/>
            <p:nvPr/>
          </p:nvSpPr>
          <p:spPr>
            <a:xfrm>
              <a:off x="5912963" y="4862918"/>
              <a:ext cx="779111" cy="324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Land-use</a:t>
              </a:r>
              <a:endParaRPr lang="ko-KR" altLang="en-US" sz="1400" spc="-100">
                <a:latin typeface="Arial" panose="020B0604020202020204" pitchFamily="34" charset="0"/>
                <a:cs typeface="Arial" panose="020B0604020202020204" pitchFamily="34" charset="0"/>
              </a:endParaRPr>
            </a:p>
          </p:txBody>
        </p:sp>
        <p:sp>
          <p:nvSpPr>
            <p:cNvPr id="29" name="TextBox 35">
              <a:extLst>
                <a:ext uri="{FF2B5EF4-FFF2-40B4-BE49-F238E27FC236}">
                  <a16:creationId xmlns:a16="http://schemas.microsoft.com/office/drawing/2014/main" id="{39AE7812-C8BE-4401-805A-6CF61906A133}"/>
                </a:ext>
              </a:extLst>
            </p:cNvPr>
            <p:cNvSpPr txBox="1"/>
            <p:nvPr/>
          </p:nvSpPr>
          <p:spPr>
            <a:xfrm rot="16200000">
              <a:off x="5961693" y="5411737"/>
              <a:ext cx="706797" cy="158593"/>
            </a:xfrm>
            <a:prstGeom prst="rect">
              <a:avLst/>
            </a:prstGeom>
            <a:noFill/>
          </p:spPr>
          <p:txBody>
            <a:bodyPr wrap="none" rtlCol="0">
              <a:spAutoFit/>
            </a:bodyPr>
            <a:lstStyle/>
            <a:p>
              <a:pPr algn="ctr"/>
              <a:r>
                <a:rPr lang="en-US" altLang="ko-KR" sz="1400" b="1">
                  <a:latin typeface="Arial" panose="020B0604020202020204" pitchFamily="34" charset="0"/>
                  <a:ea typeface="맑은 고딕" panose="020B0503020000020004" pitchFamily="50" charset="-127"/>
                  <a:cs typeface="Arial" panose="020B0604020202020204" pitchFamily="34" charset="0"/>
                </a:rPr>
                <a:t>︙</a:t>
              </a:r>
              <a:endParaRPr lang="ko-KR" altLang="en-US" sz="1400" b="1">
                <a:latin typeface="Arial" panose="020B0604020202020204" pitchFamily="34" charset="0"/>
                <a:cs typeface="Arial" panose="020B0604020202020204" pitchFamily="34" charset="0"/>
              </a:endParaRPr>
            </a:p>
          </p:txBody>
        </p:sp>
      </p:grpSp>
      <p:grpSp>
        <p:nvGrpSpPr>
          <p:cNvPr id="30" name="Group 36">
            <a:extLst>
              <a:ext uri="{FF2B5EF4-FFF2-40B4-BE49-F238E27FC236}">
                <a16:creationId xmlns:a16="http://schemas.microsoft.com/office/drawing/2014/main" id="{74B52B7D-89FF-47A2-B242-BFCEB2A5A5AA}"/>
              </a:ext>
            </a:extLst>
          </p:cNvPr>
          <p:cNvGrpSpPr/>
          <p:nvPr/>
        </p:nvGrpSpPr>
        <p:grpSpPr>
          <a:xfrm>
            <a:off x="7380000" y="3252698"/>
            <a:ext cx="1800000" cy="3212421"/>
            <a:chOff x="612000" y="1800000"/>
            <a:chExt cx="2057869" cy="3212421"/>
          </a:xfrm>
        </p:grpSpPr>
        <p:sp>
          <p:nvSpPr>
            <p:cNvPr id="31" name="Rectangle: Rounded Corners 37">
              <a:extLst>
                <a:ext uri="{FF2B5EF4-FFF2-40B4-BE49-F238E27FC236}">
                  <a16:creationId xmlns:a16="http://schemas.microsoft.com/office/drawing/2014/main" id="{28260F17-BAC9-40E5-9349-3D2CCE8B1F2E}"/>
                </a:ext>
              </a:extLst>
            </p:cNvPr>
            <p:cNvSpPr/>
            <p:nvPr/>
          </p:nvSpPr>
          <p:spPr>
            <a:xfrm>
              <a:off x="612000" y="1800000"/>
              <a:ext cx="2057869" cy="3212421"/>
            </a:xfrm>
            <a:prstGeom prst="roundRect">
              <a:avLst>
                <a:gd name="adj" fmla="val 9506"/>
              </a:avLst>
            </a:prstGeom>
            <a:solidFill>
              <a:schemeClr val="bg1">
                <a:lumMod val="95000"/>
              </a:schemeClr>
            </a:solid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ko-KR" b="1" spc="-100">
                  <a:solidFill>
                    <a:schemeClr val="tx1"/>
                  </a:solidFill>
                  <a:latin typeface="Arial" panose="020B0604020202020204" pitchFamily="34" charset="0"/>
                  <a:cs typeface="Arial" panose="020B0604020202020204" pitchFamily="34" charset="0"/>
                </a:rPr>
                <a:t>Target year prediction</a:t>
              </a:r>
              <a:endParaRPr lang="ko-KR" altLang="en-US" b="1" spc="-100">
                <a:solidFill>
                  <a:schemeClr val="tx1"/>
                </a:solidFill>
                <a:latin typeface="Arial" panose="020B0604020202020204" pitchFamily="34" charset="0"/>
                <a:cs typeface="Arial" panose="020B0604020202020204" pitchFamily="34" charset="0"/>
              </a:endParaRPr>
            </a:p>
          </p:txBody>
        </p:sp>
        <p:sp>
          <p:nvSpPr>
            <p:cNvPr id="32" name="Rectangle: Rounded Corners 38">
              <a:extLst>
                <a:ext uri="{FF2B5EF4-FFF2-40B4-BE49-F238E27FC236}">
                  <a16:creationId xmlns:a16="http://schemas.microsoft.com/office/drawing/2014/main" id="{7832F96A-3053-4F96-950E-8D3A242E1C46}"/>
                </a:ext>
              </a:extLst>
            </p:cNvPr>
            <p:cNvSpPr/>
            <p:nvPr/>
          </p:nvSpPr>
          <p:spPr>
            <a:xfrm>
              <a:off x="776630" y="2667641"/>
              <a:ext cx="1728610" cy="324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VMT</a:t>
              </a:r>
              <a:endParaRPr lang="ko-KR" altLang="en-US" sz="1400" spc="-100">
                <a:latin typeface="Arial" panose="020B0604020202020204" pitchFamily="34" charset="0"/>
                <a:cs typeface="Arial" panose="020B0604020202020204" pitchFamily="34" charset="0"/>
              </a:endParaRPr>
            </a:p>
          </p:txBody>
        </p:sp>
        <p:sp>
          <p:nvSpPr>
            <p:cNvPr id="33" name="Rectangle: Rounded Corners 40">
              <a:extLst>
                <a:ext uri="{FF2B5EF4-FFF2-40B4-BE49-F238E27FC236}">
                  <a16:creationId xmlns:a16="http://schemas.microsoft.com/office/drawing/2014/main" id="{372C5B3C-84AE-4AA2-8881-F22A4B7ED5B9}"/>
                </a:ext>
              </a:extLst>
            </p:cNvPr>
            <p:cNvSpPr/>
            <p:nvPr/>
          </p:nvSpPr>
          <p:spPr>
            <a:xfrm>
              <a:off x="776630" y="3130488"/>
              <a:ext cx="1728610" cy="324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Avg speed</a:t>
              </a:r>
              <a:endParaRPr lang="ko-KR" altLang="en-US" sz="1400" spc="-100">
                <a:latin typeface="Arial" panose="020B0604020202020204" pitchFamily="34" charset="0"/>
                <a:cs typeface="Arial" panose="020B0604020202020204" pitchFamily="34" charset="0"/>
              </a:endParaRPr>
            </a:p>
          </p:txBody>
        </p:sp>
        <p:sp>
          <p:nvSpPr>
            <p:cNvPr id="34" name="Rectangle: Rounded Corners 41">
              <a:extLst>
                <a:ext uri="{FF2B5EF4-FFF2-40B4-BE49-F238E27FC236}">
                  <a16:creationId xmlns:a16="http://schemas.microsoft.com/office/drawing/2014/main" id="{D0E14143-B650-4C31-82CF-7AA1A5156E0C}"/>
                </a:ext>
              </a:extLst>
            </p:cNvPr>
            <p:cNvSpPr/>
            <p:nvPr/>
          </p:nvSpPr>
          <p:spPr>
            <a:xfrm>
              <a:off x="776630" y="3591766"/>
              <a:ext cx="1728610" cy="324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GHG emission</a:t>
              </a:r>
              <a:endParaRPr lang="ko-KR" altLang="en-US" sz="1400" spc="-100">
                <a:latin typeface="Arial" panose="020B0604020202020204" pitchFamily="34" charset="0"/>
                <a:cs typeface="Arial" panose="020B0604020202020204" pitchFamily="34" charset="0"/>
              </a:endParaRPr>
            </a:p>
          </p:txBody>
        </p:sp>
      </p:grpSp>
      <p:grpSp>
        <p:nvGrpSpPr>
          <p:cNvPr id="35" name="Group 58">
            <a:extLst>
              <a:ext uri="{FF2B5EF4-FFF2-40B4-BE49-F238E27FC236}">
                <a16:creationId xmlns:a16="http://schemas.microsoft.com/office/drawing/2014/main" id="{0236C661-4B8A-4587-9255-7E9C8597110D}"/>
              </a:ext>
            </a:extLst>
          </p:cNvPr>
          <p:cNvGrpSpPr/>
          <p:nvPr/>
        </p:nvGrpSpPr>
        <p:grpSpPr>
          <a:xfrm>
            <a:off x="9695418" y="4041069"/>
            <a:ext cx="1800000" cy="1620000"/>
            <a:chOff x="9806689" y="1436301"/>
            <a:chExt cx="1800000" cy="1620000"/>
          </a:xfrm>
        </p:grpSpPr>
        <p:sp>
          <p:nvSpPr>
            <p:cNvPr id="36" name="Rectangle: Rounded Corners 57">
              <a:extLst>
                <a:ext uri="{FF2B5EF4-FFF2-40B4-BE49-F238E27FC236}">
                  <a16:creationId xmlns:a16="http://schemas.microsoft.com/office/drawing/2014/main" id="{14D54710-2098-491B-A7E2-B4320D405C3B}"/>
                </a:ext>
              </a:extLst>
            </p:cNvPr>
            <p:cNvSpPr/>
            <p:nvPr/>
          </p:nvSpPr>
          <p:spPr>
            <a:xfrm>
              <a:off x="9806689" y="1436301"/>
              <a:ext cx="1800000" cy="1620000"/>
            </a:xfrm>
            <a:prstGeom prst="roundRect">
              <a:avLst>
                <a:gd name="adj" fmla="val 9506"/>
              </a:avLst>
            </a:prstGeom>
            <a:solidFill>
              <a:schemeClr val="bg1">
                <a:lumMod val="95000"/>
              </a:schemeClr>
            </a:solid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ko-KR" b="1" spc="-100">
                  <a:solidFill>
                    <a:schemeClr val="tx1"/>
                  </a:solidFill>
                  <a:latin typeface="Arial" panose="020B0604020202020204" pitchFamily="34" charset="0"/>
                  <a:cs typeface="Arial" panose="020B0604020202020204" pitchFamily="34" charset="0"/>
                </a:rPr>
                <a:t>Feedback</a:t>
              </a:r>
              <a:endParaRPr lang="ko-KR" altLang="en-US" b="1" spc="-100">
                <a:solidFill>
                  <a:schemeClr val="tx1"/>
                </a:solidFill>
                <a:latin typeface="Arial" panose="020B0604020202020204" pitchFamily="34" charset="0"/>
                <a:cs typeface="Arial" panose="020B0604020202020204" pitchFamily="34" charset="0"/>
              </a:endParaRPr>
            </a:p>
          </p:txBody>
        </p:sp>
        <p:sp>
          <p:nvSpPr>
            <p:cNvPr id="37" name="Rectangle: Rounded Corners 48">
              <a:extLst>
                <a:ext uri="{FF2B5EF4-FFF2-40B4-BE49-F238E27FC236}">
                  <a16:creationId xmlns:a16="http://schemas.microsoft.com/office/drawing/2014/main" id="{FD8EB18D-60E2-4C23-A7C0-F660D7AB44AA}"/>
                </a:ext>
              </a:extLst>
            </p:cNvPr>
            <p:cNvSpPr/>
            <p:nvPr/>
          </p:nvSpPr>
          <p:spPr>
            <a:xfrm>
              <a:off x="9950689" y="2106531"/>
              <a:ext cx="1512000" cy="324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Demand feedback</a:t>
              </a:r>
              <a:endParaRPr lang="ko-KR" altLang="en-US" sz="1400" spc="-100">
                <a:latin typeface="Arial" panose="020B0604020202020204" pitchFamily="34" charset="0"/>
                <a:cs typeface="Arial" panose="020B0604020202020204" pitchFamily="34" charset="0"/>
              </a:endParaRPr>
            </a:p>
          </p:txBody>
        </p:sp>
        <p:sp>
          <p:nvSpPr>
            <p:cNvPr id="38" name="Rectangle: Rounded Corners 49">
              <a:extLst>
                <a:ext uri="{FF2B5EF4-FFF2-40B4-BE49-F238E27FC236}">
                  <a16:creationId xmlns:a16="http://schemas.microsoft.com/office/drawing/2014/main" id="{BD14C4B7-D14F-4C31-9BBA-9F356F799D85}"/>
                </a:ext>
              </a:extLst>
            </p:cNvPr>
            <p:cNvSpPr/>
            <p:nvPr/>
          </p:nvSpPr>
          <p:spPr>
            <a:xfrm>
              <a:off x="9950689" y="2555998"/>
              <a:ext cx="1512000" cy="324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Supply feedback</a:t>
              </a:r>
              <a:endParaRPr lang="ko-KR" altLang="en-US" sz="1400" spc="-100">
                <a:latin typeface="Arial" panose="020B0604020202020204" pitchFamily="34" charset="0"/>
                <a:cs typeface="Arial" panose="020B0604020202020204" pitchFamily="34" charset="0"/>
              </a:endParaRPr>
            </a:p>
          </p:txBody>
        </p:sp>
      </p:grpSp>
      <p:sp>
        <p:nvSpPr>
          <p:cNvPr id="39" name="TextBox 50">
            <a:extLst>
              <a:ext uri="{FF2B5EF4-FFF2-40B4-BE49-F238E27FC236}">
                <a16:creationId xmlns:a16="http://schemas.microsoft.com/office/drawing/2014/main" id="{4CDDB29C-AA44-4D0B-9A1E-293340F4503F}"/>
              </a:ext>
            </a:extLst>
          </p:cNvPr>
          <p:cNvSpPr txBox="1"/>
          <p:nvPr/>
        </p:nvSpPr>
        <p:spPr>
          <a:xfrm>
            <a:off x="4996521" y="4613767"/>
            <a:ext cx="1821332" cy="276999"/>
          </a:xfrm>
          <a:prstGeom prst="rect">
            <a:avLst/>
          </a:prstGeom>
          <a:noFill/>
        </p:spPr>
        <p:txBody>
          <a:bodyPr wrap="none" rtlCol="0">
            <a:spAutoFit/>
          </a:bodyPr>
          <a:lstStyle/>
          <a:p>
            <a:pPr algn="ctr"/>
            <a:r>
              <a:rPr lang="en-US" altLang="ko-KR" sz="1200" b="1" spc="-100">
                <a:solidFill>
                  <a:schemeClr val="tx1">
                    <a:lumMod val="50000"/>
                    <a:lumOff val="50000"/>
                  </a:schemeClr>
                </a:solidFill>
                <a:latin typeface="Arial" panose="020B0604020202020204" pitchFamily="34" charset="0"/>
                <a:cs typeface="Arial" panose="020B0604020202020204" pitchFamily="34" charset="0"/>
              </a:rPr>
              <a:t>Household and firm model</a:t>
            </a:r>
            <a:endParaRPr lang="ko-KR" altLang="en-US" sz="1200" b="1" spc="-1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40" name="Group 67">
            <a:extLst>
              <a:ext uri="{FF2B5EF4-FFF2-40B4-BE49-F238E27FC236}">
                <a16:creationId xmlns:a16="http://schemas.microsoft.com/office/drawing/2014/main" id="{C25123D4-1DC8-4FB7-B8D6-74B01854008F}"/>
              </a:ext>
            </a:extLst>
          </p:cNvPr>
          <p:cNvGrpSpPr/>
          <p:nvPr/>
        </p:nvGrpSpPr>
        <p:grpSpPr>
          <a:xfrm>
            <a:off x="756000" y="1800000"/>
            <a:ext cx="2196000" cy="4428000"/>
            <a:chOff x="756000" y="1907999"/>
            <a:chExt cx="2196000" cy="4428000"/>
          </a:xfrm>
        </p:grpSpPr>
        <p:sp>
          <p:nvSpPr>
            <p:cNvPr id="41" name="Rectangle: Rounded Corners 7">
              <a:extLst>
                <a:ext uri="{FF2B5EF4-FFF2-40B4-BE49-F238E27FC236}">
                  <a16:creationId xmlns:a16="http://schemas.microsoft.com/office/drawing/2014/main" id="{CD33F4A0-3EE8-4A58-880C-876E929FB477}"/>
                </a:ext>
              </a:extLst>
            </p:cNvPr>
            <p:cNvSpPr/>
            <p:nvPr/>
          </p:nvSpPr>
          <p:spPr>
            <a:xfrm>
              <a:off x="756000" y="1907999"/>
              <a:ext cx="1116000" cy="54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Population</a:t>
              </a:r>
              <a:endParaRPr lang="ko-KR" altLang="en-US" sz="1400" spc="-100">
                <a:latin typeface="Arial" panose="020B0604020202020204" pitchFamily="34" charset="0"/>
                <a:cs typeface="Arial" panose="020B0604020202020204" pitchFamily="34" charset="0"/>
              </a:endParaRPr>
            </a:p>
          </p:txBody>
        </p:sp>
        <p:sp>
          <p:nvSpPr>
            <p:cNvPr id="42" name="Rectangle: Rounded Corners 8">
              <a:extLst>
                <a:ext uri="{FF2B5EF4-FFF2-40B4-BE49-F238E27FC236}">
                  <a16:creationId xmlns:a16="http://schemas.microsoft.com/office/drawing/2014/main" id="{9AB15B0D-E3BA-41D8-98E8-0CD311BDA8CE}"/>
                </a:ext>
              </a:extLst>
            </p:cNvPr>
            <p:cNvSpPr/>
            <p:nvPr/>
          </p:nvSpPr>
          <p:spPr>
            <a:xfrm>
              <a:off x="756000" y="3851999"/>
              <a:ext cx="1116000" cy="54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Car ownership</a:t>
              </a:r>
            </a:p>
          </p:txBody>
        </p:sp>
        <p:sp>
          <p:nvSpPr>
            <p:cNvPr id="43" name="Rectangle: Rounded Corners 10">
              <a:extLst>
                <a:ext uri="{FF2B5EF4-FFF2-40B4-BE49-F238E27FC236}">
                  <a16:creationId xmlns:a16="http://schemas.microsoft.com/office/drawing/2014/main" id="{CE214998-8DF1-4988-A922-9DC44A7B0CFA}"/>
                </a:ext>
              </a:extLst>
            </p:cNvPr>
            <p:cNvSpPr/>
            <p:nvPr/>
          </p:nvSpPr>
          <p:spPr>
            <a:xfrm>
              <a:off x="756000" y="2555999"/>
              <a:ext cx="1116000" cy="54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Employment</a:t>
              </a:r>
              <a:endParaRPr lang="ko-KR" altLang="en-US" sz="1400" spc="-100">
                <a:latin typeface="Arial" panose="020B0604020202020204" pitchFamily="34" charset="0"/>
                <a:cs typeface="Arial" panose="020B0604020202020204" pitchFamily="34" charset="0"/>
              </a:endParaRPr>
            </a:p>
          </p:txBody>
        </p:sp>
        <p:sp>
          <p:nvSpPr>
            <p:cNvPr id="44" name="Rectangle: Rounded Corners 12">
              <a:extLst>
                <a:ext uri="{FF2B5EF4-FFF2-40B4-BE49-F238E27FC236}">
                  <a16:creationId xmlns:a16="http://schemas.microsoft.com/office/drawing/2014/main" id="{E25AAD66-4C23-4EAA-BF1C-2B2C81762D2E}"/>
                </a:ext>
              </a:extLst>
            </p:cNvPr>
            <p:cNvSpPr/>
            <p:nvPr/>
          </p:nvSpPr>
          <p:spPr>
            <a:xfrm>
              <a:off x="756000" y="3203999"/>
              <a:ext cx="1116000" cy="54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Land-use</a:t>
              </a:r>
              <a:endParaRPr lang="ko-KR" altLang="en-US" sz="1400" spc="-100">
                <a:latin typeface="Arial" panose="020B0604020202020204" pitchFamily="34" charset="0"/>
                <a:cs typeface="Arial" panose="020B0604020202020204" pitchFamily="34" charset="0"/>
              </a:endParaRPr>
            </a:p>
          </p:txBody>
        </p:sp>
        <p:sp>
          <p:nvSpPr>
            <p:cNvPr id="45" name="Rectangle: Rounded Corners 13">
              <a:extLst>
                <a:ext uri="{FF2B5EF4-FFF2-40B4-BE49-F238E27FC236}">
                  <a16:creationId xmlns:a16="http://schemas.microsoft.com/office/drawing/2014/main" id="{CE943460-5D31-4427-BAF5-C7BE4CB47BE5}"/>
                </a:ext>
              </a:extLst>
            </p:cNvPr>
            <p:cNvSpPr/>
            <p:nvPr/>
          </p:nvSpPr>
          <p:spPr>
            <a:xfrm>
              <a:off x="1980000" y="1908000"/>
              <a:ext cx="972000" cy="252888"/>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200" spc="-100">
                  <a:latin typeface="Arial" panose="020B0604020202020204" pitchFamily="34" charset="0"/>
                  <a:cs typeface="Arial" panose="020B0604020202020204" pitchFamily="34" charset="0"/>
                </a:rPr>
                <a:t>By age</a:t>
              </a:r>
              <a:endParaRPr lang="ko-KR" altLang="en-US" sz="1200" spc="-100">
                <a:latin typeface="Arial" panose="020B0604020202020204" pitchFamily="34" charset="0"/>
                <a:cs typeface="Arial" panose="020B0604020202020204" pitchFamily="34" charset="0"/>
              </a:endParaRPr>
            </a:p>
          </p:txBody>
        </p:sp>
        <p:sp>
          <p:nvSpPr>
            <p:cNvPr id="46" name="Rectangle: Rounded Corners 14">
              <a:extLst>
                <a:ext uri="{FF2B5EF4-FFF2-40B4-BE49-F238E27FC236}">
                  <a16:creationId xmlns:a16="http://schemas.microsoft.com/office/drawing/2014/main" id="{1A2BA9F7-8424-47FC-86A3-E857DC47846B}"/>
                </a:ext>
              </a:extLst>
            </p:cNvPr>
            <p:cNvSpPr/>
            <p:nvPr/>
          </p:nvSpPr>
          <p:spPr>
            <a:xfrm>
              <a:off x="1980000" y="2197514"/>
              <a:ext cx="972000" cy="252888"/>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200" spc="-100">
                  <a:latin typeface="Arial" panose="020B0604020202020204" pitchFamily="34" charset="0"/>
                  <a:cs typeface="Arial" panose="020B0604020202020204" pitchFamily="34" charset="0"/>
                </a:rPr>
                <a:t>By income</a:t>
              </a:r>
              <a:endParaRPr lang="ko-KR" altLang="en-US" sz="1200" spc="-100">
                <a:latin typeface="Arial" panose="020B0604020202020204" pitchFamily="34" charset="0"/>
                <a:cs typeface="Arial" panose="020B0604020202020204" pitchFamily="34" charset="0"/>
              </a:endParaRPr>
            </a:p>
          </p:txBody>
        </p:sp>
        <p:sp>
          <p:nvSpPr>
            <p:cNvPr id="47" name="Rectangle: Rounded Corners 15">
              <a:extLst>
                <a:ext uri="{FF2B5EF4-FFF2-40B4-BE49-F238E27FC236}">
                  <a16:creationId xmlns:a16="http://schemas.microsoft.com/office/drawing/2014/main" id="{FD24C31A-8221-4F75-9D03-2C6573B76E56}"/>
                </a:ext>
              </a:extLst>
            </p:cNvPr>
            <p:cNvSpPr/>
            <p:nvPr/>
          </p:nvSpPr>
          <p:spPr>
            <a:xfrm>
              <a:off x="756000" y="4499999"/>
              <a:ext cx="1116000" cy="54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VMT</a:t>
              </a:r>
            </a:p>
          </p:txBody>
        </p:sp>
        <p:sp>
          <p:nvSpPr>
            <p:cNvPr id="48" name="Rectangle: Rounded Corners 17">
              <a:extLst>
                <a:ext uri="{FF2B5EF4-FFF2-40B4-BE49-F238E27FC236}">
                  <a16:creationId xmlns:a16="http://schemas.microsoft.com/office/drawing/2014/main" id="{111CB37E-9693-43E4-85AE-9251431F8605}"/>
                </a:ext>
              </a:extLst>
            </p:cNvPr>
            <p:cNvSpPr/>
            <p:nvPr/>
          </p:nvSpPr>
          <p:spPr>
            <a:xfrm>
              <a:off x="1980000" y="2555999"/>
              <a:ext cx="972000" cy="252888"/>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200" spc="-100">
                  <a:latin typeface="Arial" panose="020B0604020202020204" pitchFamily="34" charset="0"/>
                  <a:cs typeface="Arial" panose="020B0604020202020204" pitchFamily="34" charset="0"/>
                </a:rPr>
                <a:t># of employees</a:t>
              </a:r>
              <a:endParaRPr lang="ko-KR" altLang="en-US" sz="1200" spc="-100">
                <a:latin typeface="Arial" panose="020B0604020202020204" pitchFamily="34" charset="0"/>
                <a:cs typeface="Arial" panose="020B0604020202020204" pitchFamily="34" charset="0"/>
              </a:endParaRPr>
            </a:p>
          </p:txBody>
        </p:sp>
        <p:sp>
          <p:nvSpPr>
            <p:cNvPr id="49" name="Rectangle: Rounded Corners 18">
              <a:extLst>
                <a:ext uri="{FF2B5EF4-FFF2-40B4-BE49-F238E27FC236}">
                  <a16:creationId xmlns:a16="http://schemas.microsoft.com/office/drawing/2014/main" id="{4F3A6AF9-796E-4D6A-81E3-483227AC3837}"/>
                </a:ext>
              </a:extLst>
            </p:cNvPr>
            <p:cNvSpPr/>
            <p:nvPr/>
          </p:nvSpPr>
          <p:spPr>
            <a:xfrm>
              <a:off x="1980000" y="3203999"/>
              <a:ext cx="972000" cy="252888"/>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200" spc="-100">
                  <a:latin typeface="Arial" panose="020B0604020202020204" pitchFamily="34" charset="0"/>
                  <a:cs typeface="Arial" panose="020B0604020202020204" pitchFamily="34" charset="0"/>
                </a:rPr>
                <a:t>13 types</a:t>
              </a:r>
              <a:endParaRPr lang="ko-KR" altLang="en-US" sz="1200" spc="-100">
                <a:latin typeface="Arial" panose="020B0604020202020204" pitchFamily="34" charset="0"/>
                <a:cs typeface="Arial" panose="020B0604020202020204" pitchFamily="34" charset="0"/>
              </a:endParaRPr>
            </a:p>
          </p:txBody>
        </p:sp>
        <p:sp>
          <p:nvSpPr>
            <p:cNvPr id="50" name="Rectangle: Rounded Corners 19">
              <a:extLst>
                <a:ext uri="{FF2B5EF4-FFF2-40B4-BE49-F238E27FC236}">
                  <a16:creationId xmlns:a16="http://schemas.microsoft.com/office/drawing/2014/main" id="{CB148EF6-5249-48AA-B37F-D56B00C62E0F}"/>
                </a:ext>
              </a:extLst>
            </p:cNvPr>
            <p:cNvSpPr/>
            <p:nvPr/>
          </p:nvSpPr>
          <p:spPr>
            <a:xfrm>
              <a:off x="756000" y="5147999"/>
              <a:ext cx="1116000" cy="54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Lane miles</a:t>
              </a:r>
              <a:endParaRPr lang="ko-KR" altLang="en-US" sz="1400" spc="-100">
                <a:latin typeface="Arial" panose="020B0604020202020204" pitchFamily="34" charset="0"/>
                <a:cs typeface="Arial" panose="020B0604020202020204" pitchFamily="34" charset="0"/>
              </a:endParaRPr>
            </a:p>
          </p:txBody>
        </p:sp>
        <p:sp>
          <p:nvSpPr>
            <p:cNvPr id="51" name="Rectangle: Rounded Corners 66">
              <a:extLst>
                <a:ext uri="{FF2B5EF4-FFF2-40B4-BE49-F238E27FC236}">
                  <a16:creationId xmlns:a16="http://schemas.microsoft.com/office/drawing/2014/main" id="{9AE0D6CB-4671-4C65-8F9B-48FB1C7119FC}"/>
                </a:ext>
              </a:extLst>
            </p:cNvPr>
            <p:cNvSpPr/>
            <p:nvPr/>
          </p:nvSpPr>
          <p:spPr>
            <a:xfrm>
              <a:off x="756000" y="5795999"/>
              <a:ext cx="1116000" cy="54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Avg speed</a:t>
              </a:r>
              <a:endParaRPr lang="ko-KR" altLang="en-US" sz="1400" spc="-100">
                <a:latin typeface="Arial" panose="020B0604020202020204" pitchFamily="34" charset="0"/>
                <a:cs typeface="Arial" panose="020B0604020202020204" pitchFamily="34" charset="0"/>
              </a:endParaRPr>
            </a:p>
          </p:txBody>
        </p:sp>
        <p:sp>
          <p:nvSpPr>
            <p:cNvPr id="52" name="Rectangle: Rounded Corners 29">
              <a:extLst>
                <a:ext uri="{FF2B5EF4-FFF2-40B4-BE49-F238E27FC236}">
                  <a16:creationId xmlns:a16="http://schemas.microsoft.com/office/drawing/2014/main" id="{1E10B048-046F-4896-BCED-2AF459D84BEC}"/>
                </a:ext>
              </a:extLst>
            </p:cNvPr>
            <p:cNvSpPr/>
            <p:nvPr/>
          </p:nvSpPr>
          <p:spPr>
            <a:xfrm>
              <a:off x="1980000" y="3852000"/>
              <a:ext cx="972000" cy="252888"/>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200" spc="-100">
                  <a:latin typeface="Arial" panose="020B0604020202020204" pitchFamily="34" charset="0"/>
                  <a:cs typeface="Arial" panose="020B0604020202020204" pitchFamily="34" charset="0"/>
                </a:rPr>
                <a:t>By age</a:t>
              </a:r>
              <a:endParaRPr lang="ko-KR" altLang="en-US" sz="1200" spc="-100">
                <a:latin typeface="Arial" panose="020B0604020202020204" pitchFamily="34" charset="0"/>
                <a:cs typeface="Arial" panose="020B0604020202020204" pitchFamily="34" charset="0"/>
              </a:endParaRPr>
            </a:p>
          </p:txBody>
        </p:sp>
        <p:sp>
          <p:nvSpPr>
            <p:cNvPr id="53" name="Rectangle: Rounded Corners 30">
              <a:extLst>
                <a:ext uri="{FF2B5EF4-FFF2-40B4-BE49-F238E27FC236}">
                  <a16:creationId xmlns:a16="http://schemas.microsoft.com/office/drawing/2014/main" id="{B31B2AD7-BCA6-46DE-B534-72F84436FCCD}"/>
                </a:ext>
              </a:extLst>
            </p:cNvPr>
            <p:cNvSpPr/>
            <p:nvPr/>
          </p:nvSpPr>
          <p:spPr>
            <a:xfrm>
              <a:off x="1980000" y="4140000"/>
              <a:ext cx="972000" cy="252888"/>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200" spc="-100">
                  <a:latin typeface="Arial" panose="020B0604020202020204" pitchFamily="34" charset="0"/>
                  <a:cs typeface="Arial" panose="020B0604020202020204" pitchFamily="34" charset="0"/>
                </a:rPr>
                <a:t>By income</a:t>
              </a:r>
              <a:endParaRPr lang="ko-KR" altLang="en-US" sz="1200" spc="-100">
                <a:latin typeface="Arial" panose="020B0604020202020204" pitchFamily="34" charset="0"/>
                <a:cs typeface="Arial" panose="020B0604020202020204" pitchFamily="34" charset="0"/>
              </a:endParaRPr>
            </a:p>
          </p:txBody>
        </p:sp>
        <p:sp>
          <p:nvSpPr>
            <p:cNvPr id="54" name="Rectangle: Rounded Corners 51">
              <a:extLst>
                <a:ext uri="{FF2B5EF4-FFF2-40B4-BE49-F238E27FC236}">
                  <a16:creationId xmlns:a16="http://schemas.microsoft.com/office/drawing/2014/main" id="{5A75806D-773F-4C78-840C-E526704D561F}"/>
                </a:ext>
              </a:extLst>
            </p:cNvPr>
            <p:cNvSpPr/>
            <p:nvPr/>
          </p:nvSpPr>
          <p:spPr>
            <a:xfrm>
              <a:off x="1980000" y="4500000"/>
              <a:ext cx="972000" cy="252888"/>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200" spc="-100">
                  <a:latin typeface="Arial" panose="020B0604020202020204" pitchFamily="34" charset="0"/>
                  <a:cs typeface="Arial" panose="020B0604020202020204" pitchFamily="34" charset="0"/>
                </a:rPr>
                <a:t>By firm</a:t>
              </a:r>
              <a:endParaRPr lang="ko-KR" altLang="en-US" sz="1200" spc="-100">
                <a:latin typeface="Arial" panose="020B0604020202020204" pitchFamily="34" charset="0"/>
                <a:cs typeface="Arial" panose="020B0604020202020204" pitchFamily="34" charset="0"/>
              </a:endParaRPr>
            </a:p>
          </p:txBody>
        </p:sp>
        <p:sp>
          <p:nvSpPr>
            <p:cNvPr id="55" name="Rectangle: Rounded Corners 52">
              <a:extLst>
                <a:ext uri="{FF2B5EF4-FFF2-40B4-BE49-F238E27FC236}">
                  <a16:creationId xmlns:a16="http://schemas.microsoft.com/office/drawing/2014/main" id="{02D59E9A-63A5-4400-AD53-740F29E387E6}"/>
                </a:ext>
              </a:extLst>
            </p:cNvPr>
            <p:cNvSpPr/>
            <p:nvPr/>
          </p:nvSpPr>
          <p:spPr>
            <a:xfrm>
              <a:off x="1980000" y="4788000"/>
              <a:ext cx="972000" cy="252888"/>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200" spc="-100">
                  <a:latin typeface="Arial" panose="020B0604020202020204" pitchFamily="34" charset="0"/>
                  <a:cs typeface="Arial" panose="020B0604020202020204" pitchFamily="34" charset="0"/>
                </a:rPr>
                <a:t>By household</a:t>
              </a:r>
              <a:endParaRPr lang="ko-KR" altLang="en-US" sz="1200" spc="-100">
                <a:latin typeface="Arial" panose="020B0604020202020204" pitchFamily="34" charset="0"/>
                <a:cs typeface="Arial" panose="020B0604020202020204" pitchFamily="34" charset="0"/>
              </a:endParaRPr>
            </a:p>
          </p:txBody>
        </p:sp>
      </p:grpSp>
      <p:sp>
        <p:nvSpPr>
          <p:cNvPr id="56" name="TextBox 53">
            <a:extLst>
              <a:ext uri="{FF2B5EF4-FFF2-40B4-BE49-F238E27FC236}">
                <a16:creationId xmlns:a16="http://schemas.microsoft.com/office/drawing/2014/main" id="{6C08E636-6FA7-482B-AF82-1518953E737A}"/>
              </a:ext>
            </a:extLst>
          </p:cNvPr>
          <p:cNvSpPr txBox="1"/>
          <p:nvPr/>
        </p:nvSpPr>
        <p:spPr>
          <a:xfrm>
            <a:off x="5218536" y="5234246"/>
            <a:ext cx="1377300" cy="276999"/>
          </a:xfrm>
          <a:prstGeom prst="rect">
            <a:avLst/>
          </a:prstGeom>
          <a:noFill/>
        </p:spPr>
        <p:txBody>
          <a:bodyPr wrap="none" rtlCol="0">
            <a:spAutoFit/>
          </a:bodyPr>
          <a:lstStyle/>
          <a:p>
            <a:pPr algn="ctr"/>
            <a:r>
              <a:rPr lang="en-US" altLang="ko-KR" sz="1200" b="1" spc="-100">
                <a:solidFill>
                  <a:schemeClr val="tx1">
                    <a:lumMod val="50000"/>
                    <a:lumOff val="50000"/>
                  </a:schemeClr>
                </a:solidFill>
                <a:latin typeface="Arial" panose="020B0604020202020204" pitchFamily="34" charset="0"/>
                <a:cs typeface="Arial" panose="020B0604020202020204" pitchFamily="34" charset="0"/>
              </a:rPr>
              <a:t>Accessibility model</a:t>
            </a:r>
            <a:endParaRPr lang="ko-KR" altLang="en-US" sz="1200" b="1" spc="-100">
              <a:solidFill>
                <a:schemeClr val="tx1">
                  <a:lumMod val="50000"/>
                  <a:lumOff val="50000"/>
                </a:schemeClr>
              </a:solidFill>
              <a:latin typeface="Arial" panose="020B0604020202020204" pitchFamily="34" charset="0"/>
              <a:cs typeface="Arial" panose="020B0604020202020204" pitchFamily="34" charset="0"/>
            </a:endParaRPr>
          </a:p>
        </p:txBody>
      </p:sp>
      <p:sp>
        <p:nvSpPr>
          <p:cNvPr id="57" name="TextBox 54">
            <a:extLst>
              <a:ext uri="{FF2B5EF4-FFF2-40B4-BE49-F238E27FC236}">
                <a16:creationId xmlns:a16="http://schemas.microsoft.com/office/drawing/2014/main" id="{353F23A5-DDD4-4872-BE6E-8BBA2FF4659A}"/>
              </a:ext>
            </a:extLst>
          </p:cNvPr>
          <p:cNvSpPr txBox="1"/>
          <p:nvPr/>
        </p:nvSpPr>
        <p:spPr>
          <a:xfrm>
            <a:off x="5254604" y="4921702"/>
            <a:ext cx="1305165" cy="276999"/>
          </a:xfrm>
          <a:prstGeom prst="rect">
            <a:avLst/>
          </a:prstGeom>
          <a:noFill/>
        </p:spPr>
        <p:txBody>
          <a:bodyPr wrap="none" rtlCol="0">
            <a:spAutoFit/>
          </a:bodyPr>
          <a:lstStyle/>
          <a:p>
            <a:pPr algn="ctr"/>
            <a:r>
              <a:rPr lang="en-US" altLang="ko-KR" sz="1200" b="1" spc="-100">
                <a:solidFill>
                  <a:schemeClr val="tx1">
                    <a:lumMod val="50000"/>
                    <a:lumOff val="50000"/>
                  </a:schemeClr>
                </a:solidFill>
                <a:latin typeface="Arial" panose="020B0604020202020204" pitchFamily="34" charset="0"/>
                <a:cs typeface="Arial" panose="020B0604020202020204" pitchFamily="34" charset="0"/>
              </a:rPr>
              <a:t>Urban form model</a:t>
            </a:r>
            <a:endParaRPr lang="ko-KR" altLang="en-US" sz="1200" b="1" spc="-100">
              <a:solidFill>
                <a:schemeClr val="tx1">
                  <a:lumMod val="50000"/>
                  <a:lumOff val="50000"/>
                </a:schemeClr>
              </a:solidFill>
              <a:latin typeface="Arial" panose="020B0604020202020204" pitchFamily="34" charset="0"/>
              <a:cs typeface="Arial" panose="020B0604020202020204" pitchFamily="34" charset="0"/>
            </a:endParaRPr>
          </a:p>
        </p:txBody>
      </p:sp>
      <p:sp>
        <p:nvSpPr>
          <p:cNvPr id="58" name="TextBox 56">
            <a:extLst>
              <a:ext uri="{FF2B5EF4-FFF2-40B4-BE49-F238E27FC236}">
                <a16:creationId xmlns:a16="http://schemas.microsoft.com/office/drawing/2014/main" id="{A51BDEA9-A228-4A34-8DFA-1A34794A3D10}"/>
              </a:ext>
            </a:extLst>
          </p:cNvPr>
          <p:cNvSpPr txBox="1"/>
          <p:nvPr/>
        </p:nvSpPr>
        <p:spPr>
          <a:xfrm>
            <a:off x="5384671" y="5536208"/>
            <a:ext cx="1045030" cy="276999"/>
          </a:xfrm>
          <a:prstGeom prst="rect">
            <a:avLst/>
          </a:prstGeom>
          <a:noFill/>
        </p:spPr>
        <p:txBody>
          <a:bodyPr wrap="none" rtlCol="0">
            <a:spAutoFit/>
          </a:bodyPr>
          <a:lstStyle/>
          <a:p>
            <a:pPr algn="ctr"/>
            <a:r>
              <a:rPr lang="en-US" altLang="ko-KR" sz="1200" b="1" spc="-100">
                <a:solidFill>
                  <a:schemeClr val="tx1">
                    <a:lumMod val="50000"/>
                    <a:lumOff val="50000"/>
                  </a:schemeClr>
                </a:solidFill>
                <a:latin typeface="Arial" panose="020B0604020202020204" pitchFamily="34" charset="0"/>
                <a:cs typeface="Arial" panose="020B0604020202020204" pitchFamily="34" charset="0"/>
              </a:rPr>
              <a:t>Vehicle model</a:t>
            </a:r>
            <a:endParaRPr lang="ko-KR" altLang="en-US" sz="1200" b="1" spc="-100">
              <a:solidFill>
                <a:schemeClr val="tx1">
                  <a:lumMod val="50000"/>
                  <a:lumOff val="50000"/>
                </a:schemeClr>
              </a:solidFill>
              <a:latin typeface="Arial" panose="020B0604020202020204" pitchFamily="34" charset="0"/>
              <a:cs typeface="Arial" panose="020B0604020202020204" pitchFamily="34" charset="0"/>
            </a:endParaRPr>
          </a:p>
        </p:txBody>
      </p:sp>
      <p:sp>
        <p:nvSpPr>
          <p:cNvPr id="59" name="TextBox 59">
            <a:extLst>
              <a:ext uri="{FF2B5EF4-FFF2-40B4-BE49-F238E27FC236}">
                <a16:creationId xmlns:a16="http://schemas.microsoft.com/office/drawing/2014/main" id="{FA1537BE-243F-4003-8091-8D739C3E5194}"/>
              </a:ext>
            </a:extLst>
          </p:cNvPr>
          <p:cNvSpPr txBox="1"/>
          <p:nvPr/>
        </p:nvSpPr>
        <p:spPr>
          <a:xfrm>
            <a:off x="8097899" y="5977713"/>
            <a:ext cx="364202" cy="307777"/>
          </a:xfrm>
          <a:prstGeom prst="rect">
            <a:avLst/>
          </a:prstGeom>
          <a:noFill/>
        </p:spPr>
        <p:txBody>
          <a:bodyPr wrap="none" rtlCol="0">
            <a:spAutoFit/>
          </a:bodyPr>
          <a:lstStyle/>
          <a:p>
            <a:pPr algn="ctr"/>
            <a:r>
              <a:rPr lang="en-US" altLang="ko-KR" sz="1400" b="1">
                <a:latin typeface="Arial" panose="020B0604020202020204" pitchFamily="34" charset="0"/>
                <a:ea typeface="맑은 고딕" panose="020B0503020000020004" pitchFamily="50" charset="-127"/>
                <a:cs typeface="Arial" panose="020B0604020202020204" pitchFamily="34" charset="0"/>
              </a:rPr>
              <a:t>︙</a:t>
            </a:r>
            <a:endParaRPr lang="ko-KR" altLang="en-US" sz="1400" b="1">
              <a:latin typeface="Arial" panose="020B0604020202020204" pitchFamily="34" charset="0"/>
              <a:cs typeface="Arial" panose="020B0604020202020204" pitchFamily="34" charset="0"/>
            </a:endParaRPr>
          </a:p>
        </p:txBody>
      </p:sp>
      <p:sp>
        <p:nvSpPr>
          <p:cNvPr id="60" name="Arrow: Right 60">
            <a:extLst>
              <a:ext uri="{FF2B5EF4-FFF2-40B4-BE49-F238E27FC236}">
                <a16:creationId xmlns:a16="http://schemas.microsoft.com/office/drawing/2014/main" id="{4E536DE9-A43C-4A2D-ADEF-DB5015F0265B}"/>
              </a:ext>
            </a:extLst>
          </p:cNvPr>
          <p:cNvSpPr/>
          <p:nvPr/>
        </p:nvSpPr>
        <p:spPr>
          <a:xfrm rot="5400000">
            <a:off x="5768235" y="3851764"/>
            <a:ext cx="260292" cy="252888"/>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Arrow: Right 61">
            <a:extLst>
              <a:ext uri="{FF2B5EF4-FFF2-40B4-BE49-F238E27FC236}">
                <a16:creationId xmlns:a16="http://schemas.microsoft.com/office/drawing/2014/main" id="{632CACF3-6FAC-45D0-9741-876A9162E27E}"/>
              </a:ext>
            </a:extLst>
          </p:cNvPr>
          <p:cNvSpPr/>
          <p:nvPr/>
        </p:nvSpPr>
        <p:spPr>
          <a:xfrm>
            <a:off x="6961853" y="4605723"/>
            <a:ext cx="260292" cy="252888"/>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Arrow: Bent-Up 62">
            <a:extLst>
              <a:ext uri="{FF2B5EF4-FFF2-40B4-BE49-F238E27FC236}">
                <a16:creationId xmlns:a16="http://schemas.microsoft.com/office/drawing/2014/main" id="{644A71C6-E5C7-4431-89FB-BDB8C7E20C13}"/>
              </a:ext>
            </a:extLst>
          </p:cNvPr>
          <p:cNvSpPr/>
          <p:nvPr/>
        </p:nvSpPr>
        <p:spPr>
          <a:xfrm>
            <a:off x="9665916" y="5879526"/>
            <a:ext cx="365126" cy="365125"/>
          </a:xfrm>
          <a:prstGeom prst="bentUpArrow">
            <a:avLst>
              <a:gd name="adj1" fmla="val 28220"/>
              <a:gd name="adj2" fmla="val 32391"/>
              <a:gd name="adj3" fmla="val 349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Arrow: Bent-Up 63">
            <a:extLst>
              <a:ext uri="{FF2B5EF4-FFF2-40B4-BE49-F238E27FC236}">
                <a16:creationId xmlns:a16="http://schemas.microsoft.com/office/drawing/2014/main" id="{42C25A9A-D84F-40BE-9400-DE4B4C87019B}"/>
              </a:ext>
            </a:extLst>
          </p:cNvPr>
          <p:cNvSpPr/>
          <p:nvPr/>
        </p:nvSpPr>
        <p:spPr>
          <a:xfrm rot="16200000">
            <a:off x="9640516" y="3467886"/>
            <a:ext cx="386426" cy="335625"/>
          </a:xfrm>
          <a:prstGeom prst="bentUpArrow">
            <a:avLst>
              <a:gd name="adj1" fmla="val 32004"/>
              <a:gd name="adj2" fmla="val 32391"/>
              <a:gd name="adj3" fmla="val 349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TextBox 64">
            <a:extLst>
              <a:ext uri="{FF2B5EF4-FFF2-40B4-BE49-F238E27FC236}">
                <a16:creationId xmlns:a16="http://schemas.microsoft.com/office/drawing/2014/main" id="{1907D660-C233-41D0-802F-711535C66F66}"/>
              </a:ext>
            </a:extLst>
          </p:cNvPr>
          <p:cNvSpPr txBox="1"/>
          <p:nvPr/>
        </p:nvSpPr>
        <p:spPr>
          <a:xfrm>
            <a:off x="5149831" y="5847953"/>
            <a:ext cx="1514710" cy="276999"/>
          </a:xfrm>
          <a:prstGeom prst="rect">
            <a:avLst/>
          </a:prstGeom>
          <a:noFill/>
        </p:spPr>
        <p:txBody>
          <a:bodyPr wrap="none" rtlCol="0">
            <a:spAutoFit/>
          </a:bodyPr>
          <a:lstStyle/>
          <a:p>
            <a:pPr algn="ctr"/>
            <a:r>
              <a:rPr lang="en-US" altLang="ko-KR" sz="1200" b="1" spc="-100">
                <a:solidFill>
                  <a:schemeClr val="tx1">
                    <a:lumMod val="50000"/>
                    <a:lumOff val="50000"/>
                  </a:schemeClr>
                </a:solidFill>
                <a:latin typeface="Arial" panose="020B0604020202020204" pitchFamily="34" charset="0"/>
                <a:cs typeface="Arial" panose="020B0604020202020204" pitchFamily="34" charset="0"/>
              </a:rPr>
              <a:t>Travel demand model</a:t>
            </a:r>
            <a:endParaRPr lang="ko-KR" altLang="en-US" sz="1200" b="1" spc="-100">
              <a:solidFill>
                <a:schemeClr val="tx1">
                  <a:lumMod val="50000"/>
                  <a:lumOff val="50000"/>
                </a:schemeClr>
              </a:solidFill>
              <a:latin typeface="Arial" panose="020B0604020202020204" pitchFamily="34" charset="0"/>
              <a:cs typeface="Arial" panose="020B0604020202020204" pitchFamily="34" charset="0"/>
            </a:endParaRPr>
          </a:p>
        </p:txBody>
      </p:sp>
      <p:sp>
        <p:nvSpPr>
          <p:cNvPr id="65" name="TextBox 65">
            <a:extLst>
              <a:ext uri="{FF2B5EF4-FFF2-40B4-BE49-F238E27FC236}">
                <a16:creationId xmlns:a16="http://schemas.microsoft.com/office/drawing/2014/main" id="{00C75F1B-BA70-4E20-AB2F-03FB6B8C1A4C}"/>
              </a:ext>
            </a:extLst>
          </p:cNvPr>
          <p:cNvSpPr txBox="1"/>
          <p:nvPr/>
        </p:nvSpPr>
        <p:spPr>
          <a:xfrm>
            <a:off x="5244985" y="6146990"/>
            <a:ext cx="1324402" cy="276999"/>
          </a:xfrm>
          <a:prstGeom prst="rect">
            <a:avLst/>
          </a:prstGeom>
          <a:noFill/>
        </p:spPr>
        <p:txBody>
          <a:bodyPr wrap="none" rtlCol="0">
            <a:spAutoFit/>
          </a:bodyPr>
          <a:lstStyle/>
          <a:p>
            <a:pPr algn="ctr"/>
            <a:r>
              <a:rPr lang="en-US" altLang="ko-KR" sz="1200" b="1" spc="-100">
                <a:solidFill>
                  <a:schemeClr val="tx1">
                    <a:lumMod val="50000"/>
                    <a:lumOff val="50000"/>
                  </a:schemeClr>
                </a:solidFill>
                <a:latin typeface="Arial" panose="020B0604020202020204" pitchFamily="34" charset="0"/>
                <a:cs typeface="Arial" panose="020B0604020202020204" pitchFamily="34" charset="0"/>
              </a:rPr>
              <a:t>Congestion model</a:t>
            </a:r>
            <a:endParaRPr lang="ko-KR" altLang="en-US" sz="1200" b="1" spc="-100">
              <a:solidFill>
                <a:schemeClr val="tx1">
                  <a:lumMod val="50000"/>
                  <a:lumOff val="50000"/>
                </a:schemeClr>
              </a:solidFill>
              <a:latin typeface="Arial" panose="020B0604020202020204" pitchFamily="34" charset="0"/>
              <a:cs typeface="Arial" panose="020B0604020202020204" pitchFamily="34" charset="0"/>
            </a:endParaRPr>
          </a:p>
        </p:txBody>
      </p:sp>
      <p:sp>
        <p:nvSpPr>
          <p:cNvPr id="66" name="TextBox 68">
            <a:extLst>
              <a:ext uri="{FF2B5EF4-FFF2-40B4-BE49-F238E27FC236}">
                <a16:creationId xmlns:a16="http://schemas.microsoft.com/office/drawing/2014/main" id="{2125F129-0891-4C7F-83C9-163EB87C5075}"/>
              </a:ext>
            </a:extLst>
          </p:cNvPr>
          <p:cNvSpPr txBox="1"/>
          <p:nvPr/>
        </p:nvSpPr>
        <p:spPr>
          <a:xfrm>
            <a:off x="9770512" y="4952649"/>
            <a:ext cx="1649811" cy="276999"/>
          </a:xfrm>
          <a:prstGeom prst="rect">
            <a:avLst/>
          </a:prstGeom>
          <a:noFill/>
        </p:spPr>
        <p:txBody>
          <a:bodyPr wrap="none" rtlCol="0">
            <a:spAutoFit/>
          </a:bodyPr>
          <a:lstStyle/>
          <a:p>
            <a:pPr algn="ctr"/>
            <a:r>
              <a:rPr lang="en-US" altLang="ko-KR" sz="1200" b="1" spc="-100">
                <a:solidFill>
                  <a:schemeClr val="tx1">
                    <a:lumMod val="50000"/>
                    <a:lumOff val="50000"/>
                  </a:schemeClr>
                </a:solidFill>
                <a:latin typeface="Arial" panose="020B0604020202020204" pitchFamily="34" charset="0"/>
                <a:cs typeface="Arial" panose="020B0604020202020204" pitchFamily="34" charset="0"/>
              </a:rPr>
              <a:t>Induced demand model</a:t>
            </a:r>
            <a:endParaRPr lang="ko-KR" altLang="en-US" sz="1200" b="1" spc="-100">
              <a:solidFill>
                <a:schemeClr val="tx1">
                  <a:lumMod val="50000"/>
                  <a:lumOff val="50000"/>
                </a:schemeClr>
              </a:solidFill>
              <a:latin typeface="Arial" panose="020B0604020202020204" pitchFamily="34" charset="0"/>
              <a:cs typeface="Arial" panose="020B0604020202020204" pitchFamily="34" charset="0"/>
            </a:endParaRPr>
          </a:p>
        </p:txBody>
      </p:sp>
      <p:sp>
        <p:nvSpPr>
          <p:cNvPr id="67" name="TextBox 69">
            <a:extLst>
              <a:ext uri="{FF2B5EF4-FFF2-40B4-BE49-F238E27FC236}">
                <a16:creationId xmlns:a16="http://schemas.microsoft.com/office/drawing/2014/main" id="{6FE503C4-153F-4F7E-9A6C-094AA179433A}"/>
              </a:ext>
            </a:extLst>
          </p:cNvPr>
          <p:cNvSpPr txBox="1"/>
          <p:nvPr/>
        </p:nvSpPr>
        <p:spPr>
          <a:xfrm>
            <a:off x="9581357" y="5411766"/>
            <a:ext cx="2028119" cy="276999"/>
          </a:xfrm>
          <a:prstGeom prst="rect">
            <a:avLst/>
          </a:prstGeom>
          <a:noFill/>
        </p:spPr>
        <p:txBody>
          <a:bodyPr wrap="none" rtlCol="0">
            <a:spAutoFit/>
          </a:bodyPr>
          <a:lstStyle/>
          <a:p>
            <a:pPr algn="ctr"/>
            <a:r>
              <a:rPr lang="en-US" altLang="ko-KR" sz="1200" b="1" spc="-100">
                <a:solidFill>
                  <a:schemeClr val="tx1">
                    <a:lumMod val="50000"/>
                    <a:lumOff val="50000"/>
                  </a:schemeClr>
                </a:solidFill>
                <a:latin typeface="Arial" panose="020B0604020202020204" pitchFamily="34" charset="0"/>
                <a:cs typeface="Arial" panose="020B0604020202020204" pitchFamily="34" charset="0"/>
              </a:rPr>
              <a:t>Policy adjusted travel demand</a:t>
            </a:r>
            <a:endParaRPr lang="ko-KR" altLang="en-US" sz="1200" b="1" spc="-100">
              <a:solidFill>
                <a:schemeClr val="tx1">
                  <a:lumMod val="50000"/>
                  <a:lumOff val="50000"/>
                </a:schemeClr>
              </a:solidFill>
              <a:latin typeface="Arial" panose="020B0604020202020204" pitchFamily="34" charset="0"/>
              <a:cs typeface="Arial" panose="020B0604020202020204" pitchFamily="34" charset="0"/>
            </a:endParaRPr>
          </a:p>
        </p:txBody>
      </p:sp>
      <p:sp>
        <p:nvSpPr>
          <p:cNvPr id="68" name="Rectangle: Rounded Corners 70">
            <a:extLst>
              <a:ext uri="{FF2B5EF4-FFF2-40B4-BE49-F238E27FC236}">
                <a16:creationId xmlns:a16="http://schemas.microsoft.com/office/drawing/2014/main" id="{9DA865EC-60D6-4CDD-A072-6CD7577496DE}"/>
              </a:ext>
            </a:extLst>
          </p:cNvPr>
          <p:cNvSpPr/>
          <p:nvPr/>
        </p:nvSpPr>
        <p:spPr>
          <a:xfrm>
            <a:off x="7524000" y="5503334"/>
            <a:ext cx="1512000" cy="324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spc="-100">
                <a:latin typeface="Arial" panose="020B0604020202020204" pitchFamily="34" charset="0"/>
                <a:cs typeface="Arial" panose="020B0604020202020204" pitchFamily="34" charset="0"/>
              </a:rPr>
              <a:t>Daily trips</a:t>
            </a:r>
            <a:endParaRPr lang="ko-KR" altLang="en-US" sz="1400" spc="-100">
              <a:latin typeface="Arial" panose="020B0604020202020204" pitchFamily="34" charset="0"/>
              <a:cs typeface="Arial" panose="020B0604020202020204" pitchFamily="34" charset="0"/>
            </a:endParaRPr>
          </a:p>
        </p:txBody>
      </p:sp>
      <p:sp>
        <p:nvSpPr>
          <p:cNvPr id="69" name="Arrow: Right 74">
            <a:extLst>
              <a:ext uri="{FF2B5EF4-FFF2-40B4-BE49-F238E27FC236}">
                <a16:creationId xmlns:a16="http://schemas.microsoft.com/office/drawing/2014/main" id="{FB42297A-6787-479B-BF96-3F0919585956}"/>
              </a:ext>
            </a:extLst>
          </p:cNvPr>
          <p:cNvSpPr/>
          <p:nvPr/>
        </p:nvSpPr>
        <p:spPr>
          <a:xfrm rot="5400000">
            <a:off x="8157109" y="2902892"/>
            <a:ext cx="260292" cy="2528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TextBox 75">
            <a:extLst>
              <a:ext uri="{FF2B5EF4-FFF2-40B4-BE49-F238E27FC236}">
                <a16:creationId xmlns:a16="http://schemas.microsoft.com/office/drawing/2014/main" id="{7CB77488-2916-4B90-B365-F8D4E7725EB5}"/>
              </a:ext>
            </a:extLst>
          </p:cNvPr>
          <p:cNvSpPr txBox="1"/>
          <p:nvPr/>
        </p:nvSpPr>
        <p:spPr>
          <a:xfrm>
            <a:off x="4996520" y="1914389"/>
            <a:ext cx="1821332" cy="276999"/>
          </a:xfrm>
          <a:prstGeom prst="rect">
            <a:avLst/>
          </a:prstGeom>
          <a:noFill/>
        </p:spPr>
        <p:txBody>
          <a:bodyPr wrap="none" rtlCol="0">
            <a:spAutoFit/>
          </a:bodyPr>
          <a:lstStyle/>
          <a:p>
            <a:pPr algn="ctr"/>
            <a:r>
              <a:rPr lang="en-US" altLang="ko-KR" sz="1200" b="1" spc="-100">
                <a:solidFill>
                  <a:srgbClr val="C00000"/>
                </a:solidFill>
                <a:latin typeface="Arial" panose="020B0604020202020204" pitchFamily="34" charset="0"/>
                <a:cs typeface="Arial" panose="020B0604020202020204" pitchFamily="34" charset="0"/>
              </a:rPr>
              <a:t>Household and firm model</a:t>
            </a:r>
            <a:endParaRPr lang="ko-KR" altLang="en-US" sz="1200" b="1" spc="-100">
              <a:solidFill>
                <a:srgbClr val="C00000"/>
              </a:solidFill>
              <a:latin typeface="Arial" panose="020B0604020202020204" pitchFamily="34" charset="0"/>
              <a:cs typeface="Arial" panose="020B0604020202020204" pitchFamily="34" charset="0"/>
            </a:endParaRPr>
          </a:p>
        </p:txBody>
      </p:sp>
      <p:sp>
        <p:nvSpPr>
          <p:cNvPr id="71" name="TextBox 76">
            <a:extLst>
              <a:ext uri="{FF2B5EF4-FFF2-40B4-BE49-F238E27FC236}">
                <a16:creationId xmlns:a16="http://schemas.microsoft.com/office/drawing/2014/main" id="{8E52FC85-1A81-45A7-9343-71F24F54D761}"/>
              </a:ext>
            </a:extLst>
          </p:cNvPr>
          <p:cNvSpPr txBox="1"/>
          <p:nvPr/>
        </p:nvSpPr>
        <p:spPr>
          <a:xfrm>
            <a:off x="1208579" y="5175355"/>
            <a:ext cx="1377300" cy="276999"/>
          </a:xfrm>
          <a:prstGeom prst="rect">
            <a:avLst/>
          </a:prstGeom>
          <a:noFill/>
        </p:spPr>
        <p:txBody>
          <a:bodyPr wrap="none" rtlCol="0">
            <a:spAutoFit/>
          </a:bodyPr>
          <a:lstStyle/>
          <a:p>
            <a:pPr algn="ctr"/>
            <a:r>
              <a:rPr lang="en-US" altLang="ko-KR" sz="1200" b="1" spc="-100">
                <a:solidFill>
                  <a:srgbClr val="C00000"/>
                </a:solidFill>
                <a:latin typeface="Arial" panose="020B0604020202020204" pitchFamily="34" charset="0"/>
                <a:cs typeface="Arial" panose="020B0604020202020204" pitchFamily="34" charset="0"/>
              </a:rPr>
              <a:t>Accessibility model</a:t>
            </a:r>
            <a:endParaRPr lang="ko-KR" altLang="en-US" sz="1200" b="1" spc="-100">
              <a:solidFill>
                <a:srgbClr val="C00000"/>
              </a:solidFill>
              <a:latin typeface="Arial" panose="020B0604020202020204" pitchFamily="34" charset="0"/>
              <a:cs typeface="Arial" panose="020B0604020202020204" pitchFamily="34" charset="0"/>
            </a:endParaRPr>
          </a:p>
        </p:txBody>
      </p:sp>
      <p:sp>
        <p:nvSpPr>
          <p:cNvPr id="72" name="TextBox 77">
            <a:extLst>
              <a:ext uri="{FF2B5EF4-FFF2-40B4-BE49-F238E27FC236}">
                <a16:creationId xmlns:a16="http://schemas.microsoft.com/office/drawing/2014/main" id="{26E56A64-0F7B-457B-A37C-B02901EBDA9E}"/>
              </a:ext>
            </a:extLst>
          </p:cNvPr>
          <p:cNvSpPr txBox="1"/>
          <p:nvPr/>
        </p:nvSpPr>
        <p:spPr>
          <a:xfrm>
            <a:off x="1266223" y="3222428"/>
            <a:ext cx="1305165" cy="276999"/>
          </a:xfrm>
          <a:prstGeom prst="rect">
            <a:avLst/>
          </a:prstGeom>
          <a:noFill/>
        </p:spPr>
        <p:txBody>
          <a:bodyPr wrap="none" rtlCol="0">
            <a:spAutoFit/>
          </a:bodyPr>
          <a:lstStyle/>
          <a:p>
            <a:pPr algn="ctr"/>
            <a:r>
              <a:rPr lang="en-US" altLang="ko-KR" sz="1200" b="1" spc="-100">
                <a:solidFill>
                  <a:srgbClr val="C00000"/>
                </a:solidFill>
                <a:latin typeface="Arial" panose="020B0604020202020204" pitchFamily="34" charset="0"/>
                <a:cs typeface="Arial" panose="020B0604020202020204" pitchFamily="34" charset="0"/>
              </a:rPr>
              <a:t>Urban form model</a:t>
            </a:r>
            <a:endParaRPr lang="ko-KR" altLang="en-US" sz="1200" b="1" spc="-100">
              <a:solidFill>
                <a:srgbClr val="C00000"/>
              </a:solidFill>
              <a:latin typeface="Arial" panose="020B0604020202020204" pitchFamily="34" charset="0"/>
              <a:cs typeface="Arial" panose="020B0604020202020204" pitchFamily="34" charset="0"/>
            </a:endParaRPr>
          </a:p>
        </p:txBody>
      </p:sp>
      <p:sp>
        <p:nvSpPr>
          <p:cNvPr id="73" name="TextBox 78">
            <a:extLst>
              <a:ext uri="{FF2B5EF4-FFF2-40B4-BE49-F238E27FC236}">
                <a16:creationId xmlns:a16="http://schemas.microsoft.com/office/drawing/2014/main" id="{250E3BD6-FB0E-4437-BB30-A10A58683D8E}"/>
              </a:ext>
            </a:extLst>
          </p:cNvPr>
          <p:cNvSpPr txBox="1"/>
          <p:nvPr/>
        </p:nvSpPr>
        <p:spPr>
          <a:xfrm>
            <a:off x="5375221" y="2561840"/>
            <a:ext cx="1045030" cy="276999"/>
          </a:xfrm>
          <a:prstGeom prst="rect">
            <a:avLst/>
          </a:prstGeom>
          <a:noFill/>
        </p:spPr>
        <p:txBody>
          <a:bodyPr wrap="none" rtlCol="0">
            <a:spAutoFit/>
          </a:bodyPr>
          <a:lstStyle/>
          <a:p>
            <a:pPr algn="ctr"/>
            <a:r>
              <a:rPr lang="en-US" altLang="ko-KR" sz="1200" b="1" spc="-100" dirty="0">
                <a:solidFill>
                  <a:srgbClr val="C00000"/>
                </a:solidFill>
                <a:latin typeface="Arial" panose="020B0604020202020204" pitchFamily="34" charset="0"/>
                <a:cs typeface="Arial" panose="020B0604020202020204" pitchFamily="34" charset="0"/>
              </a:rPr>
              <a:t>Vehicle model</a:t>
            </a:r>
            <a:endParaRPr lang="ko-KR" altLang="en-US" sz="1200" b="1" spc="-100" dirty="0">
              <a:solidFill>
                <a:srgbClr val="C00000"/>
              </a:solidFill>
              <a:latin typeface="Arial" panose="020B0604020202020204" pitchFamily="34" charset="0"/>
              <a:cs typeface="Arial" panose="020B0604020202020204" pitchFamily="34" charset="0"/>
            </a:endParaRPr>
          </a:p>
        </p:txBody>
      </p:sp>
      <p:sp>
        <p:nvSpPr>
          <p:cNvPr id="74" name="TextBox 79">
            <a:extLst>
              <a:ext uri="{FF2B5EF4-FFF2-40B4-BE49-F238E27FC236}">
                <a16:creationId xmlns:a16="http://schemas.microsoft.com/office/drawing/2014/main" id="{E2119730-22ED-47F7-B2B1-08A67D5FE4E5}"/>
              </a:ext>
            </a:extLst>
          </p:cNvPr>
          <p:cNvSpPr txBox="1"/>
          <p:nvPr/>
        </p:nvSpPr>
        <p:spPr>
          <a:xfrm>
            <a:off x="5118547" y="3045194"/>
            <a:ext cx="1514710" cy="276999"/>
          </a:xfrm>
          <a:prstGeom prst="rect">
            <a:avLst/>
          </a:prstGeom>
          <a:noFill/>
        </p:spPr>
        <p:txBody>
          <a:bodyPr wrap="none" rtlCol="0">
            <a:spAutoFit/>
          </a:bodyPr>
          <a:lstStyle/>
          <a:p>
            <a:pPr algn="ctr"/>
            <a:r>
              <a:rPr lang="en-US" altLang="ko-KR" sz="1200" b="1" spc="-100">
                <a:solidFill>
                  <a:srgbClr val="C00000"/>
                </a:solidFill>
                <a:latin typeface="Arial" panose="020B0604020202020204" pitchFamily="34" charset="0"/>
                <a:cs typeface="Arial" panose="020B0604020202020204" pitchFamily="34" charset="0"/>
              </a:rPr>
              <a:t>Travel demand model</a:t>
            </a:r>
            <a:endParaRPr lang="ko-KR" altLang="en-US" sz="1200" b="1" spc="-100">
              <a:solidFill>
                <a:srgbClr val="C00000"/>
              </a:solidFill>
              <a:latin typeface="Arial" panose="020B0604020202020204" pitchFamily="34" charset="0"/>
              <a:cs typeface="Arial" panose="020B0604020202020204" pitchFamily="34" charset="0"/>
            </a:endParaRPr>
          </a:p>
        </p:txBody>
      </p:sp>
      <p:sp>
        <p:nvSpPr>
          <p:cNvPr id="75" name="Rectangle: Rounded Corners 81">
            <a:extLst>
              <a:ext uri="{FF2B5EF4-FFF2-40B4-BE49-F238E27FC236}">
                <a16:creationId xmlns:a16="http://schemas.microsoft.com/office/drawing/2014/main" id="{25C3F35C-DC02-4457-A761-89C202FCDA1C}"/>
              </a:ext>
            </a:extLst>
          </p:cNvPr>
          <p:cNvSpPr/>
          <p:nvPr/>
        </p:nvSpPr>
        <p:spPr>
          <a:xfrm>
            <a:off x="1980000" y="5686763"/>
            <a:ext cx="972000" cy="252888"/>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200" spc="-100">
                <a:latin typeface="Arial" panose="020B0604020202020204" pitchFamily="34" charset="0"/>
                <a:cs typeface="Arial" panose="020B0604020202020204" pitchFamily="34" charset="0"/>
              </a:rPr>
              <a:t>By VMT</a:t>
            </a:r>
            <a:endParaRPr lang="ko-KR" altLang="en-US" sz="1200" spc="-100">
              <a:latin typeface="Arial" panose="020B0604020202020204" pitchFamily="34" charset="0"/>
              <a:cs typeface="Arial" panose="020B0604020202020204" pitchFamily="34" charset="0"/>
            </a:endParaRPr>
          </a:p>
        </p:txBody>
      </p:sp>
      <p:sp>
        <p:nvSpPr>
          <p:cNvPr id="76" name="Rectangle: Rounded Corners 82">
            <a:extLst>
              <a:ext uri="{FF2B5EF4-FFF2-40B4-BE49-F238E27FC236}">
                <a16:creationId xmlns:a16="http://schemas.microsoft.com/office/drawing/2014/main" id="{D18DB1B5-9DFA-43D2-94C6-A1023E662729}"/>
              </a:ext>
            </a:extLst>
          </p:cNvPr>
          <p:cNvSpPr/>
          <p:nvPr/>
        </p:nvSpPr>
        <p:spPr>
          <a:xfrm>
            <a:off x="1980000" y="5976000"/>
            <a:ext cx="972000" cy="252888"/>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200" spc="-100">
                <a:latin typeface="Arial" panose="020B0604020202020204" pitchFamily="34" charset="0"/>
                <a:cs typeface="Arial" panose="020B0604020202020204" pitchFamily="34" charset="0"/>
              </a:rPr>
              <a:t>By lane miles</a:t>
            </a:r>
            <a:endParaRPr lang="ko-KR" altLang="en-US" sz="1200" spc="-100">
              <a:latin typeface="Arial" panose="020B0604020202020204" pitchFamily="34" charset="0"/>
              <a:cs typeface="Arial" panose="020B0604020202020204" pitchFamily="34" charset="0"/>
            </a:endParaRPr>
          </a:p>
        </p:txBody>
      </p:sp>
      <p:sp>
        <p:nvSpPr>
          <p:cNvPr id="77" name="TextBox 80">
            <a:extLst>
              <a:ext uri="{FF2B5EF4-FFF2-40B4-BE49-F238E27FC236}">
                <a16:creationId xmlns:a16="http://schemas.microsoft.com/office/drawing/2014/main" id="{65927AB4-6CAC-4452-841B-3A7F0AD9F3B2}"/>
              </a:ext>
            </a:extLst>
          </p:cNvPr>
          <p:cNvSpPr txBox="1"/>
          <p:nvPr/>
        </p:nvSpPr>
        <p:spPr>
          <a:xfrm>
            <a:off x="1204945" y="5825282"/>
            <a:ext cx="1324402" cy="276999"/>
          </a:xfrm>
          <a:prstGeom prst="rect">
            <a:avLst/>
          </a:prstGeom>
          <a:noFill/>
        </p:spPr>
        <p:txBody>
          <a:bodyPr wrap="none" rtlCol="0">
            <a:spAutoFit/>
          </a:bodyPr>
          <a:lstStyle/>
          <a:p>
            <a:pPr algn="ctr"/>
            <a:r>
              <a:rPr lang="en-US" altLang="ko-KR" sz="1200" b="1" spc="-100">
                <a:solidFill>
                  <a:srgbClr val="C00000"/>
                </a:solidFill>
                <a:latin typeface="Arial" panose="020B0604020202020204" pitchFamily="34" charset="0"/>
                <a:cs typeface="Arial" panose="020B0604020202020204" pitchFamily="34" charset="0"/>
              </a:rPr>
              <a:t>Congestion model</a:t>
            </a:r>
            <a:endParaRPr lang="ko-KR" altLang="en-US" sz="1200" b="1" spc="-100">
              <a:solidFill>
                <a:srgbClr val="C00000"/>
              </a:solidFill>
              <a:latin typeface="Arial" panose="020B0604020202020204" pitchFamily="34" charset="0"/>
              <a:cs typeface="Arial" panose="020B0604020202020204" pitchFamily="34" charset="0"/>
            </a:endParaRPr>
          </a:p>
        </p:txBody>
      </p:sp>
      <p:sp>
        <p:nvSpPr>
          <p:cNvPr id="78" name="Speech Bubble: Oval 83">
            <a:extLst>
              <a:ext uri="{FF2B5EF4-FFF2-40B4-BE49-F238E27FC236}">
                <a16:creationId xmlns:a16="http://schemas.microsoft.com/office/drawing/2014/main" id="{75EAB309-D9DA-4A12-95C1-5E462CDBD1BE}"/>
              </a:ext>
            </a:extLst>
          </p:cNvPr>
          <p:cNvSpPr>
            <a:spLocks noChangeAspect="1"/>
          </p:cNvSpPr>
          <p:nvPr/>
        </p:nvSpPr>
        <p:spPr>
          <a:xfrm>
            <a:off x="540000" y="1253107"/>
            <a:ext cx="432000" cy="432000"/>
          </a:xfrm>
          <a:prstGeom prst="wedgeEllipseCallout">
            <a:avLst>
              <a:gd name="adj1" fmla="val 71378"/>
              <a:gd name="adj2" fmla="val 3106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latin typeface="Arial" panose="020B0604020202020204" pitchFamily="34" charset="0"/>
                <a:cs typeface="Arial" panose="020B0604020202020204" pitchFamily="34" charset="0"/>
              </a:rPr>
              <a:t>1</a:t>
            </a:r>
            <a:endParaRPr lang="ko-KR" altLang="en-US">
              <a:latin typeface="Arial" panose="020B0604020202020204" pitchFamily="34" charset="0"/>
              <a:cs typeface="Arial" panose="020B0604020202020204" pitchFamily="34" charset="0"/>
            </a:endParaRPr>
          </a:p>
        </p:txBody>
      </p:sp>
      <p:sp>
        <p:nvSpPr>
          <p:cNvPr id="79" name="Speech Bubble: Oval 84">
            <a:extLst>
              <a:ext uri="{FF2B5EF4-FFF2-40B4-BE49-F238E27FC236}">
                <a16:creationId xmlns:a16="http://schemas.microsoft.com/office/drawing/2014/main" id="{D2ECB8A0-67E0-4115-851E-92E8C8E5A93F}"/>
              </a:ext>
            </a:extLst>
          </p:cNvPr>
          <p:cNvSpPr>
            <a:spLocks noChangeAspect="1"/>
          </p:cNvSpPr>
          <p:nvPr/>
        </p:nvSpPr>
        <p:spPr>
          <a:xfrm>
            <a:off x="3376742" y="2311004"/>
            <a:ext cx="432000" cy="432000"/>
          </a:xfrm>
          <a:prstGeom prst="wedgeEllipseCallout">
            <a:avLst>
              <a:gd name="adj1" fmla="val 33655"/>
              <a:gd name="adj2" fmla="val 6669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latin typeface="Arial" panose="020B0604020202020204" pitchFamily="34" charset="0"/>
                <a:cs typeface="Arial" panose="020B0604020202020204" pitchFamily="34" charset="0"/>
              </a:rPr>
              <a:t>2</a:t>
            </a:r>
            <a:endParaRPr lang="ko-KR" altLang="en-US">
              <a:latin typeface="Arial" panose="020B0604020202020204" pitchFamily="34" charset="0"/>
              <a:cs typeface="Arial" panose="020B0604020202020204" pitchFamily="34" charset="0"/>
            </a:endParaRPr>
          </a:p>
        </p:txBody>
      </p:sp>
      <p:sp>
        <p:nvSpPr>
          <p:cNvPr id="80" name="Speech Bubble: Oval 85">
            <a:extLst>
              <a:ext uri="{FF2B5EF4-FFF2-40B4-BE49-F238E27FC236}">
                <a16:creationId xmlns:a16="http://schemas.microsoft.com/office/drawing/2014/main" id="{010FD68C-5809-4B91-A280-052B46180733}"/>
              </a:ext>
            </a:extLst>
          </p:cNvPr>
          <p:cNvSpPr>
            <a:spLocks noChangeAspect="1"/>
          </p:cNvSpPr>
          <p:nvPr/>
        </p:nvSpPr>
        <p:spPr>
          <a:xfrm>
            <a:off x="4996142" y="1099014"/>
            <a:ext cx="432000" cy="432000"/>
          </a:xfrm>
          <a:prstGeom prst="wedgeEllipseCallout">
            <a:avLst>
              <a:gd name="adj1" fmla="val 56708"/>
              <a:gd name="adj2" fmla="val 5202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latin typeface="Arial" panose="020B0604020202020204" pitchFamily="34" charset="0"/>
                <a:cs typeface="Arial" panose="020B0604020202020204" pitchFamily="34" charset="0"/>
              </a:rPr>
              <a:t>3</a:t>
            </a:r>
            <a:endParaRPr lang="ko-KR" altLang="en-US">
              <a:latin typeface="Arial" panose="020B0604020202020204" pitchFamily="34" charset="0"/>
              <a:cs typeface="Arial" panose="020B0604020202020204" pitchFamily="34" charset="0"/>
            </a:endParaRPr>
          </a:p>
        </p:txBody>
      </p:sp>
      <p:sp>
        <p:nvSpPr>
          <p:cNvPr id="81" name="Speech Bubble: Oval 86">
            <a:extLst>
              <a:ext uri="{FF2B5EF4-FFF2-40B4-BE49-F238E27FC236}">
                <a16:creationId xmlns:a16="http://schemas.microsoft.com/office/drawing/2014/main" id="{532D507C-C7FE-4011-9DA0-6E9224CEF105}"/>
              </a:ext>
            </a:extLst>
          </p:cNvPr>
          <p:cNvSpPr>
            <a:spLocks noChangeAspect="1"/>
          </p:cNvSpPr>
          <p:nvPr/>
        </p:nvSpPr>
        <p:spPr>
          <a:xfrm>
            <a:off x="4994191" y="3952613"/>
            <a:ext cx="432000" cy="432000"/>
          </a:xfrm>
          <a:prstGeom prst="wedgeEllipseCallout">
            <a:avLst>
              <a:gd name="adj1" fmla="val 56708"/>
              <a:gd name="adj2" fmla="val 5202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latin typeface="Arial" panose="020B0604020202020204" pitchFamily="34" charset="0"/>
                <a:cs typeface="Arial" panose="020B0604020202020204" pitchFamily="34" charset="0"/>
              </a:rPr>
              <a:t>4</a:t>
            </a:r>
            <a:endParaRPr lang="ko-KR" altLang="en-US">
              <a:latin typeface="Arial" panose="020B0604020202020204" pitchFamily="34" charset="0"/>
              <a:cs typeface="Arial" panose="020B0604020202020204" pitchFamily="34" charset="0"/>
            </a:endParaRPr>
          </a:p>
        </p:txBody>
      </p:sp>
      <p:sp>
        <p:nvSpPr>
          <p:cNvPr id="82" name="Speech Bubble: Oval 87">
            <a:extLst>
              <a:ext uri="{FF2B5EF4-FFF2-40B4-BE49-F238E27FC236}">
                <a16:creationId xmlns:a16="http://schemas.microsoft.com/office/drawing/2014/main" id="{00FAB11E-03ED-4A55-90A7-006AF903754E}"/>
              </a:ext>
            </a:extLst>
          </p:cNvPr>
          <p:cNvSpPr>
            <a:spLocks noChangeAspect="1"/>
          </p:cNvSpPr>
          <p:nvPr/>
        </p:nvSpPr>
        <p:spPr>
          <a:xfrm>
            <a:off x="7266405" y="1116000"/>
            <a:ext cx="432000" cy="432000"/>
          </a:xfrm>
          <a:prstGeom prst="wedgeEllipseCallout">
            <a:avLst>
              <a:gd name="adj1" fmla="val 56708"/>
              <a:gd name="adj2" fmla="val 5202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latin typeface="Arial" panose="020B0604020202020204" pitchFamily="34" charset="0"/>
                <a:cs typeface="Arial" panose="020B0604020202020204" pitchFamily="34" charset="0"/>
              </a:rPr>
              <a:t>5</a:t>
            </a:r>
            <a:endParaRPr lang="ko-KR" altLang="en-US">
              <a:latin typeface="Arial" panose="020B0604020202020204" pitchFamily="34" charset="0"/>
              <a:cs typeface="Arial" panose="020B0604020202020204" pitchFamily="34" charset="0"/>
            </a:endParaRPr>
          </a:p>
        </p:txBody>
      </p:sp>
      <p:sp>
        <p:nvSpPr>
          <p:cNvPr id="83" name="Speech Bubble: Oval 88">
            <a:extLst>
              <a:ext uri="{FF2B5EF4-FFF2-40B4-BE49-F238E27FC236}">
                <a16:creationId xmlns:a16="http://schemas.microsoft.com/office/drawing/2014/main" id="{F8D2B6A5-5CB9-4A82-A0EE-A6EF7B874CBF}"/>
              </a:ext>
            </a:extLst>
          </p:cNvPr>
          <p:cNvSpPr>
            <a:spLocks noChangeAspect="1"/>
          </p:cNvSpPr>
          <p:nvPr/>
        </p:nvSpPr>
        <p:spPr>
          <a:xfrm>
            <a:off x="7209258" y="3033368"/>
            <a:ext cx="432000" cy="432000"/>
          </a:xfrm>
          <a:prstGeom prst="wedgeEllipseCallout">
            <a:avLst>
              <a:gd name="adj1" fmla="val 56708"/>
              <a:gd name="adj2" fmla="val 5202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latin typeface="Arial" panose="020B0604020202020204" pitchFamily="34" charset="0"/>
                <a:cs typeface="Arial" panose="020B0604020202020204" pitchFamily="34" charset="0"/>
              </a:rPr>
              <a:t>6</a:t>
            </a:r>
            <a:endParaRPr lang="ko-KR" altLang="en-US">
              <a:latin typeface="Arial" panose="020B0604020202020204" pitchFamily="34" charset="0"/>
              <a:cs typeface="Arial" panose="020B0604020202020204" pitchFamily="34" charset="0"/>
            </a:endParaRPr>
          </a:p>
        </p:txBody>
      </p:sp>
      <p:sp>
        <p:nvSpPr>
          <p:cNvPr id="84" name="Speech Bubble: Oval 89">
            <a:extLst>
              <a:ext uri="{FF2B5EF4-FFF2-40B4-BE49-F238E27FC236}">
                <a16:creationId xmlns:a16="http://schemas.microsoft.com/office/drawing/2014/main" id="{09003779-10BC-4738-8BEC-654C3225C87F}"/>
              </a:ext>
            </a:extLst>
          </p:cNvPr>
          <p:cNvSpPr>
            <a:spLocks noChangeAspect="1"/>
          </p:cNvSpPr>
          <p:nvPr/>
        </p:nvSpPr>
        <p:spPr>
          <a:xfrm>
            <a:off x="9494191" y="3900697"/>
            <a:ext cx="432000" cy="432000"/>
          </a:xfrm>
          <a:prstGeom prst="wedgeEllipseCallout">
            <a:avLst>
              <a:gd name="adj1" fmla="val 56708"/>
              <a:gd name="adj2" fmla="val 5202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latin typeface="Arial" panose="020B0604020202020204" pitchFamily="34" charset="0"/>
                <a:cs typeface="Arial" panose="020B0604020202020204" pitchFamily="34" charset="0"/>
              </a:rPr>
              <a:t>7</a:t>
            </a:r>
            <a:endParaRPr lang="ko-KR" altLang="en-US">
              <a:latin typeface="Arial" panose="020B0604020202020204" pitchFamily="34" charset="0"/>
              <a:cs typeface="Arial" panose="020B0604020202020204" pitchFamily="34" charset="0"/>
            </a:endParaRPr>
          </a:p>
        </p:txBody>
      </p:sp>
      <p:sp>
        <p:nvSpPr>
          <p:cNvPr id="85" name="Speech Bubble: Oval 90">
            <a:extLst>
              <a:ext uri="{FF2B5EF4-FFF2-40B4-BE49-F238E27FC236}">
                <a16:creationId xmlns:a16="http://schemas.microsoft.com/office/drawing/2014/main" id="{7CE869E4-4DE4-4B61-ACEE-CDC2260738E4}"/>
              </a:ext>
            </a:extLst>
          </p:cNvPr>
          <p:cNvSpPr>
            <a:spLocks noChangeAspect="1"/>
          </p:cNvSpPr>
          <p:nvPr/>
        </p:nvSpPr>
        <p:spPr>
          <a:xfrm>
            <a:off x="7209258" y="3592277"/>
            <a:ext cx="432000" cy="432000"/>
          </a:xfrm>
          <a:prstGeom prst="wedgeEllipseCallout">
            <a:avLst>
              <a:gd name="adj1" fmla="val 65091"/>
              <a:gd name="adj2" fmla="val -875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latin typeface="Arial" panose="020B0604020202020204" pitchFamily="34" charset="0"/>
                <a:cs typeface="Arial" panose="020B0604020202020204" pitchFamily="34" charset="0"/>
              </a:rPr>
              <a:t>8</a:t>
            </a:r>
            <a:endParaRPr lang="ko-KR" altLang="en-US">
              <a:latin typeface="Arial" panose="020B0604020202020204" pitchFamily="34" charset="0"/>
              <a:cs typeface="Arial" panose="020B0604020202020204" pitchFamily="34" charset="0"/>
            </a:endParaRPr>
          </a:p>
        </p:txBody>
      </p:sp>
      <p:grpSp>
        <p:nvGrpSpPr>
          <p:cNvPr id="87" name="Group 86">
            <a:extLst>
              <a:ext uri="{FF2B5EF4-FFF2-40B4-BE49-F238E27FC236}">
                <a16:creationId xmlns:a16="http://schemas.microsoft.com/office/drawing/2014/main" id="{F8AD1C6B-89FC-4FD9-9997-0CD8C1E1CC82}"/>
              </a:ext>
            </a:extLst>
          </p:cNvPr>
          <p:cNvGrpSpPr/>
          <p:nvPr/>
        </p:nvGrpSpPr>
        <p:grpSpPr>
          <a:xfrm>
            <a:off x="10273406" y="6391520"/>
            <a:ext cx="1308994" cy="293193"/>
            <a:chOff x="10362306" y="6391520"/>
            <a:chExt cx="1308994" cy="293193"/>
          </a:xfrm>
        </p:grpSpPr>
        <p:sp>
          <p:nvSpPr>
            <p:cNvPr id="88" name="TextBox 87">
              <a:extLst>
                <a:ext uri="{FF2B5EF4-FFF2-40B4-BE49-F238E27FC236}">
                  <a16:creationId xmlns:a16="http://schemas.microsoft.com/office/drawing/2014/main" id="{A5AA00D2-25BA-4180-98CC-59CAA9F4360E}"/>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F221AD4E-6EA8-4B1B-A6AD-7E8F9192AF4E}"/>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465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7"/>
                                        </p:tgtEl>
                                      </p:cBhvr>
                                    </p:animEffect>
                                    <p:set>
                                      <p:cBhvr>
                                        <p:cTn id="27" dur="1" fill="hold">
                                          <p:stCondLst>
                                            <p:cond delay="499"/>
                                          </p:stCondLst>
                                        </p:cTn>
                                        <p:tgtEl>
                                          <p:spTgt spid="7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71"/>
                                        </p:tgtEl>
                                      </p:cBhvr>
                                    </p:animEffect>
                                    <p:set>
                                      <p:cBhvr>
                                        <p:cTn id="30" dur="1" fill="hold">
                                          <p:stCondLst>
                                            <p:cond delay="499"/>
                                          </p:stCondLst>
                                        </p:cTn>
                                        <p:tgtEl>
                                          <p:spTgt spid="7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2"/>
                                        </p:tgtEl>
                                      </p:cBhvr>
                                    </p:animEffect>
                                    <p:set>
                                      <p:cBhvr>
                                        <p:cTn id="33" dur="1" fill="hold">
                                          <p:stCondLst>
                                            <p:cond delay="499"/>
                                          </p:stCondLst>
                                        </p:cTn>
                                        <p:tgtEl>
                                          <p:spTgt spid="7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0"/>
                                        </p:tgtEl>
                                      </p:cBhvr>
                                    </p:animEffect>
                                    <p:set>
                                      <p:cBhvr>
                                        <p:cTn id="36" dur="1" fill="hold">
                                          <p:stCondLst>
                                            <p:cond delay="499"/>
                                          </p:stCondLst>
                                        </p:cTn>
                                        <p:tgtEl>
                                          <p:spTgt spid="7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3"/>
                                        </p:tgtEl>
                                      </p:cBhvr>
                                    </p:animEffect>
                                    <p:set>
                                      <p:cBhvr>
                                        <p:cTn id="39" dur="1" fill="hold">
                                          <p:stCondLst>
                                            <p:cond delay="499"/>
                                          </p:stCondLst>
                                        </p:cTn>
                                        <p:tgtEl>
                                          <p:spTgt spid="7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74"/>
                                        </p:tgtEl>
                                      </p:cBhvr>
                                    </p:animEffect>
                                    <p:set>
                                      <p:cBhvr>
                                        <p:cTn id="42" dur="1" fill="hold">
                                          <p:stCondLst>
                                            <p:cond delay="499"/>
                                          </p:stCondLst>
                                        </p:cTn>
                                        <p:tgtEl>
                                          <p:spTgt spid="74"/>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6" grpId="0"/>
      <p:bldP spid="57" grpId="0"/>
      <p:bldP spid="58" grpId="0"/>
      <p:bldP spid="64" grpId="0"/>
      <p:bldP spid="65" grpId="0"/>
      <p:bldP spid="66" grpId="0"/>
      <p:bldP spid="67" grpId="0"/>
      <p:bldP spid="70" grpId="0"/>
      <p:bldP spid="70" grpId="1"/>
      <p:bldP spid="71" grpId="0"/>
      <p:bldP spid="71" grpId="1"/>
      <p:bldP spid="72" grpId="0"/>
      <p:bldP spid="72" grpId="1"/>
      <p:bldP spid="73" grpId="0"/>
      <p:bldP spid="73" grpId="1"/>
      <p:bldP spid="74" grpId="0"/>
      <p:bldP spid="74" grpId="1"/>
      <p:bldP spid="77" grpId="0"/>
      <p:bldP spid="7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2C31F4-8518-4A1F-8B54-79735EA248E6}"/>
              </a:ext>
            </a:extLst>
          </p:cNvPr>
          <p:cNvSpPr>
            <a:spLocks noGrp="1"/>
          </p:cNvSpPr>
          <p:nvPr>
            <p:ph type="title"/>
          </p:nvPr>
        </p:nvSpPr>
        <p:spPr/>
        <p:txBody>
          <a:bodyPr/>
          <a:lstStyle/>
          <a:p>
            <a:r>
              <a:rPr lang="en-US" dirty="0"/>
              <a:t>Model components</a:t>
            </a:r>
          </a:p>
        </p:txBody>
      </p:sp>
      <p:sp>
        <p:nvSpPr>
          <p:cNvPr id="3" name="内容占位符 2">
            <a:extLst>
              <a:ext uri="{FF2B5EF4-FFF2-40B4-BE49-F238E27FC236}">
                <a16:creationId xmlns:a16="http://schemas.microsoft.com/office/drawing/2014/main" id="{68983ACE-CB7D-4365-B829-9B0FAD3691E6}"/>
              </a:ext>
            </a:extLst>
          </p:cNvPr>
          <p:cNvSpPr>
            <a:spLocks noGrp="1"/>
          </p:cNvSpPr>
          <p:nvPr>
            <p:ph idx="1"/>
          </p:nvPr>
        </p:nvSpPr>
        <p:spPr>
          <a:xfrm>
            <a:off x="838200" y="1825625"/>
            <a:ext cx="4881664" cy="4351338"/>
          </a:xfrm>
        </p:spPr>
        <p:txBody>
          <a:bodyPr/>
          <a:lstStyle/>
          <a:p>
            <a:pPr marL="0" indent="0">
              <a:buNone/>
            </a:pPr>
            <a:r>
              <a:rPr lang="en-US" b="1" dirty="0"/>
              <a:t>Baseline</a:t>
            </a:r>
          </a:p>
          <a:p>
            <a:r>
              <a:rPr lang="en-US" dirty="0"/>
              <a:t>Household and firm model</a:t>
            </a:r>
          </a:p>
          <a:p>
            <a:r>
              <a:rPr lang="en-US" dirty="0"/>
              <a:t>Urban form model</a:t>
            </a:r>
          </a:p>
          <a:p>
            <a:r>
              <a:rPr lang="en-US" dirty="0"/>
              <a:t>Accessibility model</a:t>
            </a:r>
          </a:p>
          <a:p>
            <a:r>
              <a:rPr lang="en-US" dirty="0"/>
              <a:t>Vehicle model</a:t>
            </a:r>
          </a:p>
          <a:p>
            <a:r>
              <a:rPr lang="en-US" dirty="0">
                <a:highlight>
                  <a:srgbClr val="CCE9AD"/>
                </a:highlight>
              </a:rPr>
              <a:t>Travel demand model</a:t>
            </a:r>
          </a:p>
          <a:p>
            <a:r>
              <a:rPr lang="en-US" dirty="0"/>
              <a:t>Congestion model</a:t>
            </a:r>
          </a:p>
        </p:txBody>
      </p:sp>
      <p:sp>
        <p:nvSpPr>
          <p:cNvPr id="4" name="灯片编号占位符 3">
            <a:extLst>
              <a:ext uri="{FF2B5EF4-FFF2-40B4-BE49-F238E27FC236}">
                <a16:creationId xmlns:a16="http://schemas.microsoft.com/office/drawing/2014/main" id="{0020594C-B5E8-4A97-9348-784FA825A402}"/>
              </a:ext>
            </a:extLst>
          </p:cNvPr>
          <p:cNvSpPr>
            <a:spLocks noGrp="1"/>
          </p:cNvSpPr>
          <p:nvPr>
            <p:ph type="sldNum" sz="quarter" idx="12"/>
          </p:nvPr>
        </p:nvSpPr>
        <p:spPr/>
        <p:txBody>
          <a:bodyPr/>
          <a:lstStyle/>
          <a:p>
            <a:fld id="{07A2E26F-E42C-4199-98FF-D24EEDB86635}" type="slidenum">
              <a:rPr lang="ko-KR" altLang="en-US" smtClean="0"/>
              <a:pPr/>
              <a:t>21</a:t>
            </a:fld>
            <a:endParaRPr lang="ko-KR" altLang="en-US"/>
          </a:p>
        </p:txBody>
      </p:sp>
      <p:sp>
        <p:nvSpPr>
          <p:cNvPr id="5" name="内容占位符 2">
            <a:extLst>
              <a:ext uri="{FF2B5EF4-FFF2-40B4-BE49-F238E27FC236}">
                <a16:creationId xmlns:a16="http://schemas.microsoft.com/office/drawing/2014/main" id="{6FFBD44C-47BD-48D8-BE3D-F39C555C52F6}"/>
              </a:ext>
            </a:extLst>
          </p:cNvPr>
          <p:cNvSpPr txBox="1">
            <a:spLocks/>
          </p:cNvSpPr>
          <p:nvPr/>
        </p:nvSpPr>
        <p:spPr>
          <a:xfrm>
            <a:off x="6472136" y="1825625"/>
            <a:ext cx="5361502" cy="4351338"/>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Feedback loops</a:t>
            </a:r>
          </a:p>
          <a:p>
            <a:r>
              <a:rPr lang="en-US" dirty="0"/>
              <a:t>Induced demand model</a:t>
            </a:r>
          </a:p>
          <a:p>
            <a:r>
              <a:rPr lang="en-US" dirty="0"/>
              <a:t>Policy adjusted travel demand</a:t>
            </a:r>
          </a:p>
          <a:p>
            <a:r>
              <a:rPr lang="en-US" dirty="0"/>
              <a:t>Performance metrics</a:t>
            </a:r>
          </a:p>
        </p:txBody>
      </p:sp>
      <p:sp>
        <p:nvSpPr>
          <p:cNvPr id="6" name="文本框 5">
            <a:extLst>
              <a:ext uri="{FF2B5EF4-FFF2-40B4-BE49-F238E27FC236}">
                <a16:creationId xmlns:a16="http://schemas.microsoft.com/office/drawing/2014/main" id="{CBEBD0C2-A1EA-4EC1-BCF9-18D0A58412EB}"/>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2948458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9A77F10-1AA0-49DA-9B8E-4376F2D411A0}"/>
              </a:ext>
            </a:extLst>
          </p:cNvPr>
          <p:cNvSpPr>
            <a:spLocks noGrp="1"/>
          </p:cNvSpPr>
          <p:nvPr>
            <p:ph type="sldNum" sz="quarter" idx="12"/>
          </p:nvPr>
        </p:nvSpPr>
        <p:spPr/>
        <p:txBody>
          <a:bodyPr/>
          <a:lstStyle/>
          <a:p>
            <a:fld id="{07A2E26F-E42C-4199-98FF-D24EEDB86635}" type="slidenum">
              <a:rPr lang="ko-KR" altLang="en-US" smtClean="0"/>
              <a:pPr/>
              <a:t>22</a:t>
            </a:fld>
            <a:endParaRPr lang="ko-KR" altLang="en-US"/>
          </a:p>
        </p:txBody>
      </p:sp>
      <p:pic>
        <p:nvPicPr>
          <p:cNvPr id="6" name="图片 5">
            <a:extLst>
              <a:ext uri="{FF2B5EF4-FFF2-40B4-BE49-F238E27FC236}">
                <a16:creationId xmlns:a16="http://schemas.microsoft.com/office/drawing/2014/main" id="{6E4FF1EC-D686-48CE-B7A0-1F3AC43A73CB}"/>
              </a:ext>
            </a:extLst>
          </p:cNvPr>
          <p:cNvPicPr>
            <a:picLocks noChangeAspect="1"/>
          </p:cNvPicPr>
          <p:nvPr/>
        </p:nvPicPr>
        <p:blipFill>
          <a:blip r:embed="rId3"/>
          <a:stretch>
            <a:fillRect/>
          </a:stretch>
        </p:blipFill>
        <p:spPr>
          <a:xfrm>
            <a:off x="2840881" y="416061"/>
            <a:ext cx="6747299" cy="3126496"/>
          </a:xfrm>
          <a:prstGeom prst="rect">
            <a:avLst/>
          </a:prstGeom>
        </p:spPr>
      </p:pic>
      <p:pic>
        <p:nvPicPr>
          <p:cNvPr id="8" name="图片 7">
            <a:extLst>
              <a:ext uri="{FF2B5EF4-FFF2-40B4-BE49-F238E27FC236}">
                <a16:creationId xmlns:a16="http://schemas.microsoft.com/office/drawing/2014/main" id="{15E51DC6-4770-4C12-BF97-78EAE7F76D93}"/>
              </a:ext>
            </a:extLst>
          </p:cNvPr>
          <p:cNvPicPr>
            <a:picLocks noChangeAspect="1"/>
          </p:cNvPicPr>
          <p:nvPr/>
        </p:nvPicPr>
        <p:blipFill>
          <a:blip r:embed="rId4"/>
          <a:stretch>
            <a:fillRect/>
          </a:stretch>
        </p:blipFill>
        <p:spPr>
          <a:xfrm>
            <a:off x="934767" y="3429000"/>
            <a:ext cx="10125075" cy="3295650"/>
          </a:xfrm>
          <a:prstGeom prst="rect">
            <a:avLst/>
          </a:prstGeom>
        </p:spPr>
      </p:pic>
      <p:sp>
        <p:nvSpPr>
          <p:cNvPr id="9" name="文本框 8">
            <a:extLst>
              <a:ext uri="{FF2B5EF4-FFF2-40B4-BE49-F238E27FC236}">
                <a16:creationId xmlns:a16="http://schemas.microsoft.com/office/drawing/2014/main" id="{0463CE47-5950-4220-8AAF-AF555D5FC5A3}"/>
              </a:ext>
            </a:extLst>
          </p:cNvPr>
          <p:cNvSpPr txBox="1"/>
          <p:nvPr/>
        </p:nvSpPr>
        <p:spPr>
          <a:xfrm>
            <a:off x="466927" y="262647"/>
            <a:ext cx="5350213" cy="461665"/>
          </a:xfrm>
          <a:prstGeom prst="rect">
            <a:avLst/>
          </a:prstGeom>
          <a:noFill/>
        </p:spPr>
        <p:txBody>
          <a:bodyPr wrap="square" rtlCol="0">
            <a:spAutoFit/>
          </a:bodyPr>
          <a:lstStyle/>
          <a:p>
            <a:r>
              <a:rPr lang="en-US" altLang="zh-CN" sz="2400" dirty="0"/>
              <a:t>Alternative travel demand models</a:t>
            </a:r>
            <a:endParaRPr lang="en-US" sz="2400" dirty="0"/>
          </a:p>
        </p:txBody>
      </p:sp>
      <p:sp>
        <p:nvSpPr>
          <p:cNvPr id="7" name="文本框 6">
            <a:extLst>
              <a:ext uri="{FF2B5EF4-FFF2-40B4-BE49-F238E27FC236}">
                <a16:creationId xmlns:a16="http://schemas.microsoft.com/office/drawing/2014/main" id="{40C19017-35E7-4471-974B-F7B9DB2B08C6}"/>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28964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BC4598-C53D-477C-92B8-62634BB4B42D}"/>
              </a:ext>
            </a:extLst>
          </p:cNvPr>
          <p:cNvSpPr>
            <a:spLocks noGrp="1"/>
          </p:cNvSpPr>
          <p:nvPr>
            <p:ph type="title"/>
          </p:nvPr>
        </p:nvSpPr>
        <p:spPr/>
        <p:txBody>
          <a:bodyPr/>
          <a:lstStyle/>
          <a:p>
            <a:r>
              <a:rPr lang="en-US" dirty="0"/>
              <a:t>Packages and modules</a:t>
            </a:r>
          </a:p>
        </p:txBody>
      </p:sp>
      <p:sp>
        <p:nvSpPr>
          <p:cNvPr id="4" name="灯片编号占位符 3">
            <a:extLst>
              <a:ext uri="{FF2B5EF4-FFF2-40B4-BE49-F238E27FC236}">
                <a16:creationId xmlns:a16="http://schemas.microsoft.com/office/drawing/2014/main" id="{B3DC7003-BCFA-49F3-BF0C-874B9BDF3242}"/>
              </a:ext>
            </a:extLst>
          </p:cNvPr>
          <p:cNvSpPr>
            <a:spLocks noGrp="1"/>
          </p:cNvSpPr>
          <p:nvPr>
            <p:ph type="sldNum" sz="quarter" idx="12"/>
          </p:nvPr>
        </p:nvSpPr>
        <p:spPr/>
        <p:txBody>
          <a:bodyPr/>
          <a:lstStyle/>
          <a:p>
            <a:fld id="{07A2E26F-E42C-4199-98FF-D24EEDB86635}" type="slidenum">
              <a:rPr lang="ko-KR" altLang="en-US" smtClean="0"/>
              <a:pPr/>
              <a:t>23</a:t>
            </a:fld>
            <a:endParaRPr lang="ko-KR" altLang="en-US" dirty="0"/>
          </a:p>
        </p:txBody>
      </p:sp>
      <p:sp>
        <p:nvSpPr>
          <p:cNvPr id="6" name="文本框 5">
            <a:extLst>
              <a:ext uri="{FF2B5EF4-FFF2-40B4-BE49-F238E27FC236}">
                <a16:creationId xmlns:a16="http://schemas.microsoft.com/office/drawing/2014/main" id="{3023764F-2C13-47C5-B22D-C84802AF8753}"/>
              </a:ext>
            </a:extLst>
          </p:cNvPr>
          <p:cNvSpPr txBox="1"/>
          <p:nvPr/>
        </p:nvSpPr>
        <p:spPr>
          <a:xfrm>
            <a:off x="488951" y="2096928"/>
            <a:ext cx="20574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err="1"/>
              <a:t>VESimHouseholds</a:t>
            </a:r>
            <a:endParaRPr lang="en-US" dirty="0"/>
          </a:p>
        </p:txBody>
      </p:sp>
      <p:sp>
        <p:nvSpPr>
          <p:cNvPr id="7" name="文本框 6">
            <a:extLst>
              <a:ext uri="{FF2B5EF4-FFF2-40B4-BE49-F238E27FC236}">
                <a16:creationId xmlns:a16="http://schemas.microsoft.com/office/drawing/2014/main" id="{B9E0D44A-A6FF-477C-889A-B45D7C8AE009}"/>
              </a:ext>
            </a:extLst>
          </p:cNvPr>
          <p:cNvSpPr txBox="1"/>
          <p:nvPr/>
        </p:nvSpPr>
        <p:spPr>
          <a:xfrm>
            <a:off x="488951" y="3192908"/>
            <a:ext cx="20574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err="1"/>
              <a:t>VESyntheticFirms</a:t>
            </a:r>
            <a:endParaRPr lang="en-US" dirty="0"/>
          </a:p>
        </p:txBody>
      </p:sp>
      <p:sp>
        <p:nvSpPr>
          <p:cNvPr id="8" name="文本框 7">
            <a:extLst>
              <a:ext uri="{FF2B5EF4-FFF2-40B4-BE49-F238E27FC236}">
                <a16:creationId xmlns:a16="http://schemas.microsoft.com/office/drawing/2014/main" id="{BC06139D-CFC5-40B9-B389-C1B76981D621}"/>
              </a:ext>
            </a:extLst>
          </p:cNvPr>
          <p:cNvSpPr txBox="1"/>
          <p:nvPr/>
        </p:nvSpPr>
        <p:spPr>
          <a:xfrm>
            <a:off x="488951" y="4288888"/>
            <a:ext cx="20574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err="1"/>
              <a:t>VELandUse</a:t>
            </a:r>
            <a:endParaRPr lang="en-US" dirty="0"/>
          </a:p>
        </p:txBody>
      </p:sp>
      <p:sp>
        <p:nvSpPr>
          <p:cNvPr id="9" name="文本框 8">
            <a:extLst>
              <a:ext uri="{FF2B5EF4-FFF2-40B4-BE49-F238E27FC236}">
                <a16:creationId xmlns:a16="http://schemas.microsoft.com/office/drawing/2014/main" id="{82CD55B8-302D-4B5A-9B77-87827505C19A}"/>
              </a:ext>
            </a:extLst>
          </p:cNvPr>
          <p:cNvSpPr txBox="1"/>
          <p:nvPr/>
        </p:nvSpPr>
        <p:spPr>
          <a:xfrm>
            <a:off x="488951" y="5384867"/>
            <a:ext cx="21717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err="1"/>
              <a:t>VETransportSupply</a:t>
            </a:r>
            <a:endParaRPr lang="en-US" dirty="0"/>
          </a:p>
        </p:txBody>
      </p:sp>
      <p:sp>
        <p:nvSpPr>
          <p:cNvPr id="11" name="文本框 10">
            <a:extLst>
              <a:ext uri="{FF2B5EF4-FFF2-40B4-BE49-F238E27FC236}">
                <a16:creationId xmlns:a16="http://schemas.microsoft.com/office/drawing/2014/main" id="{08F26EDE-1035-4C31-9744-ECFC8BF087D7}"/>
              </a:ext>
            </a:extLst>
          </p:cNvPr>
          <p:cNvSpPr txBox="1"/>
          <p:nvPr/>
        </p:nvSpPr>
        <p:spPr>
          <a:xfrm>
            <a:off x="6305550" y="2094608"/>
            <a:ext cx="239395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err="1"/>
              <a:t>VEHouseholdVehicles</a:t>
            </a:r>
            <a:endParaRPr lang="en-US" dirty="0"/>
          </a:p>
        </p:txBody>
      </p:sp>
      <p:sp>
        <p:nvSpPr>
          <p:cNvPr id="12" name="文本框 11">
            <a:extLst>
              <a:ext uri="{FF2B5EF4-FFF2-40B4-BE49-F238E27FC236}">
                <a16:creationId xmlns:a16="http://schemas.microsoft.com/office/drawing/2014/main" id="{CD2B661F-FFC3-4BFF-9C01-B00F140C6F55}"/>
              </a:ext>
            </a:extLst>
          </p:cNvPr>
          <p:cNvSpPr txBox="1"/>
          <p:nvPr/>
        </p:nvSpPr>
        <p:spPr>
          <a:xfrm>
            <a:off x="6305550" y="3191361"/>
            <a:ext cx="239395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err="1"/>
              <a:t>VEHouseholdTravel</a:t>
            </a:r>
            <a:endParaRPr lang="en-US" dirty="0"/>
          </a:p>
        </p:txBody>
      </p:sp>
      <p:sp>
        <p:nvSpPr>
          <p:cNvPr id="13" name="文本框 12">
            <a:extLst>
              <a:ext uri="{FF2B5EF4-FFF2-40B4-BE49-F238E27FC236}">
                <a16:creationId xmlns:a16="http://schemas.microsoft.com/office/drawing/2014/main" id="{51ADE43F-BA04-4E22-A7F6-B608EF871B6F}"/>
              </a:ext>
            </a:extLst>
          </p:cNvPr>
          <p:cNvSpPr txBox="1"/>
          <p:nvPr/>
        </p:nvSpPr>
        <p:spPr>
          <a:xfrm>
            <a:off x="6305550" y="4288114"/>
            <a:ext cx="257175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err="1"/>
              <a:t>VETransportSupplyUse</a:t>
            </a:r>
            <a:endParaRPr lang="en-US" dirty="0"/>
          </a:p>
        </p:txBody>
      </p:sp>
      <p:sp>
        <p:nvSpPr>
          <p:cNvPr id="15" name="文本框 14">
            <a:extLst>
              <a:ext uri="{FF2B5EF4-FFF2-40B4-BE49-F238E27FC236}">
                <a16:creationId xmlns:a16="http://schemas.microsoft.com/office/drawing/2014/main" id="{6BD26304-DC82-404C-A915-B48C4A9E771A}"/>
              </a:ext>
            </a:extLst>
          </p:cNvPr>
          <p:cNvSpPr txBox="1"/>
          <p:nvPr/>
        </p:nvSpPr>
        <p:spPr>
          <a:xfrm>
            <a:off x="6305550" y="5384867"/>
            <a:ext cx="257175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err="1"/>
              <a:t>VEReports</a:t>
            </a:r>
            <a:endParaRPr lang="en-US" dirty="0"/>
          </a:p>
        </p:txBody>
      </p:sp>
      <p:sp>
        <p:nvSpPr>
          <p:cNvPr id="17" name="文本框 16">
            <a:extLst>
              <a:ext uri="{FF2B5EF4-FFF2-40B4-BE49-F238E27FC236}">
                <a16:creationId xmlns:a16="http://schemas.microsoft.com/office/drawing/2014/main" id="{9B90D2D3-5701-4868-B481-511C1A3AD666}"/>
              </a:ext>
            </a:extLst>
          </p:cNvPr>
          <p:cNvSpPr txBox="1"/>
          <p:nvPr/>
        </p:nvSpPr>
        <p:spPr>
          <a:xfrm>
            <a:off x="2873789" y="1818501"/>
            <a:ext cx="2622551"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err="1"/>
              <a:t>CreateHouseholds</a:t>
            </a:r>
            <a:endParaRPr lang="en-US" dirty="0"/>
          </a:p>
          <a:p>
            <a:pPr marL="285750" indent="-285750">
              <a:buFont typeface="Arial" panose="020B0604020202020204" pitchFamily="34" charset="0"/>
              <a:buChar char="•"/>
            </a:pPr>
            <a:r>
              <a:rPr lang="en-US" dirty="0" err="1"/>
              <a:t>PredictWorkers</a:t>
            </a:r>
            <a:endParaRPr lang="en-US" dirty="0"/>
          </a:p>
          <a:p>
            <a:pPr marL="285750" indent="-285750">
              <a:buFont typeface="Arial" panose="020B0604020202020204" pitchFamily="34" charset="0"/>
              <a:buChar char="•"/>
            </a:pPr>
            <a:r>
              <a:rPr lang="en-US" dirty="0" err="1"/>
              <a:t>PredictIncome</a:t>
            </a:r>
            <a:endParaRPr lang="en-US" dirty="0"/>
          </a:p>
        </p:txBody>
      </p:sp>
      <p:sp>
        <p:nvSpPr>
          <p:cNvPr id="18" name="文本框 17">
            <a:extLst>
              <a:ext uri="{FF2B5EF4-FFF2-40B4-BE49-F238E27FC236}">
                <a16:creationId xmlns:a16="http://schemas.microsoft.com/office/drawing/2014/main" id="{70724C73-8509-43B6-BB7D-AA5D6193B19B}"/>
              </a:ext>
            </a:extLst>
          </p:cNvPr>
          <p:cNvSpPr txBox="1"/>
          <p:nvPr/>
        </p:nvSpPr>
        <p:spPr>
          <a:xfrm>
            <a:off x="2873789" y="3055034"/>
            <a:ext cx="2622551"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err="1"/>
              <a:t>BaseFirms</a:t>
            </a:r>
            <a:endParaRPr lang="en-US" dirty="0"/>
          </a:p>
          <a:p>
            <a:pPr marL="285750" indent="-285750">
              <a:buFont typeface="Arial" panose="020B0604020202020204" pitchFamily="34" charset="0"/>
              <a:buChar char="•"/>
            </a:pPr>
            <a:r>
              <a:rPr lang="en-US" dirty="0" err="1"/>
              <a:t>FutrueFirms</a:t>
            </a:r>
            <a:endParaRPr lang="en-US" dirty="0"/>
          </a:p>
        </p:txBody>
      </p:sp>
      <p:sp>
        <p:nvSpPr>
          <p:cNvPr id="19" name="文本框 18">
            <a:extLst>
              <a:ext uri="{FF2B5EF4-FFF2-40B4-BE49-F238E27FC236}">
                <a16:creationId xmlns:a16="http://schemas.microsoft.com/office/drawing/2014/main" id="{11E6D3FC-8480-489D-A243-1F513A713A0F}"/>
              </a:ext>
            </a:extLst>
          </p:cNvPr>
          <p:cNvSpPr txBox="1"/>
          <p:nvPr/>
        </p:nvSpPr>
        <p:spPr>
          <a:xfrm>
            <a:off x="2873789" y="4150388"/>
            <a:ext cx="2622551"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err="1"/>
              <a:t>BasePlaceTypes</a:t>
            </a:r>
            <a:endParaRPr lang="en-US" dirty="0"/>
          </a:p>
          <a:p>
            <a:pPr marL="285750" indent="-285750">
              <a:buFont typeface="Arial" panose="020B0604020202020204" pitchFamily="34" charset="0"/>
              <a:buChar char="•"/>
            </a:pPr>
            <a:r>
              <a:rPr lang="en-US" dirty="0" err="1"/>
              <a:t>FutruePlaceTypes</a:t>
            </a:r>
            <a:endParaRPr lang="en-US" dirty="0"/>
          </a:p>
        </p:txBody>
      </p:sp>
      <p:sp>
        <p:nvSpPr>
          <p:cNvPr id="20" name="文本框 19">
            <a:extLst>
              <a:ext uri="{FF2B5EF4-FFF2-40B4-BE49-F238E27FC236}">
                <a16:creationId xmlns:a16="http://schemas.microsoft.com/office/drawing/2014/main" id="{6A5BAB23-E7CC-4C22-A1D6-0042F09F6B14}"/>
              </a:ext>
            </a:extLst>
          </p:cNvPr>
          <p:cNvSpPr txBox="1"/>
          <p:nvPr/>
        </p:nvSpPr>
        <p:spPr>
          <a:xfrm>
            <a:off x="2873789" y="5245742"/>
            <a:ext cx="2622551"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err="1"/>
              <a:t>BaseAccessibility</a:t>
            </a:r>
            <a:endParaRPr lang="en-US" dirty="0"/>
          </a:p>
          <a:p>
            <a:pPr marL="285750" indent="-285750">
              <a:buFont typeface="Arial" panose="020B0604020202020204" pitchFamily="34" charset="0"/>
              <a:buChar char="•"/>
            </a:pPr>
            <a:r>
              <a:rPr lang="en-US" dirty="0" err="1"/>
              <a:t>FutrueAccessibility</a:t>
            </a:r>
            <a:endParaRPr lang="en-US" dirty="0"/>
          </a:p>
        </p:txBody>
      </p:sp>
      <p:sp>
        <p:nvSpPr>
          <p:cNvPr id="21" name="文本框 20">
            <a:extLst>
              <a:ext uri="{FF2B5EF4-FFF2-40B4-BE49-F238E27FC236}">
                <a16:creationId xmlns:a16="http://schemas.microsoft.com/office/drawing/2014/main" id="{6C31E4A6-EA68-4CB8-A689-D84161B9E9EE}"/>
              </a:ext>
            </a:extLst>
          </p:cNvPr>
          <p:cNvSpPr txBox="1"/>
          <p:nvPr/>
        </p:nvSpPr>
        <p:spPr>
          <a:xfrm>
            <a:off x="9090438" y="1959504"/>
            <a:ext cx="286026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err="1"/>
              <a:t>VehicleFeatures</a:t>
            </a:r>
            <a:endParaRPr lang="en-US" dirty="0"/>
          </a:p>
          <a:p>
            <a:pPr marL="285750" indent="-285750">
              <a:buFont typeface="Arial" panose="020B0604020202020204" pitchFamily="34" charset="0"/>
              <a:buChar char="•"/>
            </a:pPr>
            <a:r>
              <a:rPr lang="en-US" dirty="0" err="1"/>
              <a:t>VehicleFeaturesFutrue</a:t>
            </a:r>
            <a:endParaRPr lang="en-US" dirty="0"/>
          </a:p>
        </p:txBody>
      </p:sp>
      <p:sp>
        <p:nvSpPr>
          <p:cNvPr id="22" name="文本框 21">
            <a:extLst>
              <a:ext uri="{FF2B5EF4-FFF2-40B4-BE49-F238E27FC236}">
                <a16:creationId xmlns:a16="http://schemas.microsoft.com/office/drawing/2014/main" id="{5DCE1E63-259F-442C-B2A1-E83316E07EA9}"/>
              </a:ext>
            </a:extLst>
          </p:cNvPr>
          <p:cNvSpPr txBox="1"/>
          <p:nvPr/>
        </p:nvSpPr>
        <p:spPr>
          <a:xfrm>
            <a:off x="9090438" y="2771888"/>
            <a:ext cx="286026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err="1"/>
              <a:t>TravelDemand</a:t>
            </a:r>
            <a:endParaRPr lang="en-US" dirty="0"/>
          </a:p>
          <a:p>
            <a:pPr marL="285750" indent="-285750">
              <a:buFont typeface="Arial" panose="020B0604020202020204" pitchFamily="34" charset="0"/>
              <a:buChar char="•"/>
            </a:pPr>
            <a:r>
              <a:rPr lang="en-US" dirty="0" err="1"/>
              <a:t>TravelDemandFutrue</a:t>
            </a:r>
            <a:endParaRPr lang="en-US" dirty="0"/>
          </a:p>
          <a:p>
            <a:pPr marL="285750" indent="-285750">
              <a:buFont typeface="Arial" panose="020B0604020202020204" pitchFamily="34" charset="0"/>
              <a:buChar char="•"/>
            </a:pPr>
            <a:r>
              <a:rPr lang="en-US" dirty="0" err="1"/>
              <a:t>InducedDemand</a:t>
            </a:r>
            <a:endParaRPr lang="en-US" dirty="0"/>
          </a:p>
          <a:p>
            <a:pPr marL="285750" indent="-285750">
              <a:buFont typeface="Arial" panose="020B0604020202020204" pitchFamily="34" charset="0"/>
              <a:buChar char="•"/>
            </a:pPr>
            <a:r>
              <a:rPr lang="en-US" dirty="0" err="1"/>
              <a:t>PolicyVMT</a:t>
            </a:r>
            <a:endParaRPr lang="en-US" dirty="0"/>
          </a:p>
        </p:txBody>
      </p:sp>
      <p:sp>
        <p:nvSpPr>
          <p:cNvPr id="24" name="文本框 23">
            <a:extLst>
              <a:ext uri="{FF2B5EF4-FFF2-40B4-BE49-F238E27FC236}">
                <a16:creationId xmlns:a16="http://schemas.microsoft.com/office/drawing/2014/main" id="{6F6812B5-9392-4BC0-A052-52CF8BE4C766}"/>
              </a:ext>
            </a:extLst>
          </p:cNvPr>
          <p:cNvSpPr txBox="1"/>
          <p:nvPr/>
        </p:nvSpPr>
        <p:spPr>
          <a:xfrm>
            <a:off x="9090438" y="4150388"/>
            <a:ext cx="286026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err="1"/>
              <a:t>CongestionBase</a:t>
            </a:r>
            <a:endParaRPr lang="en-US" dirty="0"/>
          </a:p>
          <a:p>
            <a:pPr marL="285750" indent="-285750">
              <a:buFont typeface="Arial" panose="020B0604020202020204" pitchFamily="34" charset="0"/>
              <a:buChar char="•"/>
            </a:pPr>
            <a:r>
              <a:rPr lang="en-US" dirty="0" err="1"/>
              <a:t>CongestionFuture</a:t>
            </a:r>
            <a:endParaRPr lang="en-US" dirty="0"/>
          </a:p>
        </p:txBody>
      </p:sp>
      <p:sp>
        <p:nvSpPr>
          <p:cNvPr id="25" name="文本框 24">
            <a:extLst>
              <a:ext uri="{FF2B5EF4-FFF2-40B4-BE49-F238E27FC236}">
                <a16:creationId xmlns:a16="http://schemas.microsoft.com/office/drawing/2014/main" id="{6E3FDB2C-CE38-4041-847B-D8B40DA10D2B}"/>
              </a:ext>
            </a:extLst>
          </p:cNvPr>
          <p:cNvSpPr txBox="1"/>
          <p:nvPr/>
        </p:nvSpPr>
        <p:spPr>
          <a:xfrm>
            <a:off x="9090438" y="5385440"/>
            <a:ext cx="286026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err="1"/>
              <a:t>ReportRPATMetrics</a:t>
            </a:r>
            <a:endParaRPr lang="en-US" dirty="0"/>
          </a:p>
        </p:txBody>
      </p:sp>
      <p:cxnSp>
        <p:nvCxnSpPr>
          <p:cNvPr id="27" name="直接箭头连接符 26">
            <a:extLst>
              <a:ext uri="{FF2B5EF4-FFF2-40B4-BE49-F238E27FC236}">
                <a16:creationId xmlns:a16="http://schemas.microsoft.com/office/drawing/2014/main" id="{848E6418-B7C9-47A6-82F6-18F93292A38A}"/>
              </a:ext>
            </a:extLst>
          </p:cNvPr>
          <p:cNvCxnSpPr>
            <a:stCxn id="6" idx="3"/>
            <a:endCxn id="17" idx="1"/>
          </p:cNvCxnSpPr>
          <p:nvPr/>
        </p:nvCxnSpPr>
        <p:spPr>
          <a:xfrm flipV="1">
            <a:off x="2546351" y="2280166"/>
            <a:ext cx="327438" cy="1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2D21CDE-36D9-4144-AAEC-43B10D6204B1}"/>
              </a:ext>
            </a:extLst>
          </p:cNvPr>
          <p:cNvCxnSpPr>
            <a:stCxn id="7" idx="3"/>
            <a:endCxn id="18" idx="1"/>
          </p:cNvCxnSpPr>
          <p:nvPr/>
        </p:nvCxnSpPr>
        <p:spPr>
          <a:xfrm>
            <a:off x="2546351" y="3377574"/>
            <a:ext cx="327438" cy="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B415EA2A-D66E-43FA-828C-5904093C2909}"/>
              </a:ext>
            </a:extLst>
          </p:cNvPr>
          <p:cNvCxnSpPr>
            <a:stCxn id="8" idx="3"/>
            <a:endCxn id="19" idx="1"/>
          </p:cNvCxnSpPr>
          <p:nvPr/>
        </p:nvCxnSpPr>
        <p:spPr>
          <a:xfrm>
            <a:off x="2546351" y="4473554"/>
            <a:ext cx="3274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4C5F8568-CC99-4B00-8FA3-87D5DFB4ADF1}"/>
              </a:ext>
            </a:extLst>
          </p:cNvPr>
          <p:cNvCxnSpPr>
            <a:stCxn id="9" idx="3"/>
            <a:endCxn id="20" idx="1"/>
          </p:cNvCxnSpPr>
          <p:nvPr/>
        </p:nvCxnSpPr>
        <p:spPr>
          <a:xfrm flipV="1">
            <a:off x="2660651" y="5568908"/>
            <a:ext cx="213138" cy="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888B3A13-0757-4807-9F90-C84CCA569E27}"/>
              </a:ext>
            </a:extLst>
          </p:cNvPr>
          <p:cNvCxnSpPr>
            <a:stCxn id="11" idx="3"/>
            <a:endCxn id="21" idx="1"/>
          </p:cNvCxnSpPr>
          <p:nvPr/>
        </p:nvCxnSpPr>
        <p:spPr>
          <a:xfrm>
            <a:off x="8699500" y="2279274"/>
            <a:ext cx="390938" cy="3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169C5914-EDCB-4680-9A19-C36D6ED7830C}"/>
              </a:ext>
            </a:extLst>
          </p:cNvPr>
          <p:cNvCxnSpPr>
            <a:stCxn id="12" idx="3"/>
            <a:endCxn id="22" idx="1"/>
          </p:cNvCxnSpPr>
          <p:nvPr/>
        </p:nvCxnSpPr>
        <p:spPr>
          <a:xfrm flipV="1">
            <a:off x="8699500" y="3372053"/>
            <a:ext cx="390938" cy="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0F81843F-F4B1-4830-B424-5D8E05395C0F}"/>
              </a:ext>
            </a:extLst>
          </p:cNvPr>
          <p:cNvCxnSpPr>
            <a:stCxn id="13" idx="3"/>
            <a:endCxn id="24" idx="1"/>
          </p:cNvCxnSpPr>
          <p:nvPr/>
        </p:nvCxnSpPr>
        <p:spPr>
          <a:xfrm>
            <a:off x="8877300" y="4472780"/>
            <a:ext cx="213138" cy="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AA110A92-2B20-4627-8A05-C54894C737C3}"/>
              </a:ext>
            </a:extLst>
          </p:cNvPr>
          <p:cNvCxnSpPr>
            <a:stCxn id="15" idx="3"/>
            <a:endCxn id="25" idx="1"/>
          </p:cNvCxnSpPr>
          <p:nvPr/>
        </p:nvCxnSpPr>
        <p:spPr>
          <a:xfrm>
            <a:off x="8877300" y="5569533"/>
            <a:ext cx="213138" cy="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70232688-09DB-4C0B-AC60-B8440D0D0C93}"/>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344358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77BE5C-2195-4516-AB73-D60496DE74A0}"/>
              </a:ext>
            </a:extLst>
          </p:cNvPr>
          <p:cNvSpPr>
            <a:spLocks noGrp="1"/>
          </p:cNvSpPr>
          <p:nvPr>
            <p:ph type="title"/>
          </p:nvPr>
        </p:nvSpPr>
        <p:spPr/>
        <p:txBody>
          <a:bodyPr/>
          <a:lstStyle/>
          <a:p>
            <a:r>
              <a:rPr lang="en-US" dirty="0"/>
              <a:t>Data preparation for the project</a:t>
            </a:r>
          </a:p>
        </p:txBody>
      </p:sp>
      <p:sp>
        <p:nvSpPr>
          <p:cNvPr id="3" name="内容占位符 2">
            <a:extLst>
              <a:ext uri="{FF2B5EF4-FFF2-40B4-BE49-F238E27FC236}">
                <a16:creationId xmlns:a16="http://schemas.microsoft.com/office/drawing/2014/main" id="{E9CD13D7-8922-4E71-A37D-2171D09A5A9A}"/>
              </a:ext>
            </a:extLst>
          </p:cNvPr>
          <p:cNvSpPr>
            <a:spLocks noGrp="1"/>
          </p:cNvSpPr>
          <p:nvPr>
            <p:ph idx="1"/>
          </p:nvPr>
        </p:nvSpPr>
        <p:spPr>
          <a:xfrm>
            <a:off x="838200" y="2133601"/>
            <a:ext cx="10795000" cy="1498600"/>
          </a:xfrm>
        </p:spPr>
        <p:txBody>
          <a:bodyPr>
            <a:normAutofit fontScale="92500"/>
          </a:bodyPr>
          <a:lstStyle/>
          <a:p>
            <a:pPr marL="0" indent="0">
              <a:buNone/>
            </a:pPr>
            <a:r>
              <a:rPr lang="en-US" b="1" dirty="0"/>
              <a:t>Option 1: Generating hypothetical scenarios with the sample data</a:t>
            </a:r>
          </a:p>
          <a:p>
            <a:pPr marL="0" indent="0">
              <a:buNone/>
            </a:pPr>
            <a:endParaRPr lang="en-US" b="1" dirty="0"/>
          </a:p>
          <a:p>
            <a:pPr marL="0" indent="0">
              <a:buNone/>
            </a:pPr>
            <a:r>
              <a:rPr lang="en-US" dirty="0"/>
              <a:t>Option 2: Build our own dataset</a:t>
            </a:r>
          </a:p>
        </p:txBody>
      </p:sp>
      <p:sp>
        <p:nvSpPr>
          <p:cNvPr id="4" name="灯片编号占位符 3">
            <a:extLst>
              <a:ext uri="{FF2B5EF4-FFF2-40B4-BE49-F238E27FC236}">
                <a16:creationId xmlns:a16="http://schemas.microsoft.com/office/drawing/2014/main" id="{F4AB78D5-345E-4DA0-8EB4-5212332D5CDA}"/>
              </a:ext>
            </a:extLst>
          </p:cNvPr>
          <p:cNvSpPr>
            <a:spLocks noGrp="1"/>
          </p:cNvSpPr>
          <p:nvPr>
            <p:ph type="sldNum" sz="quarter" idx="12"/>
          </p:nvPr>
        </p:nvSpPr>
        <p:spPr/>
        <p:txBody>
          <a:bodyPr/>
          <a:lstStyle/>
          <a:p>
            <a:fld id="{07A2E26F-E42C-4199-98FF-D24EEDB86635}" type="slidenum">
              <a:rPr lang="ko-KR" altLang="en-US" smtClean="0"/>
              <a:pPr/>
              <a:t>24</a:t>
            </a:fld>
            <a:endParaRPr lang="ko-KR" altLang="en-US"/>
          </a:p>
        </p:txBody>
      </p:sp>
      <p:sp>
        <p:nvSpPr>
          <p:cNvPr id="5" name="文本框 4">
            <a:extLst>
              <a:ext uri="{FF2B5EF4-FFF2-40B4-BE49-F238E27FC236}">
                <a16:creationId xmlns:a16="http://schemas.microsoft.com/office/drawing/2014/main" id="{5F0B172D-D421-4DC9-BD37-48072420A258}"/>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2264631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7DAC543-72B1-47F9-A28E-06B9D3691316}"/>
              </a:ext>
            </a:extLst>
          </p:cNvPr>
          <p:cNvSpPr>
            <a:spLocks noGrp="1"/>
          </p:cNvSpPr>
          <p:nvPr>
            <p:ph type="sldNum" sz="quarter" idx="12"/>
          </p:nvPr>
        </p:nvSpPr>
        <p:spPr/>
        <p:txBody>
          <a:bodyPr/>
          <a:lstStyle/>
          <a:p>
            <a:fld id="{07A2E26F-E42C-4199-98FF-D24EEDB86635}" type="slidenum">
              <a:rPr lang="ko-KR" altLang="en-US" smtClean="0"/>
              <a:pPr/>
              <a:t>25</a:t>
            </a:fld>
            <a:endParaRPr lang="ko-KR" altLang="en-US"/>
          </a:p>
        </p:txBody>
      </p:sp>
      <p:pic>
        <p:nvPicPr>
          <p:cNvPr id="6" name="图片 5">
            <a:extLst>
              <a:ext uri="{FF2B5EF4-FFF2-40B4-BE49-F238E27FC236}">
                <a16:creationId xmlns:a16="http://schemas.microsoft.com/office/drawing/2014/main" id="{701E03F6-6C20-4FFA-8BC9-D3099EE5124A}"/>
              </a:ext>
            </a:extLst>
          </p:cNvPr>
          <p:cNvPicPr>
            <a:picLocks noChangeAspect="1"/>
          </p:cNvPicPr>
          <p:nvPr/>
        </p:nvPicPr>
        <p:blipFill>
          <a:blip r:embed="rId3"/>
          <a:stretch>
            <a:fillRect/>
          </a:stretch>
        </p:blipFill>
        <p:spPr>
          <a:xfrm>
            <a:off x="5120457" y="0"/>
            <a:ext cx="7071543" cy="6858000"/>
          </a:xfrm>
          <a:prstGeom prst="rect">
            <a:avLst/>
          </a:prstGeom>
        </p:spPr>
      </p:pic>
      <p:sp>
        <p:nvSpPr>
          <p:cNvPr id="7" name="标题 1">
            <a:extLst>
              <a:ext uri="{FF2B5EF4-FFF2-40B4-BE49-F238E27FC236}">
                <a16:creationId xmlns:a16="http://schemas.microsoft.com/office/drawing/2014/main" id="{FF366F31-C9CC-426E-958E-E71E94B01FD8}"/>
              </a:ext>
            </a:extLst>
          </p:cNvPr>
          <p:cNvSpPr>
            <a:spLocks noGrp="1"/>
          </p:cNvSpPr>
          <p:nvPr>
            <p:ph type="title"/>
          </p:nvPr>
        </p:nvSpPr>
        <p:spPr>
          <a:xfrm>
            <a:off x="0" y="873125"/>
            <a:ext cx="10515600" cy="1325563"/>
          </a:xfrm>
        </p:spPr>
        <p:txBody>
          <a:bodyPr/>
          <a:lstStyle/>
          <a:p>
            <a:r>
              <a:rPr lang="en-US" dirty="0"/>
              <a:t>Baseline inputs</a:t>
            </a:r>
          </a:p>
        </p:txBody>
      </p:sp>
      <p:pic>
        <p:nvPicPr>
          <p:cNvPr id="9" name="图片 8">
            <a:extLst>
              <a:ext uri="{FF2B5EF4-FFF2-40B4-BE49-F238E27FC236}">
                <a16:creationId xmlns:a16="http://schemas.microsoft.com/office/drawing/2014/main" id="{B097402D-5B01-47C0-B041-E65368975A5E}"/>
              </a:ext>
            </a:extLst>
          </p:cNvPr>
          <p:cNvPicPr>
            <a:picLocks noChangeAspect="1"/>
          </p:cNvPicPr>
          <p:nvPr/>
        </p:nvPicPr>
        <p:blipFill>
          <a:blip r:embed="rId4"/>
          <a:stretch>
            <a:fillRect/>
          </a:stretch>
        </p:blipFill>
        <p:spPr>
          <a:xfrm>
            <a:off x="0" y="3726621"/>
            <a:ext cx="6235700" cy="1127195"/>
          </a:xfrm>
          <a:prstGeom prst="rect">
            <a:avLst/>
          </a:prstGeom>
        </p:spPr>
      </p:pic>
      <p:sp>
        <p:nvSpPr>
          <p:cNvPr id="8" name="文本框 7">
            <a:extLst>
              <a:ext uri="{FF2B5EF4-FFF2-40B4-BE49-F238E27FC236}">
                <a16:creationId xmlns:a16="http://schemas.microsoft.com/office/drawing/2014/main" id="{D9D8BD05-1343-4412-82EC-81FAA252EB83}"/>
              </a:ext>
            </a:extLst>
          </p:cNvPr>
          <p:cNvSpPr txBox="1"/>
          <p:nvPr/>
        </p:nvSpPr>
        <p:spPr>
          <a:xfrm>
            <a:off x="8371300" y="6519446"/>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753918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FE68849-9A0B-415D-BE59-0A86F33E4229}"/>
              </a:ext>
            </a:extLst>
          </p:cNvPr>
          <p:cNvSpPr>
            <a:spLocks noGrp="1"/>
          </p:cNvSpPr>
          <p:nvPr>
            <p:ph type="sldNum" sz="quarter" idx="12"/>
          </p:nvPr>
        </p:nvSpPr>
        <p:spPr/>
        <p:txBody>
          <a:bodyPr/>
          <a:lstStyle/>
          <a:p>
            <a:fld id="{07A2E26F-E42C-4199-98FF-D24EEDB86635}" type="slidenum">
              <a:rPr lang="ko-KR" altLang="en-US" smtClean="0"/>
              <a:pPr/>
              <a:t>26</a:t>
            </a:fld>
            <a:endParaRPr lang="ko-KR" altLang="en-US"/>
          </a:p>
        </p:txBody>
      </p:sp>
      <p:sp>
        <p:nvSpPr>
          <p:cNvPr id="5" name="标题 1">
            <a:extLst>
              <a:ext uri="{FF2B5EF4-FFF2-40B4-BE49-F238E27FC236}">
                <a16:creationId xmlns:a16="http://schemas.microsoft.com/office/drawing/2014/main" id="{1BF08399-1088-434E-9976-BEC3856E1BBE}"/>
              </a:ext>
            </a:extLst>
          </p:cNvPr>
          <p:cNvSpPr>
            <a:spLocks noGrp="1"/>
          </p:cNvSpPr>
          <p:nvPr>
            <p:ph type="title"/>
          </p:nvPr>
        </p:nvSpPr>
        <p:spPr>
          <a:xfrm>
            <a:off x="0" y="873125"/>
            <a:ext cx="10515600" cy="1325563"/>
          </a:xfrm>
        </p:spPr>
        <p:txBody>
          <a:bodyPr/>
          <a:lstStyle/>
          <a:p>
            <a:r>
              <a:rPr lang="en-US" dirty="0"/>
              <a:t>Policy inputs</a:t>
            </a:r>
          </a:p>
        </p:txBody>
      </p:sp>
      <p:pic>
        <p:nvPicPr>
          <p:cNvPr id="7" name="图片 6">
            <a:extLst>
              <a:ext uri="{FF2B5EF4-FFF2-40B4-BE49-F238E27FC236}">
                <a16:creationId xmlns:a16="http://schemas.microsoft.com/office/drawing/2014/main" id="{C94271F3-4B3B-4863-8776-65A3D25A5C7D}"/>
              </a:ext>
            </a:extLst>
          </p:cNvPr>
          <p:cNvPicPr>
            <a:picLocks noChangeAspect="1"/>
          </p:cNvPicPr>
          <p:nvPr/>
        </p:nvPicPr>
        <p:blipFill>
          <a:blip r:embed="rId3"/>
          <a:stretch>
            <a:fillRect/>
          </a:stretch>
        </p:blipFill>
        <p:spPr>
          <a:xfrm>
            <a:off x="4620771" y="0"/>
            <a:ext cx="6176258" cy="6858000"/>
          </a:xfrm>
          <a:prstGeom prst="rect">
            <a:avLst/>
          </a:prstGeom>
        </p:spPr>
      </p:pic>
      <p:sp>
        <p:nvSpPr>
          <p:cNvPr id="6" name="文本框 5">
            <a:extLst>
              <a:ext uri="{FF2B5EF4-FFF2-40B4-BE49-F238E27FC236}">
                <a16:creationId xmlns:a16="http://schemas.microsoft.com/office/drawing/2014/main" id="{2AA631C1-3121-4E8B-B5DF-D58ABC5EB298}"/>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1128171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11C255A-51F0-4887-A379-EEE5069CA0DF}"/>
              </a:ext>
            </a:extLst>
          </p:cNvPr>
          <p:cNvSpPr>
            <a:spLocks noGrp="1"/>
          </p:cNvSpPr>
          <p:nvPr>
            <p:ph type="sldNum" sz="quarter" idx="12"/>
          </p:nvPr>
        </p:nvSpPr>
        <p:spPr/>
        <p:txBody>
          <a:bodyPr/>
          <a:lstStyle/>
          <a:p>
            <a:fld id="{07A2E26F-E42C-4199-98FF-D24EEDB86635}" type="slidenum">
              <a:rPr lang="ko-KR" altLang="en-US" smtClean="0"/>
              <a:pPr/>
              <a:t>27</a:t>
            </a:fld>
            <a:endParaRPr lang="ko-KR" altLang="en-US"/>
          </a:p>
        </p:txBody>
      </p:sp>
      <p:sp>
        <p:nvSpPr>
          <p:cNvPr id="5" name="标题 1">
            <a:extLst>
              <a:ext uri="{FF2B5EF4-FFF2-40B4-BE49-F238E27FC236}">
                <a16:creationId xmlns:a16="http://schemas.microsoft.com/office/drawing/2014/main" id="{C67FD2D8-2CE9-492B-BBFB-1F642B807155}"/>
              </a:ext>
            </a:extLst>
          </p:cNvPr>
          <p:cNvSpPr>
            <a:spLocks noGrp="1"/>
          </p:cNvSpPr>
          <p:nvPr>
            <p:ph type="title"/>
          </p:nvPr>
        </p:nvSpPr>
        <p:spPr>
          <a:xfrm>
            <a:off x="139700" y="136525"/>
            <a:ext cx="10515600" cy="1325563"/>
          </a:xfrm>
        </p:spPr>
        <p:txBody>
          <a:bodyPr/>
          <a:lstStyle/>
          <a:p>
            <a:r>
              <a:rPr lang="en-US" dirty="0"/>
              <a:t>Potential data sources</a:t>
            </a:r>
          </a:p>
        </p:txBody>
      </p:sp>
      <p:sp>
        <p:nvSpPr>
          <p:cNvPr id="6" name="内容占位符 2">
            <a:extLst>
              <a:ext uri="{FF2B5EF4-FFF2-40B4-BE49-F238E27FC236}">
                <a16:creationId xmlns:a16="http://schemas.microsoft.com/office/drawing/2014/main" id="{0F8D85C4-FE5A-42BA-932B-ABBA21AD7F9A}"/>
              </a:ext>
            </a:extLst>
          </p:cNvPr>
          <p:cNvSpPr>
            <a:spLocks noGrp="1"/>
          </p:cNvSpPr>
          <p:nvPr>
            <p:ph idx="1"/>
          </p:nvPr>
        </p:nvSpPr>
        <p:spPr>
          <a:xfrm>
            <a:off x="695738" y="1253331"/>
            <a:ext cx="7787862" cy="5468144"/>
          </a:xfrm>
        </p:spPr>
        <p:txBody>
          <a:bodyPr>
            <a:normAutofit/>
          </a:bodyPr>
          <a:lstStyle/>
          <a:p>
            <a:pPr marL="0" indent="0">
              <a:buNone/>
            </a:pPr>
            <a:r>
              <a:rPr lang="en-US" altLang="zh-CN" b="1" dirty="0"/>
              <a:t>Built environment inputs</a:t>
            </a:r>
          </a:p>
          <a:p>
            <a:r>
              <a:rPr lang="en-US" altLang="zh-CN" dirty="0"/>
              <a:t>MPO land use database</a:t>
            </a:r>
          </a:p>
          <a:p>
            <a:r>
              <a:rPr lang="en-US" altLang="zh-CN" dirty="0"/>
              <a:t>ACS (population and employment)</a:t>
            </a:r>
          </a:p>
          <a:p>
            <a:pPr marL="0" indent="0">
              <a:buNone/>
            </a:pPr>
            <a:endParaRPr lang="en-US" altLang="zh-CN" dirty="0"/>
          </a:p>
          <a:p>
            <a:pPr marL="0" indent="0">
              <a:buNone/>
            </a:pPr>
            <a:r>
              <a:rPr lang="en-US" altLang="zh-CN" b="1" dirty="0"/>
              <a:t>Travel demand inputs</a:t>
            </a:r>
          </a:p>
          <a:p>
            <a:r>
              <a:rPr lang="en-US" altLang="zh-CN" dirty="0"/>
              <a:t>National Household Travel Survey</a:t>
            </a:r>
          </a:p>
          <a:p>
            <a:r>
              <a:rPr lang="en-US" altLang="zh-CN" dirty="0"/>
              <a:t>National Transit Database</a:t>
            </a:r>
          </a:p>
          <a:p>
            <a:r>
              <a:rPr lang="en-US" altLang="zh-CN" dirty="0"/>
              <a:t>Highway Performance Monitoring system</a:t>
            </a:r>
          </a:p>
          <a:p>
            <a:r>
              <a:rPr lang="en-US" altLang="zh-CN" dirty="0"/>
              <a:t>ACS (Business)</a:t>
            </a:r>
          </a:p>
          <a:p>
            <a:r>
              <a:rPr lang="en-US" altLang="zh-CN" dirty="0"/>
              <a:t>US consumer price index</a:t>
            </a:r>
          </a:p>
          <a:p>
            <a:endParaRPr lang="en-US" altLang="zh-CN" dirty="0"/>
          </a:p>
          <a:p>
            <a:endParaRPr lang="en-US" altLang="zh-CN" dirty="0"/>
          </a:p>
          <a:p>
            <a:pPr marL="0" indent="0">
              <a:buNone/>
            </a:pPr>
            <a:endParaRPr lang="en-US" altLang="zh-CN" dirty="0"/>
          </a:p>
          <a:p>
            <a:endParaRPr lang="en-US" dirty="0"/>
          </a:p>
        </p:txBody>
      </p:sp>
      <p:sp>
        <p:nvSpPr>
          <p:cNvPr id="7" name="文本框 6">
            <a:extLst>
              <a:ext uri="{FF2B5EF4-FFF2-40B4-BE49-F238E27FC236}">
                <a16:creationId xmlns:a16="http://schemas.microsoft.com/office/drawing/2014/main" id="{D7B6BADF-4BE3-49F7-AAA1-1682871BA2EA}"/>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3777137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11C255A-51F0-4887-A379-EEE5069CA0DF}"/>
              </a:ext>
            </a:extLst>
          </p:cNvPr>
          <p:cNvSpPr>
            <a:spLocks noGrp="1"/>
          </p:cNvSpPr>
          <p:nvPr>
            <p:ph type="sldNum" sz="quarter" idx="12"/>
          </p:nvPr>
        </p:nvSpPr>
        <p:spPr/>
        <p:txBody>
          <a:bodyPr/>
          <a:lstStyle/>
          <a:p>
            <a:fld id="{07A2E26F-E42C-4199-98FF-D24EEDB86635}" type="slidenum">
              <a:rPr lang="ko-KR" altLang="en-US" smtClean="0"/>
              <a:pPr/>
              <a:t>28</a:t>
            </a:fld>
            <a:endParaRPr lang="ko-KR" altLang="en-US"/>
          </a:p>
        </p:txBody>
      </p:sp>
      <p:sp>
        <p:nvSpPr>
          <p:cNvPr id="5" name="标题 1">
            <a:extLst>
              <a:ext uri="{FF2B5EF4-FFF2-40B4-BE49-F238E27FC236}">
                <a16:creationId xmlns:a16="http://schemas.microsoft.com/office/drawing/2014/main" id="{C67FD2D8-2CE9-492B-BBFB-1F642B807155}"/>
              </a:ext>
            </a:extLst>
          </p:cNvPr>
          <p:cNvSpPr>
            <a:spLocks noGrp="1"/>
          </p:cNvSpPr>
          <p:nvPr>
            <p:ph type="title"/>
          </p:nvPr>
        </p:nvSpPr>
        <p:spPr>
          <a:xfrm>
            <a:off x="139700" y="136525"/>
            <a:ext cx="10515600" cy="1325563"/>
          </a:xfrm>
        </p:spPr>
        <p:txBody>
          <a:bodyPr/>
          <a:lstStyle/>
          <a:p>
            <a:r>
              <a:rPr lang="en-US" dirty="0"/>
              <a:t>Potential data sources</a:t>
            </a:r>
          </a:p>
        </p:txBody>
      </p:sp>
      <p:sp>
        <p:nvSpPr>
          <p:cNvPr id="6" name="内容占位符 2">
            <a:extLst>
              <a:ext uri="{FF2B5EF4-FFF2-40B4-BE49-F238E27FC236}">
                <a16:creationId xmlns:a16="http://schemas.microsoft.com/office/drawing/2014/main" id="{0F8D85C4-FE5A-42BA-932B-ABBA21AD7F9A}"/>
              </a:ext>
            </a:extLst>
          </p:cNvPr>
          <p:cNvSpPr>
            <a:spLocks noGrp="1"/>
          </p:cNvSpPr>
          <p:nvPr>
            <p:ph idx="1"/>
          </p:nvPr>
        </p:nvSpPr>
        <p:spPr>
          <a:xfrm>
            <a:off x="695738" y="1253331"/>
            <a:ext cx="10683462" cy="5468144"/>
          </a:xfrm>
        </p:spPr>
        <p:txBody>
          <a:bodyPr>
            <a:normAutofit/>
          </a:bodyPr>
          <a:lstStyle/>
          <a:p>
            <a:pPr marL="0" indent="0">
              <a:buNone/>
            </a:pPr>
            <a:endParaRPr lang="en-US" altLang="zh-CN" dirty="0"/>
          </a:p>
          <a:p>
            <a:pPr marL="0" indent="0">
              <a:buNone/>
            </a:pPr>
            <a:r>
              <a:rPr lang="en-US" altLang="zh-CN" b="1" dirty="0"/>
              <a:t>Travel supply inputs</a:t>
            </a:r>
          </a:p>
          <a:p>
            <a:r>
              <a:rPr lang="en-US" altLang="zh-CN" dirty="0"/>
              <a:t>Federal Highway Administration’s Highway Statistics Data</a:t>
            </a:r>
          </a:p>
          <a:p>
            <a:r>
              <a:rPr lang="en-US" altLang="zh-CN" dirty="0"/>
              <a:t>National Transit Database</a:t>
            </a:r>
          </a:p>
          <a:p>
            <a:pPr marL="0" indent="0">
              <a:buNone/>
            </a:pPr>
            <a:endParaRPr lang="en-US" altLang="zh-CN" dirty="0"/>
          </a:p>
          <a:p>
            <a:pPr marL="0" indent="0">
              <a:buNone/>
            </a:pPr>
            <a:r>
              <a:rPr lang="en-US" altLang="zh-CN" b="1" dirty="0"/>
              <a:t>Policy inputs (highly-uncertain)</a:t>
            </a:r>
          </a:p>
          <a:p>
            <a:r>
              <a:rPr lang="en-US" altLang="zh-CN" dirty="0"/>
              <a:t>Other simulation tools</a:t>
            </a:r>
          </a:p>
          <a:p>
            <a:r>
              <a:rPr lang="en-US" altLang="zh-CN" dirty="0"/>
              <a:t>Comparative estimation</a:t>
            </a:r>
          </a:p>
          <a:p>
            <a:r>
              <a:rPr lang="en-US" altLang="zh-CN" dirty="0"/>
              <a:t>Environmental impact report (EIR)</a:t>
            </a:r>
          </a:p>
          <a:p>
            <a:pPr marL="0" indent="0">
              <a:buNone/>
            </a:pPr>
            <a:endParaRPr lang="en-US" altLang="zh-CN" dirty="0"/>
          </a:p>
          <a:p>
            <a:endParaRPr lang="en-US" altLang="zh-CN" dirty="0"/>
          </a:p>
          <a:p>
            <a:pPr marL="0" indent="0">
              <a:buNone/>
            </a:pPr>
            <a:endParaRPr lang="en-US" altLang="zh-CN" dirty="0"/>
          </a:p>
          <a:p>
            <a:endParaRPr lang="en-US" dirty="0"/>
          </a:p>
        </p:txBody>
      </p:sp>
      <p:sp>
        <p:nvSpPr>
          <p:cNvPr id="7" name="文本框 6">
            <a:extLst>
              <a:ext uri="{FF2B5EF4-FFF2-40B4-BE49-F238E27FC236}">
                <a16:creationId xmlns:a16="http://schemas.microsoft.com/office/drawing/2014/main" id="{9F995DFF-2828-4E6E-80A7-3B60C6F671B4}"/>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1408387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D0F39132-7EEF-4F56-9871-647D6DEB1C05}"/>
              </a:ext>
            </a:extLst>
          </p:cNvPr>
          <p:cNvSpPr>
            <a:spLocks noGrp="1"/>
          </p:cNvSpPr>
          <p:nvPr>
            <p:ph type="title"/>
          </p:nvPr>
        </p:nvSpPr>
        <p:spPr>
          <a:xfrm>
            <a:off x="630936" y="640080"/>
            <a:ext cx="4818888" cy="1481328"/>
          </a:xfrm>
        </p:spPr>
        <p:txBody>
          <a:bodyPr anchor="b">
            <a:normAutofit/>
          </a:bodyPr>
          <a:lstStyle/>
          <a:p>
            <a:r>
              <a:rPr lang="en-US" sz="5400"/>
              <a:t>Case study</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703F1DEE-B167-47C3-ABB9-1A4D72FB6561}"/>
              </a:ext>
            </a:extLst>
          </p:cNvPr>
          <p:cNvSpPr>
            <a:spLocks noGrp="1"/>
          </p:cNvSpPr>
          <p:nvPr>
            <p:ph idx="1"/>
          </p:nvPr>
        </p:nvSpPr>
        <p:spPr>
          <a:xfrm>
            <a:off x="630935" y="2660904"/>
            <a:ext cx="5118111" cy="3547872"/>
          </a:xfrm>
        </p:spPr>
        <p:txBody>
          <a:bodyPr anchor="t">
            <a:normAutofit/>
          </a:bodyPr>
          <a:lstStyle/>
          <a:p>
            <a:pPr marL="0" indent="0">
              <a:buNone/>
            </a:pPr>
            <a:r>
              <a:rPr lang="en-US" sz="2200" dirty="0"/>
              <a:t>CDTC is the designated MPO for the Albany Schenectady-Troy and Saratoga metropolitan areas.</a:t>
            </a:r>
          </a:p>
          <a:p>
            <a:r>
              <a:rPr lang="en-US" sz="2200" dirty="0"/>
              <a:t>Four counties,</a:t>
            </a:r>
          </a:p>
          <a:p>
            <a:r>
              <a:rPr lang="en-US" sz="2200" dirty="0"/>
              <a:t>Eight Cities</a:t>
            </a:r>
          </a:p>
          <a:p>
            <a:r>
              <a:rPr lang="en-US" sz="2200" dirty="0"/>
              <a:t>850,000 Population</a:t>
            </a:r>
          </a:p>
        </p:txBody>
      </p:sp>
      <p:pic>
        <p:nvPicPr>
          <p:cNvPr id="6" name="图片 5">
            <a:extLst>
              <a:ext uri="{FF2B5EF4-FFF2-40B4-BE49-F238E27FC236}">
                <a16:creationId xmlns:a16="http://schemas.microsoft.com/office/drawing/2014/main" id="{1EFEBD4E-C913-4AED-B43E-5D47760F9A40}"/>
              </a:ext>
            </a:extLst>
          </p:cNvPr>
          <p:cNvPicPr>
            <a:picLocks noChangeAspect="1"/>
          </p:cNvPicPr>
          <p:nvPr/>
        </p:nvPicPr>
        <p:blipFill>
          <a:blip r:embed="rId2"/>
          <a:stretch>
            <a:fillRect/>
          </a:stretch>
        </p:blipFill>
        <p:spPr>
          <a:xfrm>
            <a:off x="6235690" y="18289"/>
            <a:ext cx="5227615" cy="6767139"/>
          </a:xfrm>
          <a:prstGeom prst="rect">
            <a:avLst/>
          </a:prstGeom>
        </p:spPr>
      </p:pic>
      <p:sp>
        <p:nvSpPr>
          <p:cNvPr id="4" name="灯片编号占位符 3">
            <a:extLst>
              <a:ext uri="{FF2B5EF4-FFF2-40B4-BE49-F238E27FC236}">
                <a16:creationId xmlns:a16="http://schemas.microsoft.com/office/drawing/2014/main" id="{41F79D1D-2E0C-4C17-A9B2-8066D8EDE313}"/>
              </a:ext>
            </a:extLst>
          </p:cNvPr>
          <p:cNvSpPr>
            <a:spLocks noGrp="1"/>
          </p:cNvSpPr>
          <p:nvPr>
            <p:ph type="sldNum" sz="quarter" idx="12"/>
          </p:nvPr>
        </p:nvSpPr>
        <p:spPr>
          <a:xfrm>
            <a:off x="8610600" y="6356350"/>
            <a:ext cx="2743200" cy="365125"/>
          </a:xfrm>
        </p:spPr>
        <p:txBody>
          <a:bodyPr>
            <a:normAutofit/>
          </a:bodyPr>
          <a:lstStyle/>
          <a:p>
            <a:pPr>
              <a:spcAft>
                <a:spcPts val="600"/>
              </a:spcAft>
            </a:pPr>
            <a:fld id="{07A2E26F-E42C-4199-98FF-D24EEDB86635}" type="slidenum">
              <a:rPr lang="ko-KR" altLang="en-US" smtClean="0"/>
              <a:pPr>
                <a:spcAft>
                  <a:spcPts val="600"/>
                </a:spcAft>
              </a:pPr>
              <a:t>29</a:t>
            </a:fld>
            <a:endParaRPr lang="ko-KR" altLang="en-US"/>
          </a:p>
        </p:txBody>
      </p:sp>
      <p:sp>
        <p:nvSpPr>
          <p:cNvPr id="8" name="文本框 7">
            <a:extLst>
              <a:ext uri="{FF2B5EF4-FFF2-40B4-BE49-F238E27FC236}">
                <a16:creationId xmlns:a16="http://schemas.microsoft.com/office/drawing/2014/main" id="{1C5D270D-0E67-4613-ABC5-4FA7A74938DE}"/>
              </a:ext>
            </a:extLst>
          </p:cNvPr>
          <p:cNvSpPr txBox="1"/>
          <p:nvPr/>
        </p:nvSpPr>
        <p:spPr>
          <a:xfrm>
            <a:off x="119062" y="6388100"/>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243365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A82AD-2941-4F40-80BE-26B0FACB0C61}"/>
              </a:ext>
            </a:extLst>
          </p:cNvPr>
          <p:cNvSpPr>
            <a:spLocks noGrp="1"/>
          </p:cNvSpPr>
          <p:nvPr>
            <p:ph idx="1"/>
          </p:nvPr>
        </p:nvSpPr>
        <p:spPr>
          <a:xfrm>
            <a:off x="838200" y="1440000"/>
            <a:ext cx="10515600" cy="4351338"/>
          </a:xfrm>
        </p:spPr>
        <p:txBody>
          <a:bodyPr>
            <a:normAutofit/>
          </a:bodyPr>
          <a:lstStyle/>
          <a:p>
            <a:r>
              <a:rPr lang="en-US" altLang="ko-KR" sz="2000" spc="-100">
                <a:latin typeface="Arial" panose="020B0604020202020204" pitchFamily="34" charset="0"/>
                <a:cs typeface="Arial" panose="020B0604020202020204" pitchFamily="34" charset="0"/>
              </a:rPr>
              <a:t>VERPAT is an R-based software.</a:t>
            </a:r>
          </a:p>
          <a:p>
            <a:r>
              <a:rPr lang="en-US" altLang="ko-KR" sz="2000" spc="-100">
                <a:latin typeface="Arial" panose="020B0604020202020204" pitchFamily="34" charset="0"/>
                <a:cs typeface="Arial" panose="020B0604020202020204" pitchFamily="34" charset="0"/>
              </a:rPr>
              <a:t>Modules are created in R language and executed via VisionEval, which is run by R.</a:t>
            </a:r>
          </a:p>
          <a:p>
            <a:r>
              <a:rPr lang="en-US" altLang="ko-KR" sz="2000" spc="-100">
                <a:latin typeface="Arial" panose="020B0604020202020204" pitchFamily="34" charset="0"/>
                <a:cs typeface="Arial" panose="020B0604020202020204" pitchFamily="34" charset="0"/>
              </a:rPr>
              <a:t>VisionEval provides a GUI (VEGUI) and planners can control the whole process in VEGUI.</a:t>
            </a:r>
            <a:endParaRPr lang="ko-KR" altLang="en-US" sz="2000" spc="-1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What is VERPAT?</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Structure of VERPAT</a:t>
            </a:r>
            <a:endParaRPr lang="ko-KR" altLang="en-US" sz="3200" spc="-100">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5CF7927B-E20B-4FB0-9AB3-3C623D1AA79B}"/>
              </a:ext>
            </a:extLst>
          </p:cNvPr>
          <p:cNvGrpSpPr/>
          <p:nvPr/>
        </p:nvGrpSpPr>
        <p:grpSpPr>
          <a:xfrm>
            <a:off x="1144816" y="3124940"/>
            <a:ext cx="9902369" cy="3281433"/>
            <a:chOff x="838200" y="3124940"/>
            <a:chExt cx="9902369" cy="3281433"/>
          </a:xfrm>
        </p:grpSpPr>
        <p:sp>
          <p:nvSpPr>
            <p:cNvPr id="67" name="Rectangle: Rounded Corners 66">
              <a:extLst>
                <a:ext uri="{FF2B5EF4-FFF2-40B4-BE49-F238E27FC236}">
                  <a16:creationId xmlns:a16="http://schemas.microsoft.com/office/drawing/2014/main" id="{640D88D5-AF6A-4D3E-9064-DFE1F972BCC2}"/>
                </a:ext>
              </a:extLst>
            </p:cNvPr>
            <p:cNvSpPr/>
            <p:nvPr/>
          </p:nvSpPr>
          <p:spPr>
            <a:xfrm>
              <a:off x="838200" y="3124940"/>
              <a:ext cx="9902369" cy="3281433"/>
            </a:xfrm>
            <a:prstGeom prst="roundRect">
              <a:avLst>
                <a:gd name="adj" fmla="val 1779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b="1">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B0DC0B9B-B637-41E9-AEEA-CC8668B9C89E}"/>
                </a:ext>
              </a:extLst>
            </p:cNvPr>
            <p:cNvSpPr/>
            <p:nvPr/>
          </p:nvSpPr>
          <p:spPr>
            <a:xfrm>
              <a:off x="3722635" y="3323883"/>
              <a:ext cx="6812339" cy="288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b="1">
                <a:solidFill>
                  <a:schemeClr val="tx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78F490AE-E510-4B7E-AD95-AE6640C955A7}"/>
                </a:ext>
              </a:extLst>
            </p:cNvPr>
            <p:cNvGrpSpPr/>
            <p:nvPr/>
          </p:nvGrpSpPr>
          <p:grpSpPr>
            <a:xfrm>
              <a:off x="1680744" y="3493181"/>
              <a:ext cx="8217279" cy="2541404"/>
              <a:chOff x="1700591" y="2858610"/>
              <a:chExt cx="8217279" cy="2541404"/>
            </a:xfrm>
          </p:grpSpPr>
          <p:sp>
            <p:nvSpPr>
              <p:cNvPr id="6" name="Rectangle: Rounded Corners 5">
                <a:extLst>
                  <a:ext uri="{FF2B5EF4-FFF2-40B4-BE49-F238E27FC236}">
                    <a16:creationId xmlns:a16="http://schemas.microsoft.com/office/drawing/2014/main" id="{B232373F-9DA4-4079-BB94-65C5D55AEF6D}"/>
                  </a:ext>
                </a:extLst>
              </p:cNvPr>
              <p:cNvSpPr/>
              <p:nvPr/>
            </p:nvSpPr>
            <p:spPr>
              <a:xfrm>
                <a:off x="6090080" y="2858610"/>
                <a:ext cx="1528803" cy="70723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a:latin typeface="Arial" panose="020B0604020202020204" pitchFamily="34" charset="0"/>
                    <a:cs typeface="Arial" panose="020B0604020202020204" pitchFamily="34" charset="0"/>
                  </a:rPr>
                  <a:t>Module</a:t>
                </a:r>
              </a:p>
              <a:p>
                <a:pPr algn="ctr"/>
                <a:r>
                  <a:rPr lang="en-US" altLang="ko-KR" sz="1600">
                    <a:latin typeface="Arial" panose="020B0604020202020204" pitchFamily="34" charset="0"/>
                    <a:cs typeface="Arial" panose="020B0604020202020204" pitchFamily="34" charset="0"/>
                  </a:rPr>
                  <a:t>(R package)</a:t>
                </a:r>
                <a:endParaRPr lang="ko-KR" altLang="en-US" sz="1600">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id="{CD4A5109-158C-4C58-833A-BC1672D35577}"/>
                  </a:ext>
                </a:extLst>
              </p:cNvPr>
              <p:cNvSpPr/>
              <p:nvPr/>
            </p:nvSpPr>
            <p:spPr>
              <a:xfrm>
                <a:off x="6090080" y="3775695"/>
                <a:ext cx="1528803" cy="70723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a:latin typeface="Arial" panose="020B0604020202020204" pitchFamily="34" charset="0"/>
                    <a:cs typeface="Arial" panose="020B0604020202020204" pitchFamily="34" charset="0"/>
                  </a:rPr>
                  <a:t>Module</a:t>
                </a:r>
              </a:p>
              <a:p>
                <a:pPr algn="ctr"/>
                <a:r>
                  <a:rPr lang="en-US" altLang="ko-KR" sz="1600">
                    <a:latin typeface="Arial" panose="020B0604020202020204" pitchFamily="34" charset="0"/>
                    <a:cs typeface="Arial" panose="020B0604020202020204" pitchFamily="34" charset="0"/>
                  </a:rPr>
                  <a:t>(R package)</a:t>
                </a:r>
                <a:endParaRPr lang="ko-KR" altLang="en-US" sz="1600">
                  <a:latin typeface="Arial" panose="020B0604020202020204"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id="{B069F1F9-63DA-436D-A7E2-A15209677D17}"/>
                  </a:ext>
                </a:extLst>
              </p:cNvPr>
              <p:cNvSpPr/>
              <p:nvPr/>
            </p:nvSpPr>
            <p:spPr>
              <a:xfrm>
                <a:off x="6090080" y="4692780"/>
                <a:ext cx="1528803" cy="70723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a:latin typeface="Arial" panose="020B0604020202020204" pitchFamily="34" charset="0"/>
                    <a:cs typeface="Arial" panose="020B0604020202020204" pitchFamily="34" charset="0"/>
                  </a:rPr>
                  <a:t>Module</a:t>
                </a:r>
              </a:p>
              <a:p>
                <a:pPr algn="ctr"/>
                <a:r>
                  <a:rPr lang="en-US" altLang="ko-KR" sz="1600">
                    <a:latin typeface="Arial" panose="020B0604020202020204" pitchFamily="34" charset="0"/>
                    <a:cs typeface="Arial" panose="020B0604020202020204" pitchFamily="34" charset="0"/>
                  </a:rPr>
                  <a:t>(R package)</a:t>
                </a:r>
                <a:endParaRPr lang="ko-KR" altLang="en-US" sz="160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E46DEB25-58EA-4443-97B6-60F740DF16D8}"/>
                  </a:ext>
                </a:extLst>
              </p:cNvPr>
              <p:cNvSpPr/>
              <p:nvPr/>
            </p:nvSpPr>
            <p:spPr>
              <a:xfrm>
                <a:off x="8840246" y="3597160"/>
                <a:ext cx="1077624" cy="106430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2400">
                    <a:latin typeface="Arial" panose="020B0604020202020204" pitchFamily="34" charset="0"/>
                    <a:cs typeface="Arial" panose="020B0604020202020204" pitchFamily="34" charset="0"/>
                  </a:rPr>
                  <a:t>Data</a:t>
                </a:r>
                <a:endParaRPr lang="ko-KR" altLang="en-US" sz="2400">
                  <a:latin typeface="Arial" panose="020B0604020202020204" pitchFamily="34" charset="0"/>
                  <a:cs typeface="Arial" panose="020B0604020202020204" pitchFamily="34" charset="0"/>
                </a:endParaRPr>
              </a:p>
            </p:txBody>
          </p:sp>
          <p:cxnSp>
            <p:nvCxnSpPr>
              <p:cNvPr id="51" name="Straight Arrow Connector 50">
                <a:extLst>
                  <a:ext uri="{FF2B5EF4-FFF2-40B4-BE49-F238E27FC236}">
                    <a16:creationId xmlns:a16="http://schemas.microsoft.com/office/drawing/2014/main" id="{CAF88432-5DF3-4490-BD61-30DAE0D7C66B}"/>
                  </a:ext>
                </a:extLst>
              </p:cNvPr>
              <p:cNvCxnSpPr>
                <a:cxnSpLocks/>
                <a:stCxn id="47" idx="3"/>
                <a:endCxn id="12" idx="2"/>
              </p:cNvCxnSpPr>
              <p:nvPr/>
            </p:nvCxnSpPr>
            <p:spPr>
              <a:xfrm>
                <a:off x="7618883" y="4129312"/>
                <a:ext cx="1221363" cy="0"/>
              </a:xfrm>
              <a:prstGeom prst="straightConnector1">
                <a:avLst/>
              </a:prstGeom>
              <a:ln w="25400">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43DC89A8-CEB2-41BB-99D3-66D3D0161DC6}"/>
                  </a:ext>
                </a:extLst>
              </p:cNvPr>
              <p:cNvCxnSpPr>
                <a:cxnSpLocks/>
                <a:stCxn id="6" idx="3"/>
                <a:endCxn id="12" idx="2"/>
              </p:cNvCxnSpPr>
              <p:nvPr/>
            </p:nvCxnSpPr>
            <p:spPr>
              <a:xfrm>
                <a:off x="7618883" y="3212227"/>
                <a:ext cx="1221363" cy="917085"/>
              </a:xfrm>
              <a:prstGeom prst="curvedConnector3">
                <a:avLst/>
              </a:prstGeom>
              <a:ln w="25400">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E95F67C5-01C7-4492-9402-6C5B5E4427F4}"/>
                  </a:ext>
                </a:extLst>
              </p:cNvPr>
              <p:cNvCxnSpPr>
                <a:cxnSpLocks/>
                <a:stCxn id="48" idx="3"/>
                <a:endCxn id="12" idx="2"/>
              </p:cNvCxnSpPr>
              <p:nvPr/>
            </p:nvCxnSpPr>
            <p:spPr>
              <a:xfrm flipV="1">
                <a:off x="7618883" y="4129312"/>
                <a:ext cx="1221363" cy="917085"/>
              </a:xfrm>
              <a:prstGeom prst="curvedConnector3">
                <a:avLst/>
              </a:prstGeom>
              <a:ln w="25400">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5" name="Picture 64" descr="Logo&#10;&#10;Description automatically generated">
                <a:extLst>
                  <a:ext uri="{FF2B5EF4-FFF2-40B4-BE49-F238E27FC236}">
                    <a16:creationId xmlns:a16="http://schemas.microsoft.com/office/drawing/2014/main" id="{6FE3E4A1-76C8-4464-8E63-BB01F44548C1}"/>
                  </a:ext>
                </a:extLst>
              </p:cNvPr>
              <p:cNvPicPr>
                <a:picLocks noChangeAspect="1"/>
              </p:cNvPicPr>
              <p:nvPr/>
            </p:nvPicPr>
            <p:blipFill rotWithShape="1">
              <a:blip r:embed="rId3">
                <a:extLst>
                  <a:ext uri="{28A0092B-C50C-407E-A947-70E740481C1C}">
                    <a14:useLocalDpi xmlns:a14="http://schemas.microsoft.com/office/drawing/2010/main" val="0"/>
                  </a:ext>
                </a:extLst>
              </a:blip>
              <a:srcRect r="64968"/>
              <a:stretch/>
            </p:blipFill>
            <p:spPr>
              <a:xfrm>
                <a:off x="1700591" y="3686607"/>
                <a:ext cx="883284" cy="885406"/>
              </a:xfrm>
              <a:prstGeom prst="rect">
                <a:avLst/>
              </a:prstGeom>
            </p:spPr>
          </p:pic>
          <p:pic>
            <p:nvPicPr>
              <p:cNvPr id="69" name="Picture 68" descr="Logo, company name&#10;&#10;Description automatically generated">
                <a:extLst>
                  <a:ext uri="{FF2B5EF4-FFF2-40B4-BE49-F238E27FC236}">
                    <a16:creationId xmlns:a16="http://schemas.microsoft.com/office/drawing/2014/main" id="{0CFEFC85-2316-426A-8F36-84C8DDB4E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621" y="3597159"/>
                <a:ext cx="1068763" cy="1064301"/>
              </a:xfrm>
              <a:prstGeom prst="rect">
                <a:avLst/>
              </a:prstGeom>
            </p:spPr>
          </p:pic>
          <p:sp>
            <p:nvSpPr>
              <p:cNvPr id="21" name="TextBox 20">
                <a:extLst>
                  <a:ext uri="{FF2B5EF4-FFF2-40B4-BE49-F238E27FC236}">
                    <a16:creationId xmlns:a16="http://schemas.microsoft.com/office/drawing/2014/main" id="{76344CD6-D508-459C-A5A3-B60DAC3F482B}"/>
                  </a:ext>
                </a:extLst>
              </p:cNvPr>
              <p:cNvSpPr txBox="1"/>
              <p:nvPr/>
            </p:nvSpPr>
            <p:spPr>
              <a:xfrm>
                <a:off x="7728391" y="2933355"/>
                <a:ext cx="518091" cy="307777"/>
              </a:xfrm>
              <a:prstGeom prst="rect">
                <a:avLst/>
              </a:prstGeom>
              <a:noFill/>
            </p:spPr>
            <p:txBody>
              <a:bodyPr wrap="none" rtlCol="0">
                <a:spAutoFit/>
              </a:bodyPr>
              <a:lstStyle/>
              <a:p>
                <a:r>
                  <a:rPr lang="en-US" altLang="ko-KR" sz="1400" spc="-100">
                    <a:latin typeface="Arial" panose="020B0604020202020204" pitchFamily="34" charset="0"/>
                    <a:cs typeface="Arial" panose="020B0604020202020204" pitchFamily="34" charset="0"/>
                  </a:rPr>
                  <a:t>Input</a:t>
                </a:r>
                <a:endParaRPr lang="ko-KR" altLang="en-US" sz="1400" spc="-100">
                  <a:latin typeface="Arial" panose="020B0604020202020204" pitchFamily="34" charset="0"/>
                  <a:cs typeface="Arial" panose="020B0604020202020204" pitchFamily="34" charset="0"/>
                </a:endParaRPr>
              </a:p>
            </p:txBody>
          </p:sp>
          <p:cxnSp>
            <p:nvCxnSpPr>
              <p:cNvPr id="23" name="Connector: Curved 22">
                <a:extLst>
                  <a:ext uri="{FF2B5EF4-FFF2-40B4-BE49-F238E27FC236}">
                    <a16:creationId xmlns:a16="http://schemas.microsoft.com/office/drawing/2014/main" id="{55D3F109-72F9-41B2-A83D-5A896B83A3BB}"/>
                  </a:ext>
                </a:extLst>
              </p:cNvPr>
              <p:cNvCxnSpPr>
                <a:stCxn id="69" idx="3"/>
                <a:endCxn id="6" idx="1"/>
              </p:cNvCxnSpPr>
              <p:nvPr/>
            </p:nvCxnSpPr>
            <p:spPr>
              <a:xfrm flipV="1">
                <a:off x="4766384" y="3212227"/>
                <a:ext cx="1323696" cy="917083"/>
              </a:xfrm>
              <a:prstGeom prst="curvedConnector3">
                <a:avLst/>
              </a:prstGeom>
              <a:ln w="254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4C789F8-DCF0-4820-870A-CDF8192B64C7}"/>
                  </a:ext>
                </a:extLst>
              </p:cNvPr>
              <p:cNvCxnSpPr>
                <a:cxnSpLocks/>
                <a:stCxn id="69" idx="3"/>
                <a:endCxn id="47" idx="1"/>
              </p:cNvCxnSpPr>
              <p:nvPr/>
            </p:nvCxnSpPr>
            <p:spPr>
              <a:xfrm>
                <a:off x="4766384" y="4129310"/>
                <a:ext cx="1323696" cy="2"/>
              </a:xfrm>
              <a:prstGeom prst="straightConnector1">
                <a:avLst/>
              </a:prstGeom>
              <a:ln w="254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FC4832A1-0B08-4A00-BFB3-0FF7FECBA1C3}"/>
                  </a:ext>
                </a:extLst>
              </p:cNvPr>
              <p:cNvCxnSpPr>
                <a:cxnSpLocks/>
                <a:stCxn id="69" idx="3"/>
                <a:endCxn id="48" idx="1"/>
              </p:cNvCxnSpPr>
              <p:nvPr/>
            </p:nvCxnSpPr>
            <p:spPr>
              <a:xfrm>
                <a:off x="4766384" y="4129310"/>
                <a:ext cx="1323696" cy="917087"/>
              </a:xfrm>
              <a:prstGeom prst="curvedConnector3">
                <a:avLst>
                  <a:gd name="adj1" fmla="val 50000"/>
                </a:avLst>
              </a:prstGeom>
              <a:ln w="254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93436E2-4C6D-4B67-B671-BF7F7C285354}"/>
                  </a:ext>
                </a:extLst>
              </p:cNvPr>
              <p:cNvSpPr txBox="1"/>
              <p:nvPr/>
            </p:nvSpPr>
            <p:spPr>
              <a:xfrm>
                <a:off x="5002039" y="3241132"/>
                <a:ext cx="474810" cy="307777"/>
              </a:xfrm>
              <a:prstGeom prst="rect">
                <a:avLst/>
              </a:prstGeom>
              <a:noFill/>
            </p:spPr>
            <p:txBody>
              <a:bodyPr wrap="none" rtlCol="0">
                <a:spAutoFit/>
              </a:bodyPr>
              <a:lstStyle/>
              <a:p>
                <a:r>
                  <a:rPr lang="en-US" altLang="ko-KR" sz="1400" spc="-100">
                    <a:latin typeface="Arial" panose="020B0604020202020204" pitchFamily="34" charset="0"/>
                    <a:cs typeface="Arial" panose="020B0604020202020204" pitchFamily="34" charset="0"/>
                  </a:rPr>
                  <a:t>Run</a:t>
                </a:r>
                <a:endParaRPr lang="ko-KR" altLang="en-US" sz="1400" spc="-100">
                  <a:latin typeface="Arial" panose="020B0604020202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087F2AFC-3BA8-4B64-B8F9-7CAA42E4CE5D}"/>
                  </a:ext>
                </a:extLst>
              </p:cNvPr>
              <p:cNvCxnSpPr>
                <a:cxnSpLocks/>
                <a:stCxn id="65" idx="3"/>
                <a:endCxn id="69" idx="1"/>
              </p:cNvCxnSpPr>
              <p:nvPr/>
            </p:nvCxnSpPr>
            <p:spPr>
              <a:xfrm>
                <a:off x="2583875" y="4129310"/>
                <a:ext cx="1113746" cy="0"/>
              </a:xfrm>
              <a:prstGeom prst="straightConnector1">
                <a:avLst/>
              </a:prstGeom>
              <a:ln w="254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151CC84-0876-4BA1-AEEE-EF76F43CB641}"/>
                  </a:ext>
                </a:extLst>
              </p:cNvPr>
              <p:cNvSpPr txBox="1"/>
              <p:nvPr/>
            </p:nvSpPr>
            <p:spPr>
              <a:xfrm>
                <a:off x="2866786" y="3821532"/>
                <a:ext cx="474810" cy="307777"/>
              </a:xfrm>
              <a:prstGeom prst="rect">
                <a:avLst/>
              </a:prstGeom>
              <a:noFill/>
            </p:spPr>
            <p:txBody>
              <a:bodyPr wrap="none" rtlCol="0">
                <a:spAutoFit/>
              </a:bodyPr>
              <a:lstStyle/>
              <a:p>
                <a:r>
                  <a:rPr lang="en-US" altLang="ko-KR" sz="1400" spc="-100">
                    <a:latin typeface="Arial" panose="020B0604020202020204" pitchFamily="34" charset="0"/>
                    <a:cs typeface="Arial" panose="020B0604020202020204" pitchFamily="34" charset="0"/>
                  </a:rPr>
                  <a:t>Run</a:t>
                </a:r>
                <a:endParaRPr lang="ko-KR" altLang="en-US" sz="1400" spc="-1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F35055B7-878D-41D9-9E1E-85D89BB5C004}"/>
                  </a:ext>
                </a:extLst>
              </p:cNvPr>
              <p:cNvSpPr txBox="1"/>
              <p:nvPr/>
            </p:nvSpPr>
            <p:spPr>
              <a:xfrm>
                <a:off x="8285653" y="3682270"/>
                <a:ext cx="644728" cy="307777"/>
              </a:xfrm>
              <a:prstGeom prst="rect">
                <a:avLst/>
              </a:prstGeom>
              <a:noFill/>
            </p:spPr>
            <p:txBody>
              <a:bodyPr wrap="none" rtlCol="0">
                <a:spAutoFit/>
              </a:bodyPr>
              <a:lstStyle/>
              <a:p>
                <a:r>
                  <a:rPr lang="en-US" altLang="ko-KR" sz="1400" spc="-100">
                    <a:latin typeface="Arial" panose="020B0604020202020204" pitchFamily="34" charset="0"/>
                    <a:cs typeface="Arial" panose="020B0604020202020204" pitchFamily="34" charset="0"/>
                  </a:rPr>
                  <a:t>Output</a:t>
                </a:r>
                <a:endParaRPr lang="ko-KR" altLang="en-US" sz="1400" spc="-100">
                  <a:latin typeface="Arial" panose="020B0604020202020204" pitchFamily="34" charset="0"/>
                  <a:cs typeface="Arial" panose="020B0604020202020204" pitchFamily="34" charset="0"/>
                </a:endParaRPr>
              </a:p>
            </p:txBody>
          </p:sp>
        </p:grpSp>
      </p:grpSp>
      <p:sp>
        <p:nvSpPr>
          <p:cNvPr id="4" name="Slide Number Placeholder 3">
            <a:extLst>
              <a:ext uri="{FF2B5EF4-FFF2-40B4-BE49-F238E27FC236}">
                <a16:creationId xmlns:a16="http://schemas.microsoft.com/office/drawing/2014/main" id="{239756A9-FE90-4398-AF53-413B00963BBD}"/>
              </a:ext>
            </a:extLst>
          </p:cNvPr>
          <p:cNvSpPr>
            <a:spLocks noGrp="1"/>
          </p:cNvSpPr>
          <p:nvPr>
            <p:ph type="sldNum" sz="quarter" idx="12"/>
          </p:nvPr>
        </p:nvSpPr>
        <p:spPr/>
        <p:txBody>
          <a:bodyPr/>
          <a:lstStyle/>
          <a:p>
            <a:fld id="{07A2E26F-E42C-4199-98FF-D24EEDB86635}" type="slidenum">
              <a:rPr lang="ko-KR" altLang="en-US" smtClean="0"/>
              <a:pPr/>
              <a:t>3</a:t>
            </a:fld>
            <a:endParaRPr lang="ko-KR" altLang="en-US"/>
          </a:p>
        </p:txBody>
      </p:sp>
      <p:grpSp>
        <p:nvGrpSpPr>
          <p:cNvPr id="26" name="Group 25">
            <a:extLst>
              <a:ext uri="{FF2B5EF4-FFF2-40B4-BE49-F238E27FC236}">
                <a16:creationId xmlns:a16="http://schemas.microsoft.com/office/drawing/2014/main" id="{160FC485-8751-4E75-B279-4A27EBA55091}"/>
              </a:ext>
            </a:extLst>
          </p:cNvPr>
          <p:cNvGrpSpPr/>
          <p:nvPr/>
        </p:nvGrpSpPr>
        <p:grpSpPr>
          <a:xfrm>
            <a:off x="10362306" y="6391520"/>
            <a:ext cx="1308994" cy="293193"/>
            <a:chOff x="10362306" y="6391520"/>
            <a:chExt cx="1308994" cy="293193"/>
          </a:xfrm>
        </p:grpSpPr>
        <p:sp>
          <p:nvSpPr>
            <p:cNvPr id="28" name="TextBox 27">
              <a:extLst>
                <a:ext uri="{FF2B5EF4-FFF2-40B4-BE49-F238E27FC236}">
                  <a16:creationId xmlns:a16="http://schemas.microsoft.com/office/drawing/2014/main" id="{332FECB5-9FFE-4A95-A068-A06BCDC04A2C}"/>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CE73D50-9238-4892-A7D6-B30BA7CA6814}"/>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81490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F02122-928C-4F2E-9969-CC8366481913}"/>
              </a:ext>
            </a:extLst>
          </p:cNvPr>
          <p:cNvSpPr>
            <a:spLocks noGrp="1"/>
          </p:cNvSpPr>
          <p:nvPr>
            <p:ph type="title"/>
          </p:nvPr>
        </p:nvSpPr>
        <p:spPr/>
        <p:txBody>
          <a:bodyPr/>
          <a:lstStyle/>
          <a:p>
            <a:r>
              <a:rPr lang="en-US" dirty="0"/>
              <a:t>Scenarios tested with VERPAT</a:t>
            </a:r>
          </a:p>
        </p:txBody>
      </p:sp>
      <p:sp>
        <p:nvSpPr>
          <p:cNvPr id="3" name="内容占位符 2">
            <a:extLst>
              <a:ext uri="{FF2B5EF4-FFF2-40B4-BE49-F238E27FC236}">
                <a16:creationId xmlns:a16="http://schemas.microsoft.com/office/drawing/2014/main" id="{D536F5CD-C5DD-464C-B333-07C3C3E37FE2}"/>
              </a:ext>
            </a:extLst>
          </p:cNvPr>
          <p:cNvSpPr>
            <a:spLocks noGrp="1"/>
          </p:cNvSpPr>
          <p:nvPr>
            <p:ph idx="1"/>
          </p:nvPr>
        </p:nvSpPr>
        <p:spPr>
          <a:xfrm>
            <a:off x="838199" y="1825625"/>
            <a:ext cx="9515475"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Trend land use and development patterns</a:t>
            </a:r>
          </a:p>
          <a:p>
            <a:r>
              <a:rPr lang="en-US" dirty="0">
                <a:latin typeface="Times New Roman" panose="02020603050405020304" pitchFamily="18" charset="0"/>
                <a:cs typeface="Times New Roman" panose="02020603050405020304" pitchFamily="18" charset="0"/>
              </a:rPr>
              <a:t>Connected and Automated Vehicle technologies: encourage              development further from urbanized areas and increased sprawl        development patterns</a:t>
            </a:r>
          </a:p>
          <a:p>
            <a:r>
              <a:rPr lang="en-US" dirty="0">
                <a:latin typeface="Times New Roman" panose="02020603050405020304" pitchFamily="18" charset="0"/>
                <a:cs typeface="Times New Roman" panose="02020603050405020304" pitchFamily="18" charset="0"/>
              </a:rPr>
              <a:t>Mobility as a Service and CAV technologies and urban reinvestment make the cities more attractive, encouraging transit-oriented              development in urbanized areas</a:t>
            </a:r>
          </a:p>
          <a:p>
            <a:r>
              <a:rPr lang="en-US" dirty="0">
                <a:latin typeface="Times New Roman" panose="02020603050405020304" pitchFamily="18" charset="0"/>
                <a:cs typeface="Times New Roman" panose="02020603050405020304" pitchFamily="18" charset="0"/>
              </a:rPr>
              <a:t>CDTC, State and federal investments and policies lead to                  accelerating use of electric vehicles beyond trend</a:t>
            </a:r>
          </a:p>
          <a:p>
            <a:r>
              <a:rPr lang="en-US" dirty="0">
                <a:latin typeface="Times New Roman" panose="02020603050405020304" pitchFamily="18" charset="0"/>
                <a:cs typeface="Times New Roman" panose="02020603050405020304" pitchFamily="18" charset="0"/>
              </a:rPr>
              <a:t>Energy Plan goals</a:t>
            </a:r>
          </a:p>
          <a:p>
            <a:r>
              <a:rPr lang="en-US" dirty="0">
                <a:latin typeface="Times New Roman" panose="02020603050405020304" pitchFamily="18" charset="0"/>
                <a:cs typeface="Times New Roman" panose="02020603050405020304" pitchFamily="18" charset="0"/>
              </a:rPr>
              <a:t>Explore pricing options, such as a carbon tax</a:t>
            </a:r>
          </a:p>
          <a:p>
            <a:endParaRPr 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1D65BD4C-351C-47B1-8693-74693F590549}"/>
              </a:ext>
            </a:extLst>
          </p:cNvPr>
          <p:cNvSpPr>
            <a:spLocks noGrp="1"/>
          </p:cNvSpPr>
          <p:nvPr>
            <p:ph type="sldNum" sz="quarter" idx="12"/>
          </p:nvPr>
        </p:nvSpPr>
        <p:spPr/>
        <p:txBody>
          <a:bodyPr/>
          <a:lstStyle/>
          <a:p>
            <a:fld id="{07A2E26F-E42C-4199-98FF-D24EEDB86635}" type="slidenum">
              <a:rPr lang="ko-KR" altLang="en-US" smtClean="0"/>
              <a:pPr/>
              <a:t>30</a:t>
            </a:fld>
            <a:endParaRPr lang="ko-KR" altLang="en-US"/>
          </a:p>
        </p:txBody>
      </p:sp>
      <p:sp>
        <p:nvSpPr>
          <p:cNvPr id="5" name="文本框 4">
            <a:extLst>
              <a:ext uri="{FF2B5EF4-FFF2-40B4-BE49-F238E27FC236}">
                <a16:creationId xmlns:a16="http://schemas.microsoft.com/office/drawing/2014/main" id="{A46A9718-78D3-4ECD-AF11-5E0B8ED79E09}"/>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2628505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65A267F-FF7C-4143-8C98-DF0C0DA4BA23}"/>
              </a:ext>
            </a:extLst>
          </p:cNvPr>
          <p:cNvSpPr>
            <a:spLocks noGrp="1"/>
          </p:cNvSpPr>
          <p:nvPr>
            <p:ph type="sldNum" sz="quarter" idx="12"/>
          </p:nvPr>
        </p:nvSpPr>
        <p:spPr/>
        <p:txBody>
          <a:bodyPr/>
          <a:lstStyle/>
          <a:p>
            <a:fld id="{07A2E26F-E42C-4199-98FF-D24EEDB86635}" type="slidenum">
              <a:rPr lang="ko-KR" altLang="en-US" smtClean="0"/>
              <a:pPr/>
              <a:t>31</a:t>
            </a:fld>
            <a:endParaRPr lang="ko-KR" altLang="en-US"/>
          </a:p>
        </p:txBody>
      </p:sp>
      <p:pic>
        <p:nvPicPr>
          <p:cNvPr id="6" name="图片 5">
            <a:extLst>
              <a:ext uri="{FF2B5EF4-FFF2-40B4-BE49-F238E27FC236}">
                <a16:creationId xmlns:a16="http://schemas.microsoft.com/office/drawing/2014/main" id="{B9928B5F-807A-4450-992B-89AEF08E3D70}"/>
              </a:ext>
            </a:extLst>
          </p:cNvPr>
          <p:cNvPicPr>
            <a:picLocks noChangeAspect="1"/>
          </p:cNvPicPr>
          <p:nvPr/>
        </p:nvPicPr>
        <p:blipFill>
          <a:blip r:embed="rId2"/>
          <a:stretch>
            <a:fillRect/>
          </a:stretch>
        </p:blipFill>
        <p:spPr>
          <a:xfrm>
            <a:off x="2146599" y="0"/>
            <a:ext cx="7898802" cy="6858000"/>
          </a:xfrm>
          <a:prstGeom prst="rect">
            <a:avLst/>
          </a:prstGeom>
        </p:spPr>
      </p:pic>
      <p:sp>
        <p:nvSpPr>
          <p:cNvPr id="7" name="文本框 6">
            <a:extLst>
              <a:ext uri="{FF2B5EF4-FFF2-40B4-BE49-F238E27FC236}">
                <a16:creationId xmlns:a16="http://schemas.microsoft.com/office/drawing/2014/main" id="{CC5E85CA-A3ED-4164-A8AD-DAAFD01CA2E6}"/>
              </a:ext>
            </a:extLst>
          </p:cNvPr>
          <p:cNvSpPr txBox="1"/>
          <p:nvPr/>
        </p:nvSpPr>
        <p:spPr>
          <a:xfrm>
            <a:off x="8628434" y="836579"/>
            <a:ext cx="2600528" cy="369332"/>
          </a:xfrm>
          <a:prstGeom prst="rect">
            <a:avLst/>
          </a:prstGeom>
          <a:noFill/>
        </p:spPr>
        <p:txBody>
          <a:bodyPr wrap="square" rtlCol="0">
            <a:spAutoFit/>
          </a:bodyPr>
          <a:lstStyle/>
          <a:p>
            <a:r>
              <a:rPr lang="en-US" dirty="0"/>
              <a:t>2*3^4=162 scenarios</a:t>
            </a:r>
          </a:p>
        </p:txBody>
      </p:sp>
      <p:sp>
        <p:nvSpPr>
          <p:cNvPr id="5" name="文本框 4">
            <a:extLst>
              <a:ext uri="{FF2B5EF4-FFF2-40B4-BE49-F238E27FC236}">
                <a16:creationId xmlns:a16="http://schemas.microsoft.com/office/drawing/2014/main" id="{35668ED9-615D-4400-A378-0A7CC7194D32}"/>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315695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9BFE613-8125-4968-BB07-4A748F1C6EB4}"/>
              </a:ext>
            </a:extLst>
          </p:cNvPr>
          <p:cNvSpPr>
            <a:spLocks noGrp="1"/>
          </p:cNvSpPr>
          <p:nvPr>
            <p:ph type="sldNum" sz="quarter" idx="12"/>
          </p:nvPr>
        </p:nvSpPr>
        <p:spPr/>
        <p:txBody>
          <a:bodyPr/>
          <a:lstStyle/>
          <a:p>
            <a:fld id="{07A2E26F-E42C-4199-98FF-D24EEDB86635}" type="slidenum">
              <a:rPr lang="ko-KR" altLang="en-US" smtClean="0"/>
              <a:pPr/>
              <a:t>32</a:t>
            </a:fld>
            <a:endParaRPr lang="ko-KR" altLang="en-US"/>
          </a:p>
        </p:txBody>
      </p:sp>
      <p:pic>
        <p:nvPicPr>
          <p:cNvPr id="6" name="图片 5">
            <a:extLst>
              <a:ext uri="{FF2B5EF4-FFF2-40B4-BE49-F238E27FC236}">
                <a16:creationId xmlns:a16="http://schemas.microsoft.com/office/drawing/2014/main" id="{B9DA90B3-78BD-4C89-9BB3-6169EAB72132}"/>
              </a:ext>
            </a:extLst>
          </p:cNvPr>
          <p:cNvPicPr>
            <a:picLocks noChangeAspect="1"/>
          </p:cNvPicPr>
          <p:nvPr/>
        </p:nvPicPr>
        <p:blipFill>
          <a:blip r:embed="rId2"/>
          <a:stretch>
            <a:fillRect/>
          </a:stretch>
        </p:blipFill>
        <p:spPr>
          <a:xfrm>
            <a:off x="576262" y="352425"/>
            <a:ext cx="11039475" cy="6153150"/>
          </a:xfrm>
          <a:prstGeom prst="rect">
            <a:avLst/>
          </a:prstGeom>
        </p:spPr>
      </p:pic>
      <p:sp>
        <p:nvSpPr>
          <p:cNvPr id="5" name="文本框 4">
            <a:extLst>
              <a:ext uri="{FF2B5EF4-FFF2-40B4-BE49-F238E27FC236}">
                <a16:creationId xmlns:a16="http://schemas.microsoft.com/office/drawing/2014/main" id="{949F697F-7136-44A7-86FB-4F763195F341}"/>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1036592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9D5AC3B-4B27-4F32-92D9-F7634606A588}"/>
              </a:ext>
            </a:extLst>
          </p:cNvPr>
          <p:cNvSpPr>
            <a:spLocks noGrp="1"/>
          </p:cNvSpPr>
          <p:nvPr>
            <p:ph type="sldNum" sz="quarter" idx="12"/>
          </p:nvPr>
        </p:nvSpPr>
        <p:spPr/>
        <p:txBody>
          <a:bodyPr/>
          <a:lstStyle/>
          <a:p>
            <a:fld id="{07A2E26F-E42C-4199-98FF-D24EEDB86635}" type="slidenum">
              <a:rPr lang="ko-KR" altLang="en-US" smtClean="0"/>
              <a:pPr/>
              <a:t>33</a:t>
            </a:fld>
            <a:endParaRPr lang="ko-KR" altLang="en-US"/>
          </a:p>
        </p:txBody>
      </p:sp>
      <p:pic>
        <p:nvPicPr>
          <p:cNvPr id="6" name="图片 5">
            <a:extLst>
              <a:ext uri="{FF2B5EF4-FFF2-40B4-BE49-F238E27FC236}">
                <a16:creationId xmlns:a16="http://schemas.microsoft.com/office/drawing/2014/main" id="{2249BAAF-1789-4984-AE32-96D162D034E9}"/>
              </a:ext>
            </a:extLst>
          </p:cNvPr>
          <p:cNvPicPr>
            <a:picLocks noChangeAspect="1"/>
          </p:cNvPicPr>
          <p:nvPr/>
        </p:nvPicPr>
        <p:blipFill>
          <a:blip r:embed="rId2"/>
          <a:stretch>
            <a:fillRect/>
          </a:stretch>
        </p:blipFill>
        <p:spPr>
          <a:xfrm>
            <a:off x="787301" y="0"/>
            <a:ext cx="10617398" cy="6858000"/>
          </a:xfrm>
          <a:prstGeom prst="rect">
            <a:avLst/>
          </a:prstGeom>
        </p:spPr>
      </p:pic>
      <p:sp>
        <p:nvSpPr>
          <p:cNvPr id="2" name="矩形 1">
            <a:extLst>
              <a:ext uri="{FF2B5EF4-FFF2-40B4-BE49-F238E27FC236}">
                <a16:creationId xmlns:a16="http://schemas.microsoft.com/office/drawing/2014/main" id="{C28E923E-27C1-4AE0-B313-A3EFF7D98C57}"/>
              </a:ext>
            </a:extLst>
          </p:cNvPr>
          <p:cNvSpPr/>
          <p:nvPr/>
        </p:nvSpPr>
        <p:spPr>
          <a:xfrm>
            <a:off x="6096000" y="2996119"/>
            <a:ext cx="4818434" cy="2003898"/>
          </a:xfrm>
          <a:prstGeom prst="rect">
            <a:avLst/>
          </a:prstGeom>
          <a:solidFill>
            <a:srgbClr val="70AD47">
              <a:alpha val="18039"/>
            </a:srgbClr>
          </a:solidFill>
          <a:ln>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文本框 4">
            <a:extLst>
              <a:ext uri="{FF2B5EF4-FFF2-40B4-BE49-F238E27FC236}">
                <a16:creationId xmlns:a16="http://schemas.microsoft.com/office/drawing/2014/main" id="{D7C1AB94-CE07-4098-82A4-C8932C4A2B93}"/>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2088571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66A96E8-A777-4402-8749-9979FCDBDB3E}"/>
              </a:ext>
            </a:extLst>
          </p:cNvPr>
          <p:cNvSpPr>
            <a:spLocks noGrp="1"/>
          </p:cNvSpPr>
          <p:nvPr>
            <p:ph type="sldNum" sz="quarter" idx="12"/>
          </p:nvPr>
        </p:nvSpPr>
        <p:spPr/>
        <p:txBody>
          <a:bodyPr/>
          <a:lstStyle/>
          <a:p>
            <a:fld id="{07A2E26F-E42C-4199-98FF-D24EEDB86635}" type="slidenum">
              <a:rPr lang="ko-KR" altLang="en-US" smtClean="0"/>
              <a:pPr/>
              <a:t>34</a:t>
            </a:fld>
            <a:endParaRPr lang="ko-KR" altLang="en-US"/>
          </a:p>
        </p:txBody>
      </p:sp>
      <p:pic>
        <p:nvPicPr>
          <p:cNvPr id="8" name="图片 7">
            <a:extLst>
              <a:ext uri="{FF2B5EF4-FFF2-40B4-BE49-F238E27FC236}">
                <a16:creationId xmlns:a16="http://schemas.microsoft.com/office/drawing/2014/main" id="{3362470D-EE16-4197-832E-A250D00D1744}"/>
              </a:ext>
            </a:extLst>
          </p:cNvPr>
          <p:cNvPicPr>
            <a:picLocks noChangeAspect="1"/>
          </p:cNvPicPr>
          <p:nvPr/>
        </p:nvPicPr>
        <p:blipFill>
          <a:blip r:embed="rId2"/>
          <a:stretch>
            <a:fillRect/>
          </a:stretch>
        </p:blipFill>
        <p:spPr>
          <a:xfrm>
            <a:off x="1484392" y="1245140"/>
            <a:ext cx="9223216" cy="4690151"/>
          </a:xfrm>
          <a:prstGeom prst="rect">
            <a:avLst/>
          </a:prstGeom>
        </p:spPr>
      </p:pic>
      <p:sp>
        <p:nvSpPr>
          <p:cNvPr id="5" name="文本框 4">
            <a:extLst>
              <a:ext uri="{FF2B5EF4-FFF2-40B4-BE49-F238E27FC236}">
                <a16:creationId xmlns:a16="http://schemas.microsoft.com/office/drawing/2014/main" id="{1229664D-4FC4-4F84-BBF9-295A8AD20547}"/>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3683649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4A17A01-0A12-4188-812B-F69AB95C9F40}"/>
              </a:ext>
            </a:extLst>
          </p:cNvPr>
          <p:cNvSpPr>
            <a:spLocks noGrp="1"/>
          </p:cNvSpPr>
          <p:nvPr>
            <p:ph type="sldNum" sz="quarter" idx="12"/>
          </p:nvPr>
        </p:nvSpPr>
        <p:spPr/>
        <p:txBody>
          <a:bodyPr/>
          <a:lstStyle/>
          <a:p>
            <a:fld id="{07A2E26F-E42C-4199-98FF-D24EEDB86635}" type="slidenum">
              <a:rPr lang="ko-KR" altLang="en-US" smtClean="0"/>
              <a:pPr/>
              <a:t>35</a:t>
            </a:fld>
            <a:endParaRPr lang="ko-KR" altLang="en-US"/>
          </a:p>
        </p:txBody>
      </p:sp>
      <p:pic>
        <p:nvPicPr>
          <p:cNvPr id="6" name="图片 5">
            <a:extLst>
              <a:ext uri="{FF2B5EF4-FFF2-40B4-BE49-F238E27FC236}">
                <a16:creationId xmlns:a16="http://schemas.microsoft.com/office/drawing/2014/main" id="{390419C6-0316-4A9D-ABE4-8BE1101FCC2C}"/>
              </a:ext>
            </a:extLst>
          </p:cNvPr>
          <p:cNvPicPr>
            <a:picLocks noChangeAspect="1"/>
          </p:cNvPicPr>
          <p:nvPr/>
        </p:nvPicPr>
        <p:blipFill>
          <a:blip r:embed="rId2"/>
          <a:stretch>
            <a:fillRect/>
          </a:stretch>
        </p:blipFill>
        <p:spPr>
          <a:xfrm>
            <a:off x="666750" y="357187"/>
            <a:ext cx="10858500" cy="6143625"/>
          </a:xfrm>
          <a:prstGeom prst="rect">
            <a:avLst/>
          </a:prstGeom>
        </p:spPr>
      </p:pic>
      <p:sp>
        <p:nvSpPr>
          <p:cNvPr id="5" name="文本框 4">
            <a:extLst>
              <a:ext uri="{FF2B5EF4-FFF2-40B4-BE49-F238E27FC236}">
                <a16:creationId xmlns:a16="http://schemas.microsoft.com/office/drawing/2014/main" id="{C69E82B9-AD12-4B02-8E2E-B036A190B40A}"/>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1419056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37BA4B-920B-4FC9-9382-09EA72C4EE9E}"/>
              </a:ext>
            </a:extLst>
          </p:cNvPr>
          <p:cNvSpPr>
            <a:spLocks noGrp="1"/>
          </p:cNvSpPr>
          <p:nvPr>
            <p:ph type="title"/>
          </p:nvPr>
        </p:nvSpPr>
        <p:spPr/>
        <p:txBody>
          <a:bodyPr/>
          <a:lstStyle/>
          <a:p>
            <a:r>
              <a:rPr lang="en-US" dirty="0"/>
              <a:t>What’s next</a:t>
            </a:r>
          </a:p>
        </p:txBody>
      </p:sp>
      <p:sp>
        <p:nvSpPr>
          <p:cNvPr id="3" name="内容占位符 2">
            <a:extLst>
              <a:ext uri="{FF2B5EF4-FFF2-40B4-BE49-F238E27FC236}">
                <a16:creationId xmlns:a16="http://schemas.microsoft.com/office/drawing/2014/main" id="{A23D9909-D037-4C7D-AA2E-C58F740F7C37}"/>
              </a:ext>
            </a:extLst>
          </p:cNvPr>
          <p:cNvSpPr>
            <a:spLocks noGrp="1"/>
          </p:cNvSpPr>
          <p:nvPr>
            <p:ph idx="1"/>
          </p:nvPr>
        </p:nvSpPr>
        <p:spPr/>
        <p:txBody>
          <a:bodyPr/>
          <a:lstStyle/>
          <a:p>
            <a:r>
              <a:rPr lang="en-US" altLang="zh-CN" dirty="0"/>
              <a:t>Generating</a:t>
            </a:r>
            <a:r>
              <a:rPr lang="zh-CN" altLang="en-US" dirty="0"/>
              <a:t> </a:t>
            </a:r>
            <a:r>
              <a:rPr lang="en-US" altLang="zh-CN" dirty="0"/>
              <a:t>hypothetical</a:t>
            </a:r>
            <a:r>
              <a:rPr lang="zh-CN" altLang="en-US" dirty="0"/>
              <a:t> </a:t>
            </a:r>
            <a:r>
              <a:rPr lang="en-US" altLang="zh-CN" dirty="0"/>
              <a:t>scenarios</a:t>
            </a:r>
            <a:r>
              <a:rPr lang="zh-CN" altLang="en-US" dirty="0"/>
              <a:t> </a:t>
            </a:r>
            <a:r>
              <a:rPr lang="en-US" altLang="zh-CN" dirty="0"/>
              <a:t>based</a:t>
            </a:r>
            <a:r>
              <a:rPr lang="zh-CN" altLang="en-US" dirty="0"/>
              <a:t> </a:t>
            </a:r>
            <a:r>
              <a:rPr lang="en-US" altLang="zh-CN" dirty="0"/>
              <a:t>on</a:t>
            </a:r>
            <a:r>
              <a:rPr lang="zh-CN" altLang="en-US" dirty="0"/>
              <a:t> </a:t>
            </a:r>
            <a:r>
              <a:rPr lang="en-US" altLang="zh-CN" dirty="0"/>
              <a:t>the</a:t>
            </a:r>
            <a:r>
              <a:rPr lang="zh-CN" altLang="en-US" dirty="0"/>
              <a:t> </a:t>
            </a:r>
            <a:r>
              <a:rPr lang="en-US" altLang="zh-CN" dirty="0"/>
              <a:t>sample</a:t>
            </a:r>
            <a:r>
              <a:rPr lang="zh-CN" altLang="en-US" dirty="0"/>
              <a:t> </a:t>
            </a:r>
            <a:endParaRPr lang="en-US" altLang="zh-CN" dirty="0"/>
          </a:p>
          <a:p>
            <a:pPr marL="0" indent="0">
              <a:buNone/>
            </a:pPr>
            <a:r>
              <a:rPr lang="en-US" altLang="zh-CN" dirty="0"/>
              <a:t>  datasets</a:t>
            </a:r>
          </a:p>
          <a:p>
            <a:endParaRPr lang="en-US" dirty="0"/>
          </a:p>
          <a:p>
            <a:r>
              <a:rPr lang="en-US" dirty="0"/>
              <a:t>Replacing some input datasets</a:t>
            </a:r>
          </a:p>
        </p:txBody>
      </p:sp>
      <p:sp>
        <p:nvSpPr>
          <p:cNvPr id="4" name="灯片编号占位符 3">
            <a:extLst>
              <a:ext uri="{FF2B5EF4-FFF2-40B4-BE49-F238E27FC236}">
                <a16:creationId xmlns:a16="http://schemas.microsoft.com/office/drawing/2014/main" id="{F9D8E797-69DB-4FCA-8F9F-8CD6A9A8D4BD}"/>
              </a:ext>
            </a:extLst>
          </p:cNvPr>
          <p:cNvSpPr>
            <a:spLocks noGrp="1"/>
          </p:cNvSpPr>
          <p:nvPr>
            <p:ph type="sldNum" sz="quarter" idx="12"/>
          </p:nvPr>
        </p:nvSpPr>
        <p:spPr/>
        <p:txBody>
          <a:bodyPr/>
          <a:lstStyle/>
          <a:p>
            <a:fld id="{07A2E26F-E42C-4199-98FF-D24EEDB86635}" type="slidenum">
              <a:rPr lang="ko-KR" altLang="en-US" smtClean="0"/>
              <a:pPr/>
              <a:t>36</a:t>
            </a:fld>
            <a:endParaRPr lang="ko-KR" altLang="en-US"/>
          </a:p>
        </p:txBody>
      </p:sp>
      <p:sp>
        <p:nvSpPr>
          <p:cNvPr id="5" name="文本框 4">
            <a:extLst>
              <a:ext uri="{FF2B5EF4-FFF2-40B4-BE49-F238E27FC236}">
                <a16:creationId xmlns:a16="http://schemas.microsoft.com/office/drawing/2014/main" id="{C09EE345-1887-4BA7-A6BC-42C257AA89E2}"/>
              </a:ext>
            </a:extLst>
          </p:cNvPr>
          <p:cNvSpPr txBox="1"/>
          <p:nvPr/>
        </p:nvSpPr>
        <p:spPr>
          <a:xfrm>
            <a:off x="10258425" y="6324375"/>
            <a:ext cx="1438275" cy="338554"/>
          </a:xfrm>
          <a:prstGeom prst="rect">
            <a:avLst/>
          </a:prstGeom>
          <a:noFill/>
        </p:spPr>
        <p:txBody>
          <a:bodyPr wrap="square" rtlCol="0">
            <a:spAutoFit/>
          </a:bodyPr>
          <a:lstStyle/>
          <a:p>
            <a:r>
              <a:rPr lang="en-US" sz="1600" b="1" dirty="0" err="1"/>
              <a:t>Xiangyu</a:t>
            </a:r>
            <a:r>
              <a:rPr lang="en-US" sz="1600" b="1" dirty="0"/>
              <a:t> Li</a:t>
            </a:r>
          </a:p>
        </p:txBody>
      </p:sp>
    </p:spTree>
    <p:extLst>
      <p:ext uri="{BB962C8B-B14F-4D97-AF65-F5344CB8AC3E}">
        <p14:creationId xmlns:p14="http://schemas.microsoft.com/office/powerpoint/2010/main" val="2198168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Case Study and Scenario Definition</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838200" y="1035698"/>
            <a:ext cx="10515600" cy="5141265"/>
          </a:xfrm>
        </p:spPr>
        <p:txBody>
          <a:bodyPr/>
          <a:lstStyle/>
          <a:p>
            <a:r>
              <a:rPr lang="en-US" sz="2400" dirty="0">
                <a:latin typeface="Times New Roman" panose="02020603050405020304" pitchFamily="18" charset="0"/>
                <a:cs typeface="Times New Roman" panose="02020603050405020304" pitchFamily="18" charset="0"/>
              </a:rPr>
              <a:t>Study Region and Timelines:</a:t>
            </a:r>
          </a:p>
          <a:p>
            <a:pPr lvl="1"/>
            <a:r>
              <a:rPr lang="en-US" sz="2000" dirty="0">
                <a:latin typeface="Times New Roman" panose="02020603050405020304" pitchFamily="18" charset="0"/>
                <a:cs typeface="Times New Roman" panose="02020603050405020304" pitchFamily="18" charset="0"/>
              </a:rPr>
              <a:t>Multnomah County, Oregon</a:t>
            </a:r>
          </a:p>
          <a:p>
            <a:pPr lvl="1"/>
            <a:r>
              <a:rPr lang="en-US" sz="2000" dirty="0">
                <a:latin typeface="Times New Roman" panose="02020603050405020304" pitchFamily="18" charset="0"/>
                <a:cs typeface="Times New Roman" panose="02020603050405020304" pitchFamily="18" charset="0"/>
              </a:rPr>
              <a:t>Base Year = 2005 and Future Year = 2035</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37</a:t>
            </a:fld>
            <a:endParaRPr lang="ko-KR" altLang="en-US" dirty="0"/>
          </a:p>
        </p:txBody>
      </p:sp>
      <p:pic>
        <p:nvPicPr>
          <p:cNvPr id="6" name="Picture 5">
            <a:extLst>
              <a:ext uri="{FF2B5EF4-FFF2-40B4-BE49-F238E27FC236}">
                <a16:creationId xmlns:a16="http://schemas.microsoft.com/office/drawing/2014/main" id="{A700DE90-3F4F-49F8-AC7F-E47CA79673F5}"/>
              </a:ext>
            </a:extLst>
          </p:cNvPr>
          <p:cNvPicPr>
            <a:picLocks noChangeAspect="1"/>
          </p:cNvPicPr>
          <p:nvPr/>
        </p:nvPicPr>
        <p:blipFill>
          <a:blip r:embed="rId3"/>
          <a:stretch>
            <a:fillRect/>
          </a:stretch>
        </p:blipFill>
        <p:spPr>
          <a:xfrm>
            <a:off x="1880175" y="2308458"/>
            <a:ext cx="8431650" cy="4184416"/>
          </a:xfrm>
          <a:prstGeom prst="rect">
            <a:avLst/>
          </a:prstGeom>
        </p:spPr>
      </p:pic>
    </p:spTree>
    <p:extLst>
      <p:ext uri="{BB962C8B-B14F-4D97-AF65-F5344CB8AC3E}">
        <p14:creationId xmlns:p14="http://schemas.microsoft.com/office/powerpoint/2010/main" val="181512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Case Study and Scenario Definition</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838200" y="1035698"/>
            <a:ext cx="10515600" cy="5952931"/>
          </a:xfrm>
        </p:spPr>
        <p:txBody>
          <a:bodyPr>
            <a:normAutofit/>
          </a:bodyPr>
          <a:lstStyle/>
          <a:p>
            <a:r>
              <a:rPr lang="en-US" sz="2400" dirty="0">
                <a:latin typeface="Times New Roman" panose="02020603050405020304" pitchFamily="18" charset="0"/>
                <a:cs typeface="Times New Roman" panose="02020603050405020304" pitchFamily="18" charset="0"/>
              </a:rPr>
              <a:t>Planning Scenarios Considered:</a:t>
            </a:r>
          </a:p>
          <a:p>
            <a:pPr marL="914400" lvl="1" indent="-457200">
              <a:buFont typeface="+mj-lt"/>
              <a:buAutoNum type="arabicPeriod"/>
            </a:pPr>
            <a:r>
              <a:rPr lang="en-US" sz="2000" b="1" dirty="0">
                <a:latin typeface="Times New Roman" panose="02020603050405020304" pitchFamily="18" charset="0"/>
                <a:cs typeface="Times New Roman" panose="02020603050405020304" pitchFamily="18" charset="0"/>
              </a:rPr>
              <a:t>Bicycles</a:t>
            </a:r>
            <a:r>
              <a:rPr lang="en-US" sz="2000" dirty="0">
                <a:latin typeface="Times New Roman" panose="02020603050405020304" pitchFamily="18" charset="0"/>
                <a:cs typeface="Times New Roman" panose="02020603050405020304" pitchFamily="18" charset="0"/>
              </a:rPr>
              <a:t>:</a:t>
            </a:r>
          </a:p>
          <a:p>
            <a:pPr marL="914400" lvl="2" indent="0">
              <a:buNone/>
            </a:pPr>
            <a:r>
              <a:rPr lang="en-US" sz="1800" dirty="0">
                <a:latin typeface="Times New Roman" panose="02020603050405020304" pitchFamily="18" charset="0"/>
                <a:cs typeface="Times New Roman" panose="02020603050405020304" pitchFamily="18" charset="0"/>
              </a:rPr>
              <a:t>	Diversion of SOV travels to bicycles, electric bicycles and other light-weight vehicles.</a:t>
            </a:r>
          </a:p>
          <a:p>
            <a:pPr marL="914400" lvl="1" indent="-457200">
              <a:buFont typeface="+mj-lt"/>
              <a:buAutoNum type="arabicPeriod"/>
            </a:pPr>
            <a:r>
              <a:rPr lang="en-US" sz="2000" b="1" dirty="0">
                <a:latin typeface="Times New Roman" panose="02020603050405020304" pitchFamily="18" charset="0"/>
                <a:cs typeface="Times New Roman" panose="02020603050405020304" pitchFamily="18" charset="0"/>
              </a:rPr>
              <a:t>Demand Management</a:t>
            </a:r>
            <a:r>
              <a:rPr lang="en-US" sz="2000" dirty="0">
                <a:latin typeface="Times New Roman" panose="02020603050405020304" pitchFamily="18" charset="0"/>
                <a:cs typeface="Times New Roman" panose="02020603050405020304" pitchFamily="18" charset="0"/>
              </a:rPr>
              <a:t>:</a:t>
            </a:r>
          </a:p>
          <a:p>
            <a:pPr marL="457200" lvl="1" indent="0">
              <a:buNone/>
            </a:pPr>
            <a:r>
              <a:rPr lang="en-US" sz="2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Programs and incentives which encourage people to drive less including ridesharing, </a:t>
            </a:r>
          </a:p>
          <a:p>
            <a:pPr marL="457200" lvl="1" indent="0">
              <a:buNone/>
            </a:pPr>
            <a:r>
              <a:rPr lang="en-US" sz="1800" dirty="0">
                <a:latin typeface="Times New Roman" panose="02020603050405020304" pitchFamily="18" charset="0"/>
                <a:cs typeface="Times New Roman" panose="02020603050405020304" pitchFamily="18" charset="0"/>
              </a:rPr>
              <a:t>		van pooling, telecommuting, and transit subsidies.</a:t>
            </a:r>
          </a:p>
          <a:p>
            <a:pPr marL="457200" lvl="1" indent="0">
              <a:buNone/>
            </a:pPr>
            <a:r>
              <a:rPr lang="en-US" sz="2000" b="1" dirty="0">
                <a:latin typeface="Times New Roman" panose="02020603050405020304" pitchFamily="18" charset="0"/>
                <a:cs typeface="Times New Roman" panose="02020603050405020304" pitchFamily="18" charset="0"/>
              </a:rPr>
              <a:t>3.     Land Use:</a:t>
            </a:r>
          </a:p>
          <a:p>
            <a:pPr marL="457200" lvl="1" indent="0">
              <a:buNone/>
            </a:pPr>
            <a:r>
              <a:rPr lang="en-US" sz="20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form in which development occurs (density, regional accessibility, mixed use, etc.)</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represented by the distribution of population and employment by place type.</a:t>
            </a:r>
          </a:p>
          <a:p>
            <a:pPr marL="914400" lvl="1" indent="-457200">
              <a:buAutoNum type="arabicPeriod" startAt="4"/>
            </a:pPr>
            <a:r>
              <a:rPr lang="en-US" sz="2000" b="1" dirty="0">
                <a:latin typeface="Times New Roman" panose="02020603050405020304" pitchFamily="18" charset="0"/>
                <a:cs typeface="Times New Roman" panose="02020603050405020304" pitchFamily="18" charset="0"/>
              </a:rPr>
              <a:t>Parking:</a:t>
            </a:r>
          </a:p>
          <a:p>
            <a:pPr marL="1371600" lvl="3" indent="0">
              <a:buNone/>
            </a:pPr>
            <a:r>
              <a:rPr lang="en-US" sz="1400"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extent of paid parking and its price</a:t>
            </a:r>
          </a:p>
          <a:p>
            <a:pPr marL="914400" lvl="1" indent="-457200">
              <a:buAutoNum type="arabicPeriod" startAt="4"/>
            </a:pPr>
            <a:r>
              <a:rPr lang="en-US" sz="2000" b="1" dirty="0">
                <a:latin typeface="Times New Roman" panose="02020603050405020304" pitchFamily="18" charset="0"/>
                <a:cs typeface="Times New Roman" panose="02020603050405020304" pitchFamily="18" charset="0"/>
              </a:rPr>
              <a:t>Transit:</a:t>
            </a:r>
          </a:p>
          <a:p>
            <a:pPr marL="457200" lvl="1" indent="0">
              <a:buNone/>
            </a:pPr>
            <a:r>
              <a:rPr lang="en-US" sz="20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extent and frequency of transit service</a:t>
            </a:r>
            <a:endParaRPr lang="en-US" sz="1800" b="1" dirty="0">
              <a:latin typeface="Times New Roman" panose="02020603050405020304" pitchFamily="18" charset="0"/>
              <a:cs typeface="Times New Roman" panose="02020603050405020304" pitchFamily="18" charset="0"/>
            </a:endParaRPr>
          </a:p>
          <a:p>
            <a:pPr marL="914400" lvl="1" indent="-457200">
              <a:buAutoNum type="arabicPeriod" startAt="6"/>
            </a:pPr>
            <a:r>
              <a:rPr lang="en-US" sz="2000" b="1" dirty="0">
                <a:latin typeface="Times New Roman" panose="02020603050405020304" pitchFamily="18" charset="0"/>
                <a:cs typeface="Times New Roman" panose="02020603050405020304" pitchFamily="18" charset="0"/>
              </a:rPr>
              <a:t>Vehicle Travel Cost:</a:t>
            </a:r>
          </a:p>
          <a:p>
            <a:pPr marL="457200" lvl="1" indent="0">
              <a:buNone/>
            </a:pPr>
            <a:r>
              <a:rPr lang="en-US" sz="20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combination of fuel prices and vehicle travel charges to pay for roadways and</a:t>
            </a:r>
          </a:p>
          <a:p>
            <a:pPr marL="457200" lvl="1" indent="0">
              <a:buNone/>
            </a:pPr>
            <a:r>
              <a:rPr lang="en-US" sz="1800" dirty="0">
                <a:latin typeface="Times New Roman" panose="02020603050405020304" pitchFamily="18" charset="0"/>
                <a:cs typeface="Times New Roman" panose="02020603050405020304" pitchFamily="18" charset="0"/>
              </a:rPr>
              <a:t>		to pay for externalities such as carbon pricing</a:t>
            </a: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38</a:t>
            </a:fld>
            <a:endParaRPr lang="ko-KR" altLang="en-US" dirty="0"/>
          </a:p>
        </p:txBody>
      </p:sp>
    </p:spTree>
    <p:extLst>
      <p:ext uri="{BB962C8B-B14F-4D97-AF65-F5344CB8AC3E}">
        <p14:creationId xmlns:p14="http://schemas.microsoft.com/office/powerpoint/2010/main" val="290653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9F9F9F"/>
                                      </p:to>
                                    </p:animClr>
                                  </p:sub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9F9F9F"/>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9F9F9F"/>
                                      </p:to>
                                    </p:animClr>
                                  </p:sub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9F9F9F"/>
                                      </p:to>
                                    </p:animClr>
                                  </p:sub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9F9F9F"/>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9F9F9F"/>
                                      </p:to>
                                    </p:animClr>
                                  </p:sub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9F9F9F"/>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9F9F9F"/>
                                      </p:to>
                                    </p:animClr>
                                  </p:sub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9F9F9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9F9F9F"/>
                                      </p:to>
                                    </p:animClr>
                                  </p:sub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9F9F9F"/>
                                      </p:to>
                                    </p:animClr>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500"/>
                                        <p:tgtEl>
                                          <p:spTgt spid="3">
                                            <p:txEl>
                                              <p:pRg st="12" end="12"/>
                                            </p:txEl>
                                          </p:spTgt>
                                        </p:tgtEl>
                                      </p:cBhvr>
                                    </p:animEffect>
                                  </p:childTnLst>
                                  <p:subTnLst>
                                    <p:animClr clrSpc="rgb" dir="cw">
                                      <p:cBhvr override="childStyle">
                                        <p:cTn dur="1" fill="hold" display="0" masterRel="nextClick" afterEffect="1"/>
                                        <p:tgtEl>
                                          <p:spTgt spid="3">
                                            <p:txEl>
                                              <p:pRg st="12" end="12"/>
                                            </p:txEl>
                                          </p:spTgt>
                                        </p:tgtEl>
                                        <p:attrNameLst>
                                          <p:attrName>ppt_c</p:attrName>
                                        </p:attrNameLst>
                                      </p:cBhvr>
                                      <p:to>
                                        <a:srgbClr val="9F9F9F"/>
                                      </p:to>
                                    </p:animClr>
                                  </p:subTnLst>
                                </p:cTn>
                              </p:par>
                              <p:par>
                                <p:cTn id="51" presetID="10" presetClass="entr" presetSubtype="0"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fade">
                                      <p:cBhvr>
                                        <p:cTn id="53" dur="500"/>
                                        <p:tgtEl>
                                          <p:spTgt spid="3">
                                            <p:txEl>
                                              <p:pRg st="13" end="13"/>
                                            </p:txEl>
                                          </p:spTgt>
                                        </p:tgtEl>
                                      </p:cBhvr>
                                    </p:animEffect>
                                  </p:childTnLst>
                                  <p:subTnLst>
                                    <p:animClr clrSpc="rgb" dir="cw">
                                      <p:cBhvr override="childStyle">
                                        <p:cTn dur="1" fill="hold" display="0" masterRel="nextClick" afterEffect="1"/>
                                        <p:tgtEl>
                                          <p:spTgt spid="3">
                                            <p:txEl>
                                              <p:pRg st="13" end="13"/>
                                            </p:txEl>
                                          </p:spTgt>
                                        </p:tgtEl>
                                        <p:attrNameLst>
                                          <p:attrName>ppt_c</p:attrName>
                                        </p:attrNameLst>
                                      </p:cBhvr>
                                      <p:to>
                                        <a:srgbClr val="9F9F9F"/>
                                      </p:to>
                                    </p:animClr>
                                  </p:subTnLst>
                                </p:cTn>
                              </p:par>
                              <p:par>
                                <p:cTn id="54" presetID="10" presetClass="entr" presetSubtype="0" fill="hold" nodeType="with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500"/>
                                        <p:tgtEl>
                                          <p:spTgt spid="3">
                                            <p:txEl>
                                              <p:pRg st="14" end="14"/>
                                            </p:txEl>
                                          </p:spTgt>
                                        </p:tgtEl>
                                      </p:cBhvr>
                                    </p:animEffect>
                                  </p:childTnLst>
                                  <p:subTnLst>
                                    <p:animClr clrSpc="rgb" dir="cw">
                                      <p:cBhvr override="childStyle">
                                        <p:cTn dur="1" fill="hold" display="0" masterRel="nextClick" afterEffect="1"/>
                                        <p:tgtEl>
                                          <p:spTgt spid="3">
                                            <p:txEl>
                                              <p:pRg st="14" end="14"/>
                                            </p:txEl>
                                          </p:spTgt>
                                        </p:tgtEl>
                                        <p:attrNameLst>
                                          <p:attrName>ppt_c</p:attrName>
                                        </p:attrNameLst>
                                      </p:cBhvr>
                                      <p:to>
                                        <a:srgbClr val="9F9F9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Case Study and Scenario Definition</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838200" y="1035698"/>
            <a:ext cx="10515600" cy="5952931"/>
          </a:xfrm>
        </p:spPr>
        <p:txBody>
          <a:bodyPr>
            <a:normAutofit/>
          </a:bodyPr>
          <a:lstStyle/>
          <a:p>
            <a:r>
              <a:rPr lang="en-US" sz="2400" dirty="0">
                <a:latin typeface="Times New Roman" panose="02020603050405020304" pitchFamily="18" charset="0"/>
                <a:cs typeface="Times New Roman" panose="02020603050405020304" pitchFamily="18" charset="0"/>
              </a:rPr>
              <a:t>Planning Scenarios Considered:</a:t>
            </a:r>
          </a:p>
          <a:p>
            <a:pPr marL="914400" lvl="1" indent="-457200">
              <a:buFont typeface="+mj-lt"/>
              <a:buAutoNum type="arabicPeriod"/>
            </a:pPr>
            <a:r>
              <a:rPr lang="en-US" sz="2000" b="1" dirty="0">
                <a:latin typeface="Times New Roman" panose="02020603050405020304" pitchFamily="18" charset="0"/>
                <a:cs typeface="Times New Roman" panose="02020603050405020304" pitchFamily="18" charset="0"/>
              </a:rPr>
              <a:t>Bicycles</a:t>
            </a:r>
            <a:r>
              <a:rPr lang="en-US" sz="2000" dirty="0">
                <a:latin typeface="Times New Roman" panose="02020603050405020304" pitchFamily="18" charset="0"/>
                <a:cs typeface="Times New Roman" panose="02020603050405020304" pitchFamily="18" charset="0"/>
              </a:rPr>
              <a:t>:</a:t>
            </a:r>
          </a:p>
          <a:p>
            <a:pPr marL="914400" lvl="2" indent="0">
              <a:buNone/>
            </a:pPr>
            <a:r>
              <a:rPr lang="en-US" sz="1800" dirty="0">
                <a:latin typeface="Times New Roman" panose="02020603050405020304" pitchFamily="18" charset="0"/>
                <a:cs typeface="Times New Roman" panose="02020603050405020304" pitchFamily="18" charset="0"/>
              </a:rPr>
              <a:t>	Diversion of SOV travels to bicycles, electric bicycles and other light-weight vehicles.</a:t>
            </a:r>
          </a:p>
          <a:p>
            <a:pPr marL="914400" lvl="1" indent="-457200">
              <a:buFont typeface="+mj-lt"/>
              <a:buAutoNum type="arabicPeriod"/>
            </a:pPr>
            <a:r>
              <a:rPr lang="en-US" sz="2000" b="1" dirty="0">
                <a:latin typeface="Times New Roman" panose="02020603050405020304" pitchFamily="18" charset="0"/>
                <a:cs typeface="Times New Roman" panose="02020603050405020304" pitchFamily="18" charset="0"/>
              </a:rPr>
              <a:t>Demand Management</a:t>
            </a:r>
            <a:r>
              <a:rPr lang="en-US" sz="2000" dirty="0">
                <a:latin typeface="Times New Roman" panose="02020603050405020304" pitchFamily="18" charset="0"/>
                <a:cs typeface="Times New Roman" panose="02020603050405020304" pitchFamily="18" charset="0"/>
              </a:rPr>
              <a:t>:</a:t>
            </a:r>
          </a:p>
          <a:p>
            <a:pPr marL="457200" lvl="1" indent="0">
              <a:buNone/>
            </a:pPr>
            <a:r>
              <a:rPr lang="en-US" sz="2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Programs and incentives which encourage people to drive less including ridesharing, </a:t>
            </a:r>
          </a:p>
          <a:p>
            <a:pPr marL="457200" lvl="1" indent="0">
              <a:buNone/>
            </a:pPr>
            <a:r>
              <a:rPr lang="en-US" sz="1800" dirty="0">
                <a:latin typeface="Times New Roman" panose="02020603050405020304" pitchFamily="18" charset="0"/>
                <a:cs typeface="Times New Roman" panose="02020603050405020304" pitchFamily="18" charset="0"/>
              </a:rPr>
              <a:t>		van pooling, telecommuting, and transit subsidies.</a:t>
            </a:r>
          </a:p>
          <a:p>
            <a:pPr marL="457200" lvl="1" indent="0">
              <a:buNone/>
            </a:pPr>
            <a:r>
              <a:rPr lang="en-US" sz="2000" b="1" dirty="0">
                <a:latin typeface="Times New Roman" panose="02020603050405020304" pitchFamily="18" charset="0"/>
                <a:cs typeface="Times New Roman" panose="02020603050405020304" pitchFamily="18" charset="0"/>
              </a:rPr>
              <a:t>3.     Land Use:</a:t>
            </a:r>
          </a:p>
          <a:p>
            <a:pPr marL="457200" lvl="1" indent="0">
              <a:buNone/>
            </a:pPr>
            <a:r>
              <a:rPr lang="en-US" sz="20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form in which development occurs (density, regional accessibility, mixed use, etc.)</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represented by the distribution of population and employment by place type.</a:t>
            </a:r>
          </a:p>
          <a:p>
            <a:pPr marL="914400" lvl="1" indent="-457200">
              <a:buAutoNum type="arabicPeriod" startAt="4"/>
            </a:pPr>
            <a:r>
              <a:rPr lang="en-US" sz="2000" b="1" dirty="0">
                <a:latin typeface="Times New Roman" panose="02020603050405020304" pitchFamily="18" charset="0"/>
                <a:cs typeface="Times New Roman" panose="02020603050405020304" pitchFamily="18" charset="0"/>
              </a:rPr>
              <a:t>Parking:</a:t>
            </a:r>
          </a:p>
          <a:p>
            <a:pPr marL="1371600" lvl="3" indent="0">
              <a:buNone/>
            </a:pPr>
            <a:r>
              <a:rPr lang="en-US" sz="1400"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extent of paid parking and its price</a:t>
            </a:r>
          </a:p>
          <a:p>
            <a:pPr marL="914400" lvl="1" indent="-457200">
              <a:buAutoNum type="arabicPeriod" startAt="4"/>
            </a:pPr>
            <a:r>
              <a:rPr lang="en-US" sz="2000" b="1" dirty="0">
                <a:latin typeface="Times New Roman" panose="02020603050405020304" pitchFamily="18" charset="0"/>
                <a:cs typeface="Times New Roman" panose="02020603050405020304" pitchFamily="18" charset="0"/>
              </a:rPr>
              <a:t>Transit:</a:t>
            </a:r>
          </a:p>
          <a:p>
            <a:pPr marL="457200" lvl="1" indent="0">
              <a:buNone/>
            </a:pPr>
            <a:r>
              <a:rPr lang="en-US" sz="20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extent and frequency of transit service</a:t>
            </a:r>
            <a:endParaRPr lang="en-US" sz="1800" b="1" dirty="0">
              <a:latin typeface="Times New Roman" panose="02020603050405020304" pitchFamily="18" charset="0"/>
              <a:cs typeface="Times New Roman" panose="02020603050405020304" pitchFamily="18" charset="0"/>
            </a:endParaRPr>
          </a:p>
          <a:p>
            <a:pPr marL="914400" lvl="1" indent="-457200">
              <a:buAutoNum type="arabicPeriod" startAt="6"/>
            </a:pPr>
            <a:r>
              <a:rPr lang="en-US" sz="2000" b="1" dirty="0">
                <a:latin typeface="Times New Roman" panose="02020603050405020304" pitchFamily="18" charset="0"/>
                <a:cs typeface="Times New Roman" panose="02020603050405020304" pitchFamily="18" charset="0"/>
              </a:rPr>
              <a:t>Vehicle Travel Cost:</a:t>
            </a:r>
          </a:p>
          <a:p>
            <a:pPr marL="457200" lvl="1" indent="0">
              <a:buNone/>
            </a:pPr>
            <a:r>
              <a:rPr lang="en-US" sz="20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combination of fuel prices and vehicle travel charges to pay for roadways and</a:t>
            </a:r>
          </a:p>
          <a:p>
            <a:pPr marL="457200" lvl="1" indent="0">
              <a:buNone/>
            </a:pPr>
            <a:r>
              <a:rPr lang="en-US" sz="1800" dirty="0">
                <a:latin typeface="Times New Roman" panose="02020603050405020304" pitchFamily="18" charset="0"/>
                <a:cs typeface="Times New Roman" panose="02020603050405020304" pitchFamily="18" charset="0"/>
              </a:rPr>
              <a:t>		to pay for externalities such as carbon pricing</a:t>
            </a: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39</a:t>
            </a:fld>
            <a:endParaRPr lang="ko-KR" altLang="en-US" dirty="0"/>
          </a:p>
        </p:txBody>
      </p:sp>
      <p:graphicFrame>
        <p:nvGraphicFramePr>
          <p:cNvPr id="5" name="Table 5">
            <a:extLst>
              <a:ext uri="{FF2B5EF4-FFF2-40B4-BE49-F238E27FC236}">
                <a16:creationId xmlns:a16="http://schemas.microsoft.com/office/drawing/2014/main" id="{29BB9486-B6AC-4BF6-8DC0-9D81FD10BD58}"/>
              </a:ext>
            </a:extLst>
          </p:cNvPr>
          <p:cNvGraphicFramePr>
            <a:graphicFrameLocks/>
          </p:cNvGraphicFramePr>
          <p:nvPr>
            <p:extLst>
              <p:ext uri="{D42A27DB-BD31-4B8C-83A1-F6EECF244321}">
                <p14:modId xmlns:p14="http://schemas.microsoft.com/office/powerpoint/2010/main" val="379946970"/>
              </p:ext>
            </p:extLst>
          </p:nvPr>
        </p:nvGraphicFramePr>
        <p:xfrm>
          <a:off x="522514" y="2141311"/>
          <a:ext cx="11146972" cy="2212476"/>
        </p:xfrm>
        <a:graphic>
          <a:graphicData uri="http://schemas.openxmlformats.org/drawingml/2006/table">
            <a:tbl>
              <a:tblPr firstRow="1" bandRow="1">
                <a:tableStyleId>{5C22544A-7EE6-4342-B048-85BDC9FD1C3A}</a:tableStyleId>
              </a:tblPr>
              <a:tblGrid>
                <a:gridCol w="6173531">
                  <a:extLst>
                    <a:ext uri="{9D8B030D-6E8A-4147-A177-3AD203B41FA5}">
                      <a16:colId xmlns:a16="http://schemas.microsoft.com/office/drawing/2014/main" val="2556041520"/>
                    </a:ext>
                  </a:extLst>
                </a:gridCol>
                <a:gridCol w="2385551">
                  <a:extLst>
                    <a:ext uri="{9D8B030D-6E8A-4147-A177-3AD203B41FA5}">
                      <a16:colId xmlns:a16="http://schemas.microsoft.com/office/drawing/2014/main" val="3244474991"/>
                    </a:ext>
                  </a:extLst>
                </a:gridCol>
                <a:gridCol w="2587890">
                  <a:extLst>
                    <a:ext uri="{9D8B030D-6E8A-4147-A177-3AD203B41FA5}">
                      <a16:colId xmlns:a16="http://schemas.microsoft.com/office/drawing/2014/main" val="2335040736"/>
                    </a:ext>
                  </a:extLst>
                </a:gridCol>
              </a:tblGrid>
              <a:tr h="466158">
                <a:tc>
                  <a:txBody>
                    <a:bodyPr/>
                    <a:lstStyle/>
                    <a:p>
                      <a:pPr algn="ctr"/>
                      <a:r>
                        <a:rPr lang="en-US" dirty="0">
                          <a:latin typeface="Times New Roman" panose="02020603050405020304" pitchFamily="18" charset="0"/>
                          <a:cs typeface="Times New Roman" panose="02020603050405020304" pitchFamily="18" charset="0"/>
                        </a:rPr>
                        <a:t>Parameter</a:t>
                      </a:r>
                    </a:p>
                  </a:txBody>
                  <a:tcPr anchor="ctr"/>
                </a:tc>
                <a:tc>
                  <a:txBody>
                    <a:bodyPr/>
                    <a:lstStyle/>
                    <a:p>
                      <a:pPr algn="ctr"/>
                      <a:r>
                        <a:rPr lang="en-US" dirty="0">
                          <a:latin typeface="Times New Roman" panose="02020603050405020304" pitchFamily="18" charset="0"/>
                          <a:cs typeface="Times New Roman" panose="02020603050405020304" pitchFamily="18" charset="0"/>
                        </a:rPr>
                        <a:t>Current Condition</a:t>
                      </a:r>
                    </a:p>
                  </a:txBody>
                  <a:tcPr anchor="ctr"/>
                </a:tc>
                <a:tc>
                  <a:txBody>
                    <a:bodyPr/>
                    <a:lstStyle/>
                    <a:p>
                      <a:pPr algn="ctr"/>
                      <a:r>
                        <a:rPr lang="en-US" dirty="0">
                          <a:latin typeface="Times New Roman" panose="02020603050405020304" pitchFamily="18" charset="0"/>
                          <a:cs typeface="Times New Roman" panose="02020603050405020304" pitchFamily="18" charset="0"/>
                        </a:rPr>
                        <a:t>New Policy I</a:t>
                      </a:r>
                    </a:p>
                  </a:txBody>
                  <a:tcPr anchor="ctr"/>
                </a:tc>
                <a:extLst>
                  <a:ext uri="{0D108BD9-81ED-4DB2-BD59-A6C34878D82A}">
                    <a16:rowId xmlns:a16="http://schemas.microsoft.com/office/drawing/2014/main" val="3561210588"/>
                  </a:ext>
                </a:extLst>
              </a:tr>
              <a:tr h="466158">
                <a:tc>
                  <a:txBody>
                    <a:bodyPr/>
                    <a:lstStyle/>
                    <a:p>
                      <a:pPr algn="ctr"/>
                      <a:r>
                        <a:rPr lang="en-US" dirty="0">
                          <a:latin typeface="Times New Roman" panose="02020603050405020304" pitchFamily="18" charset="0"/>
                          <a:cs typeface="Times New Roman" panose="02020603050405020304" pitchFamily="18" charset="0"/>
                        </a:rPr>
                        <a:t>Non-motorized vehicle ownership rate</a:t>
                      </a:r>
                    </a:p>
                  </a:txBody>
                  <a:tcPr anchor="ctr"/>
                </a:tc>
                <a:tc>
                  <a:txBody>
                    <a:bodyPr/>
                    <a:lstStyle/>
                    <a:p>
                      <a:pPr algn="ctr"/>
                      <a:r>
                        <a:rPr lang="en-US" dirty="0">
                          <a:latin typeface="Times New Roman" panose="02020603050405020304" pitchFamily="18" charset="0"/>
                          <a:cs typeface="Times New Roman" panose="02020603050405020304" pitchFamily="18" charset="0"/>
                        </a:rPr>
                        <a:t>0.2</a:t>
                      </a:r>
                    </a:p>
                  </a:txBody>
                  <a:tcPr anchor="ctr"/>
                </a:tc>
                <a:tc>
                  <a:txBody>
                    <a:bodyPr/>
                    <a:lstStyle/>
                    <a:p>
                      <a:pPr algn="ctr"/>
                      <a:r>
                        <a:rPr lang="en-US" dirty="0">
                          <a:latin typeface="Times New Roman" panose="02020603050405020304" pitchFamily="18" charset="0"/>
                          <a:cs typeface="Times New Roman" panose="02020603050405020304" pitchFamily="18" charset="0"/>
                        </a:rPr>
                        <a:t>0.4</a:t>
                      </a:r>
                    </a:p>
                  </a:txBody>
                  <a:tcPr anchor="ctr"/>
                </a:tc>
                <a:extLst>
                  <a:ext uri="{0D108BD9-81ED-4DB2-BD59-A6C34878D82A}">
                    <a16:rowId xmlns:a16="http://schemas.microsoft.com/office/drawing/2014/main" val="3653528404"/>
                  </a:ext>
                </a:extLst>
              </a:tr>
              <a:tr h="466158">
                <a:tc>
                  <a:txBody>
                    <a:bodyPr/>
                    <a:lstStyle/>
                    <a:p>
                      <a:pPr algn="ctr"/>
                      <a:r>
                        <a:rPr lang="en-US" dirty="0">
                          <a:latin typeface="Times New Roman" panose="02020603050405020304" pitchFamily="18" charset="0"/>
                          <a:cs typeface="Times New Roman" panose="02020603050405020304" pitchFamily="18" charset="0"/>
                        </a:rPr>
                        <a:t>The upper limit for SOV tour lengths suitable for reallocation to </a:t>
                      </a:r>
                    </a:p>
                    <a:p>
                      <a:pPr algn="ctr"/>
                      <a:r>
                        <a:rPr lang="en-US" dirty="0">
                          <a:latin typeface="Times New Roman" panose="02020603050405020304" pitchFamily="18" charset="0"/>
                          <a:cs typeface="Times New Roman" panose="02020603050405020304" pitchFamily="18" charset="0"/>
                        </a:rPr>
                        <a:t>non-motorized modes (miles)</a:t>
                      </a:r>
                    </a:p>
                  </a:txBody>
                  <a:tcPr anchor="ctr"/>
                </a:tc>
                <a:tc>
                  <a:txBody>
                    <a:bodyPr/>
                    <a:lstStyle/>
                    <a:p>
                      <a:pPr algn="ctr"/>
                      <a:r>
                        <a:rPr lang="en-US" dirty="0">
                          <a:latin typeface="Times New Roman" panose="02020603050405020304" pitchFamily="18" charset="0"/>
                          <a:cs typeface="Times New Roman" panose="02020603050405020304" pitchFamily="18" charset="0"/>
                        </a:rPr>
                        <a:t>2</a:t>
                      </a:r>
                    </a:p>
                  </a:txBody>
                  <a:tcPr anchor="ctr"/>
                </a:tc>
                <a:tc>
                  <a:txBody>
                    <a:bodyPr/>
                    <a:lstStyle/>
                    <a:p>
                      <a:pPr algn="ctr"/>
                      <a:r>
                        <a:rPr lang="en-US" dirty="0">
                          <a:latin typeface="Times New Roman" panose="02020603050405020304" pitchFamily="18" charset="0"/>
                          <a:cs typeface="Times New Roman" panose="02020603050405020304" pitchFamily="18" charset="0"/>
                        </a:rPr>
                        <a:t>2</a:t>
                      </a:r>
                    </a:p>
                  </a:txBody>
                  <a:tcPr anchor="ctr"/>
                </a:tc>
                <a:extLst>
                  <a:ext uri="{0D108BD9-81ED-4DB2-BD59-A6C34878D82A}">
                    <a16:rowId xmlns:a16="http://schemas.microsoft.com/office/drawing/2014/main" val="3204401628"/>
                  </a:ext>
                </a:extLst>
              </a:tr>
              <a:tr h="466158">
                <a:tc>
                  <a:txBody>
                    <a:bodyPr/>
                    <a:lstStyle/>
                    <a:p>
                      <a:pPr algn="ctr"/>
                      <a:r>
                        <a:rPr lang="en-US" dirty="0">
                          <a:latin typeface="Times New Roman" panose="02020603050405020304" pitchFamily="18" charset="0"/>
                          <a:cs typeface="Times New Roman" panose="02020603050405020304" pitchFamily="18" charset="0"/>
                        </a:rPr>
                        <a:t>The proportion of SOV tours within the mileage threshold for </a:t>
                      </a:r>
                    </a:p>
                    <a:p>
                      <a:pPr algn="ctr"/>
                      <a:r>
                        <a:rPr lang="en-US" dirty="0">
                          <a:latin typeface="Times New Roman" panose="02020603050405020304" pitchFamily="18" charset="0"/>
                          <a:cs typeface="Times New Roman" panose="02020603050405020304" pitchFamily="18" charset="0"/>
                        </a:rPr>
                        <a:t>which non-motorized vehicles might be substituted</a:t>
                      </a:r>
                    </a:p>
                  </a:txBody>
                  <a:tcPr anchor="ctr"/>
                </a:tc>
                <a:tc>
                  <a:txBody>
                    <a:bodyPr/>
                    <a:lstStyle/>
                    <a:p>
                      <a:pPr algn="ctr"/>
                      <a:r>
                        <a:rPr lang="en-US" dirty="0">
                          <a:latin typeface="Times New Roman" panose="02020603050405020304" pitchFamily="18" charset="0"/>
                          <a:cs typeface="Times New Roman" panose="02020603050405020304" pitchFamily="18" charset="0"/>
                        </a:rPr>
                        <a:t>0.1</a:t>
                      </a:r>
                    </a:p>
                  </a:txBody>
                  <a:tcPr anchor="ctr"/>
                </a:tc>
                <a:tc>
                  <a:txBody>
                    <a:bodyPr/>
                    <a:lstStyle/>
                    <a:p>
                      <a:pPr algn="ctr"/>
                      <a:r>
                        <a:rPr lang="en-US" dirty="0">
                          <a:latin typeface="Times New Roman" panose="02020603050405020304" pitchFamily="18" charset="0"/>
                          <a:cs typeface="Times New Roman" panose="02020603050405020304" pitchFamily="18" charset="0"/>
                        </a:rPr>
                        <a:t>0.2</a:t>
                      </a:r>
                    </a:p>
                  </a:txBody>
                  <a:tcPr anchor="ctr"/>
                </a:tc>
                <a:extLst>
                  <a:ext uri="{0D108BD9-81ED-4DB2-BD59-A6C34878D82A}">
                    <a16:rowId xmlns:a16="http://schemas.microsoft.com/office/drawing/2014/main" val="3545489260"/>
                  </a:ext>
                </a:extLst>
              </a:tr>
            </a:tbl>
          </a:graphicData>
        </a:graphic>
      </p:graphicFrame>
    </p:spTree>
    <p:extLst>
      <p:ext uri="{BB962C8B-B14F-4D97-AF65-F5344CB8AC3E}">
        <p14:creationId xmlns:p14="http://schemas.microsoft.com/office/powerpoint/2010/main" val="27081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14" presetClass="exit" presetSubtype="10" fill="hold" nodeType="withEffect">
                                  <p:stCondLst>
                                    <p:cond delay="0"/>
                                  </p:stCondLst>
                                  <p:childTnLst>
                                    <p:animEffect transition="out" filter="randombar(horizontal)">
                                      <p:cBhvr>
                                        <p:cTn id="12" dur="500"/>
                                        <p:tgtEl>
                                          <p:spTgt spid="3">
                                            <p:txEl>
                                              <p:pRg st="5" end="5"/>
                                            </p:txEl>
                                          </p:spTgt>
                                        </p:tgtEl>
                                      </p:cBhvr>
                                    </p:animEffect>
                                    <p:set>
                                      <p:cBhvr>
                                        <p:cTn id="13" dur="1" fill="hold">
                                          <p:stCondLst>
                                            <p:cond delay="499"/>
                                          </p:stCondLst>
                                        </p:cTn>
                                        <p:tgtEl>
                                          <p:spTgt spid="3">
                                            <p:txEl>
                                              <p:pRg st="5" end="5"/>
                                            </p:txEl>
                                          </p:spTgt>
                                        </p:tgtEl>
                                        <p:attrNameLst>
                                          <p:attrName>style.visibility</p:attrName>
                                        </p:attrNameLst>
                                      </p:cBhvr>
                                      <p:to>
                                        <p:strVal val="hidden"/>
                                      </p:to>
                                    </p:set>
                                  </p:childTnLst>
                                </p:cTn>
                              </p:par>
                              <p:par>
                                <p:cTn id="14" presetID="14" presetClass="exit" presetSubtype="10" fill="hold" nodeType="withEffect">
                                  <p:stCondLst>
                                    <p:cond delay="0"/>
                                  </p:stCondLst>
                                  <p:childTnLst>
                                    <p:animEffect transition="out" filter="randombar(horizontal)">
                                      <p:cBhvr>
                                        <p:cTn id="15" dur="500"/>
                                        <p:tgtEl>
                                          <p:spTgt spid="3">
                                            <p:txEl>
                                              <p:pRg st="6" end="6"/>
                                            </p:txEl>
                                          </p:spTgt>
                                        </p:tgtEl>
                                      </p:cBhvr>
                                    </p:animEffect>
                                    <p:set>
                                      <p:cBhvr>
                                        <p:cTn id="16" dur="1" fill="hold">
                                          <p:stCondLst>
                                            <p:cond delay="499"/>
                                          </p:stCondLst>
                                        </p:cTn>
                                        <p:tgtEl>
                                          <p:spTgt spid="3">
                                            <p:txEl>
                                              <p:pRg st="6" end="6"/>
                                            </p:txEl>
                                          </p:spTgt>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3">
                                            <p:txEl>
                                              <p:pRg st="7" end="7"/>
                                            </p:txEl>
                                          </p:spTgt>
                                        </p:tgtEl>
                                      </p:cBhvr>
                                    </p:animEffect>
                                    <p:set>
                                      <p:cBhvr>
                                        <p:cTn id="19" dur="1" fill="hold">
                                          <p:stCondLst>
                                            <p:cond delay="499"/>
                                          </p:stCondLst>
                                        </p:cTn>
                                        <p:tgtEl>
                                          <p:spTgt spid="3">
                                            <p:txEl>
                                              <p:pRg st="7" end="7"/>
                                            </p:txEl>
                                          </p:spTgt>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3">
                                            <p:txEl>
                                              <p:pRg st="8" end="8"/>
                                            </p:txEl>
                                          </p:spTgt>
                                        </p:tgtEl>
                                      </p:cBhvr>
                                    </p:animEffect>
                                    <p:set>
                                      <p:cBhvr>
                                        <p:cTn id="22" dur="1" fill="hold">
                                          <p:stCondLst>
                                            <p:cond delay="499"/>
                                          </p:stCondLst>
                                        </p:cTn>
                                        <p:tgtEl>
                                          <p:spTgt spid="3">
                                            <p:txEl>
                                              <p:pRg st="8" end="8"/>
                                            </p:txEl>
                                          </p:spTgt>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3">
                                            <p:txEl>
                                              <p:pRg st="9" end="9"/>
                                            </p:txEl>
                                          </p:spTgt>
                                        </p:tgtEl>
                                      </p:cBhvr>
                                    </p:animEffect>
                                    <p:set>
                                      <p:cBhvr>
                                        <p:cTn id="25" dur="1" fill="hold">
                                          <p:stCondLst>
                                            <p:cond delay="499"/>
                                          </p:stCondLst>
                                        </p:cTn>
                                        <p:tgtEl>
                                          <p:spTgt spid="3">
                                            <p:txEl>
                                              <p:pRg st="9" end="9"/>
                                            </p:txEl>
                                          </p:spTgt>
                                        </p:tgtEl>
                                        <p:attrNameLst>
                                          <p:attrName>style.visibility</p:attrName>
                                        </p:attrNameLst>
                                      </p:cBhvr>
                                      <p:to>
                                        <p:strVal val="hidden"/>
                                      </p:to>
                                    </p:set>
                                  </p:childTnLst>
                                </p:cTn>
                              </p:par>
                              <p:par>
                                <p:cTn id="26" presetID="14" presetClass="exit" presetSubtype="10" fill="hold" nodeType="withEffect">
                                  <p:stCondLst>
                                    <p:cond delay="0"/>
                                  </p:stCondLst>
                                  <p:childTnLst>
                                    <p:animEffect transition="out" filter="randombar(horizontal)">
                                      <p:cBhvr>
                                        <p:cTn id="27" dur="500"/>
                                        <p:tgtEl>
                                          <p:spTgt spid="3">
                                            <p:txEl>
                                              <p:pRg st="10" end="10"/>
                                            </p:txEl>
                                          </p:spTgt>
                                        </p:tgtEl>
                                      </p:cBhvr>
                                    </p:animEffect>
                                    <p:set>
                                      <p:cBhvr>
                                        <p:cTn id="28" dur="1" fill="hold">
                                          <p:stCondLst>
                                            <p:cond delay="499"/>
                                          </p:stCondLst>
                                        </p:cTn>
                                        <p:tgtEl>
                                          <p:spTgt spid="3">
                                            <p:txEl>
                                              <p:pRg st="10" end="10"/>
                                            </p:txEl>
                                          </p:spTgt>
                                        </p:tgtEl>
                                        <p:attrNameLst>
                                          <p:attrName>style.visibility</p:attrName>
                                        </p:attrNameLst>
                                      </p:cBhvr>
                                      <p:to>
                                        <p:strVal val="hidden"/>
                                      </p:to>
                                    </p:set>
                                  </p:childTnLst>
                                </p:cTn>
                              </p:par>
                              <p:par>
                                <p:cTn id="29" presetID="14" presetClass="exit" presetSubtype="10" fill="hold" nodeType="withEffect">
                                  <p:stCondLst>
                                    <p:cond delay="0"/>
                                  </p:stCondLst>
                                  <p:childTnLst>
                                    <p:animEffect transition="out" filter="randombar(horizontal)">
                                      <p:cBhvr>
                                        <p:cTn id="30" dur="500"/>
                                        <p:tgtEl>
                                          <p:spTgt spid="3">
                                            <p:txEl>
                                              <p:pRg st="11" end="11"/>
                                            </p:txEl>
                                          </p:spTgt>
                                        </p:tgtEl>
                                      </p:cBhvr>
                                    </p:animEffect>
                                    <p:set>
                                      <p:cBhvr>
                                        <p:cTn id="31" dur="1" fill="hold">
                                          <p:stCondLst>
                                            <p:cond delay="499"/>
                                          </p:stCondLst>
                                        </p:cTn>
                                        <p:tgtEl>
                                          <p:spTgt spid="3">
                                            <p:txEl>
                                              <p:pRg st="11" end="11"/>
                                            </p:txEl>
                                          </p:spTgt>
                                        </p:tgtEl>
                                        <p:attrNameLst>
                                          <p:attrName>style.visibility</p:attrName>
                                        </p:attrNameLst>
                                      </p:cBhvr>
                                      <p:to>
                                        <p:strVal val="hidden"/>
                                      </p:to>
                                    </p:set>
                                  </p:childTnLst>
                                </p:cTn>
                              </p:par>
                              <p:par>
                                <p:cTn id="32" presetID="14" presetClass="exit" presetSubtype="10" fill="hold" nodeType="withEffect">
                                  <p:stCondLst>
                                    <p:cond delay="0"/>
                                  </p:stCondLst>
                                  <p:childTnLst>
                                    <p:animEffect transition="out" filter="randombar(horizontal)">
                                      <p:cBhvr>
                                        <p:cTn id="33" dur="500"/>
                                        <p:tgtEl>
                                          <p:spTgt spid="3">
                                            <p:txEl>
                                              <p:pRg st="12" end="12"/>
                                            </p:txEl>
                                          </p:spTgt>
                                        </p:tgtEl>
                                      </p:cBhvr>
                                    </p:animEffect>
                                    <p:set>
                                      <p:cBhvr>
                                        <p:cTn id="34" dur="1" fill="hold">
                                          <p:stCondLst>
                                            <p:cond delay="499"/>
                                          </p:stCondLst>
                                        </p:cTn>
                                        <p:tgtEl>
                                          <p:spTgt spid="3">
                                            <p:txEl>
                                              <p:pRg st="12" end="12"/>
                                            </p:txEl>
                                          </p:spTgt>
                                        </p:tgtEl>
                                        <p:attrNameLst>
                                          <p:attrName>style.visibility</p:attrName>
                                        </p:attrNameLst>
                                      </p:cBhvr>
                                      <p:to>
                                        <p:strVal val="hidden"/>
                                      </p:to>
                                    </p:set>
                                  </p:childTnLst>
                                </p:cTn>
                              </p:par>
                              <p:par>
                                <p:cTn id="35" presetID="14" presetClass="exit" presetSubtype="10" fill="hold" nodeType="withEffect">
                                  <p:stCondLst>
                                    <p:cond delay="0"/>
                                  </p:stCondLst>
                                  <p:childTnLst>
                                    <p:animEffect transition="out" filter="randombar(horizontal)">
                                      <p:cBhvr>
                                        <p:cTn id="36" dur="500"/>
                                        <p:tgtEl>
                                          <p:spTgt spid="3">
                                            <p:txEl>
                                              <p:pRg st="13" end="13"/>
                                            </p:txEl>
                                          </p:spTgt>
                                        </p:tgtEl>
                                      </p:cBhvr>
                                    </p:animEffect>
                                    <p:set>
                                      <p:cBhvr>
                                        <p:cTn id="37" dur="1" fill="hold">
                                          <p:stCondLst>
                                            <p:cond delay="499"/>
                                          </p:stCondLst>
                                        </p:cTn>
                                        <p:tgtEl>
                                          <p:spTgt spid="3">
                                            <p:txEl>
                                              <p:pRg st="13" end="13"/>
                                            </p:txEl>
                                          </p:spTgt>
                                        </p:tgtEl>
                                        <p:attrNameLst>
                                          <p:attrName>style.visibility</p:attrName>
                                        </p:attrNameLst>
                                      </p:cBhvr>
                                      <p:to>
                                        <p:strVal val="hidden"/>
                                      </p:to>
                                    </p:set>
                                  </p:childTnLst>
                                </p:cTn>
                              </p:par>
                              <p:par>
                                <p:cTn id="38" presetID="14" presetClass="exit" presetSubtype="10" fill="hold" nodeType="withEffect">
                                  <p:stCondLst>
                                    <p:cond delay="0"/>
                                  </p:stCondLst>
                                  <p:childTnLst>
                                    <p:animEffect transition="out" filter="randombar(horizontal)">
                                      <p:cBhvr>
                                        <p:cTn id="39" dur="500"/>
                                        <p:tgtEl>
                                          <p:spTgt spid="3">
                                            <p:txEl>
                                              <p:pRg st="14" end="14"/>
                                            </p:txEl>
                                          </p:spTgt>
                                        </p:tgtEl>
                                      </p:cBhvr>
                                    </p:animEffect>
                                    <p:set>
                                      <p:cBhvr>
                                        <p:cTn id="40" dur="1" fill="hold">
                                          <p:stCondLst>
                                            <p:cond delay="499"/>
                                          </p:stCondLst>
                                        </p:cTn>
                                        <p:tgtEl>
                                          <p:spTgt spid="3">
                                            <p:txEl>
                                              <p:pRg st="14" end="14"/>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
                                            <p:txEl>
                                              <p:pRg st="1" end="1"/>
                                            </p:txEl>
                                          </p:spTgt>
                                        </p:tgtEl>
                                      </p:cBhvr>
                                    </p:animEffect>
                                    <p:set>
                                      <p:cBhvr>
                                        <p:cTn id="53" dur="1" fill="hold">
                                          <p:stCondLst>
                                            <p:cond delay="499"/>
                                          </p:stCondLst>
                                        </p:cTn>
                                        <p:tgtEl>
                                          <p:spTgt spid="3">
                                            <p:txEl>
                                              <p:pRg st="1" end="1"/>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
                                            <p:txEl>
                                              <p:pRg st="2" end="2"/>
                                            </p:txEl>
                                          </p:spTgt>
                                        </p:tgtEl>
                                      </p:cBhvr>
                                    </p:animEffect>
                                    <p:set>
                                      <p:cBhvr>
                                        <p:cTn id="5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A82AD-2941-4F40-80BE-26B0FACB0C61}"/>
              </a:ext>
            </a:extLst>
          </p:cNvPr>
          <p:cNvSpPr>
            <a:spLocks noGrp="1"/>
          </p:cNvSpPr>
          <p:nvPr>
            <p:ph idx="1"/>
          </p:nvPr>
        </p:nvSpPr>
        <p:spPr>
          <a:xfrm>
            <a:off x="838200" y="1440000"/>
            <a:ext cx="10515600" cy="4351338"/>
          </a:xfrm>
        </p:spPr>
        <p:txBody>
          <a:bodyPr>
            <a:normAutofit/>
          </a:bodyPr>
          <a:lstStyle/>
          <a:p>
            <a:pPr marL="457200" indent="-457200">
              <a:buFont typeface="+mj-lt"/>
              <a:buAutoNum type="arabicPeriod"/>
            </a:pPr>
            <a:r>
              <a:rPr lang="en-US" altLang="ko-KR" sz="2000">
                <a:latin typeface="Arial" panose="020B0604020202020204" pitchFamily="34" charset="0"/>
                <a:cs typeface="Arial" panose="020B0604020202020204" pitchFamily="34" charset="0"/>
              </a:rPr>
              <a:t>Download </a:t>
            </a:r>
            <a:r>
              <a:rPr lang="en-US" altLang="ko-KR" sz="2000" b="1">
                <a:latin typeface="Arial" panose="020B0604020202020204" pitchFamily="34" charset="0"/>
                <a:cs typeface="Arial" panose="020B0604020202020204" pitchFamily="34" charset="0"/>
              </a:rPr>
              <a:t>VisionEval</a:t>
            </a:r>
            <a:r>
              <a:rPr lang="en-US" altLang="ko-KR" sz="2000">
                <a:latin typeface="Arial" panose="020B0604020202020204" pitchFamily="34" charset="0"/>
                <a:cs typeface="Arial" panose="020B0604020202020204" pitchFamily="34" charset="0"/>
              </a:rPr>
              <a:t> at GitHub page.</a:t>
            </a:r>
          </a:p>
          <a:p>
            <a:pPr marL="457200" indent="-457200">
              <a:buFont typeface="+mj-lt"/>
              <a:buAutoNum type="arabicPeriod"/>
            </a:pPr>
            <a:r>
              <a:rPr lang="en-US" altLang="ko-KR" sz="2000">
                <a:latin typeface="Arial" panose="020B0604020202020204" pitchFamily="34" charset="0"/>
                <a:cs typeface="Arial" panose="020B0604020202020204" pitchFamily="34" charset="0"/>
              </a:rPr>
              <a:t>Double-click </a:t>
            </a:r>
            <a:r>
              <a:rPr lang="en-US" altLang="ko-KR" sz="2000" b="1">
                <a:latin typeface="Arial" panose="020B0604020202020204" pitchFamily="34" charset="0"/>
                <a:cs typeface="Arial" panose="020B0604020202020204" pitchFamily="34" charset="0"/>
              </a:rPr>
              <a:t>VisionEval.bat</a:t>
            </a:r>
          </a:p>
          <a:p>
            <a:pPr marL="457200" indent="-457200">
              <a:buFont typeface="+mj-lt"/>
              <a:buAutoNum type="arabicPeriod"/>
            </a:pPr>
            <a:r>
              <a:rPr lang="en-US" altLang="ko-KR" sz="2000">
                <a:latin typeface="Arial" panose="020B0604020202020204" pitchFamily="34" charset="0"/>
                <a:cs typeface="Arial" panose="020B0604020202020204" pitchFamily="34" charset="0"/>
              </a:rPr>
              <a:t>Open </a:t>
            </a:r>
            <a:r>
              <a:rPr lang="en-US" altLang="ko-KR" sz="2000" b="1">
                <a:latin typeface="Arial" panose="020B0604020202020204" pitchFamily="34" charset="0"/>
                <a:cs typeface="Arial" panose="020B0604020202020204" pitchFamily="34" charset="0"/>
              </a:rPr>
              <a:t>VisionEval.R</a:t>
            </a:r>
          </a:p>
          <a:p>
            <a:pPr marL="457200" indent="-457200">
              <a:buFont typeface="+mj-lt"/>
              <a:buAutoNum type="arabicPeriod"/>
            </a:pPr>
            <a:r>
              <a:rPr lang="en-US" altLang="ko-KR" sz="2000">
                <a:latin typeface="Arial" panose="020B0604020202020204" pitchFamily="34" charset="0"/>
                <a:cs typeface="Arial" panose="020B0604020202020204" pitchFamily="34" charset="0"/>
              </a:rPr>
              <a:t>Run the codes</a:t>
            </a:r>
            <a:endParaRPr lang="en-US" altLang="ko-KR" sz="2000" b="1">
              <a:latin typeface="Arial" panose="020B0604020202020204" pitchFamily="34" charset="0"/>
              <a:cs typeface="Arial" panose="020B0604020202020204" pitchFamily="34" charset="0"/>
            </a:endParaRPr>
          </a:p>
          <a:p>
            <a:pPr marL="457200" indent="-457200">
              <a:buFont typeface="+mj-lt"/>
              <a:buAutoNum type="arabicPeriod"/>
            </a:pPr>
            <a:r>
              <a:rPr lang="en-US" altLang="ko-KR" sz="2000">
                <a:latin typeface="Arial" panose="020B0604020202020204" pitchFamily="34" charset="0"/>
                <a:cs typeface="Arial" panose="020B0604020202020204" pitchFamily="34" charset="0"/>
              </a:rPr>
              <a:t>Type “vegui()” to start the GUI</a:t>
            </a:r>
          </a:p>
          <a:p>
            <a:pPr marL="457200" indent="-457200">
              <a:buFont typeface="+mj-lt"/>
              <a:buAutoNum type="arabicPeriod"/>
            </a:pPr>
            <a:endParaRPr lang="ko-KR" altLang="en-US" sz="20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How to Install</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Download and Install</a:t>
            </a:r>
            <a:endParaRPr lang="ko-KR" altLang="en-US" sz="3200" spc="-1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F36A9A2-8E25-4711-B6A4-FA50862303E4}"/>
              </a:ext>
            </a:extLst>
          </p:cNvPr>
          <p:cNvPicPr>
            <a:picLocks noChangeAspect="1"/>
          </p:cNvPicPr>
          <p:nvPr/>
        </p:nvPicPr>
        <p:blipFill>
          <a:blip r:embed="rId3"/>
          <a:stretch>
            <a:fillRect/>
          </a:stretch>
        </p:blipFill>
        <p:spPr>
          <a:xfrm>
            <a:off x="6096000" y="1842665"/>
            <a:ext cx="5535346" cy="4500985"/>
          </a:xfrm>
          <a:prstGeom prst="rect">
            <a:avLst/>
          </a:prstGeom>
        </p:spPr>
      </p:pic>
      <p:sp>
        <p:nvSpPr>
          <p:cNvPr id="6" name="TextBox 5">
            <a:extLst>
              <a:ext uri="{FF2B5EF4-FFF2-40B4-BE49-F238E27FC236}">
                <a16:creationId xmlns:a16="http://schemas.microsoft.com/office/drawing/2014/main" id="{A5FD259C-B27C-49C1-8BE3-C7F86EFF36C1}"/>
              </a:ext>
            </a:extLst>
          </p:cNvPr>
          <p:cNvSpPr txBox="1"/>
          <p:nvPr/>
        </p:nvSpPr>
        <p:spPr>
          <a:xfrm>
            <a:off x="7283753" y="1436962"/>
            <a:ext cx="3159839" cy="369332"/>
          </a:xfrm>
          <a:prstGeom prst="rect">
            <a:avLst/>
          </a:prstGeom>
          <a:noFill/>
        </p:spPr>
        <p:txBody>
          <a:bodyPr wrap="none" rtlCol="0">
            <a:spAutoFit/>
          </a:bodyPr>
          <a:lstStyle/>
          <a:p>
            <a:r>
              <a:rPr lang="en-US" altLang="ko-KR" b="1">
                <a:latin typeface="Arial" panose="020B0604020202020204" pitchFamily="34" charset="0"/>
                <a:cs typeface="Arial" panose="020B0604020202020204" pitchFamily="34" charset="0"/>
              </a:rPr>
              <a:t>R-Studio with VE packages</a:t>
            </a:r>
            <a:endParaRPr lang="ko-KR" altLang="en-US" b="1">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786BF165-99B5-4639-B2F6-2FAAD5E575AD}"/>
              </a:ext>
            </a:extLst>
          </p:cNvPr>
          <p:cNvSpPr>
            <a:spLocks noGrp="1"/>
          </p:cNvSpPr>
          <p:nvPr>
            <p:ph type="sldNum" sz="quarter" idx="12"/>
          </p:nvPr>
        </p:nvSpPr>
        <p:spPr/>
        <p:txBody>
          <a:bodyPr/>
          <a:lstStyle/>
          <a:p>
            <a:fld id="{07A2E26F-E42C-4199-98FF-D24EEDB86635}" type="slidenum">
              <a:rPr lang="ko-KR" altLang="en-US" smtClean="0"/>
              <a:pPr/>
              <a:t>4</a:t>
            </a:fld>
            <a:endParaRPr lang="ko-KR" altLang="en-US"/>
          </a:p>
        </p:txBody>
      </p:sp>
      <p:grpSp>
        <p:nvGrpSpPr>
          <p:cNvPr id="7" name="Group 6">
            <a:extLst>
              <a:ext uri="{FF2B5EF4-FFF2-40B4-BE49-F238E27FC236}">
                <a16:creationId xmlns:a16="http://schemas.microsoft.com/office/drawing/2014/main" id="{8E6AFFCE-4437-40B6-BDF0-1EBE6C5D9499}"/>
              </a:ext>
            </a:extLst>
          </p:cNvPr>
          <p:cNvGrpSpPr/>
          <p:nvPr/>
        </p:nvGrpSpPr>
        <p:grpSpPr>
          <a:xfrm>
            <a:off x="10362306" y="6391520"/>
            <a:ext cx="1308994" cy="293193"/>
            <a:chOff x="10362306" y="6391520"/>
            <a:chExt cx="1308994" cy="293193"/>
          </a:xfrm>
        </p:grpSpPr>
        <p:sp>
          <p:nvSpPr>
            <p:cNvPr id="9" name="TextBox 8">
              <a:extLst>
                <a:ext uri="{FF2B5EF4-FFF2-40B4-BE49-F238E27FC236}">
                  <a16:creationId xmlns:a16="http://schemas.microsoft.com/office/drawing/2014/main" id="{86CC953E-B67F-4CBA-944F-6BC107F0E5ED}"/>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049D7B9-1504-4085-80FD-743E2AEA8EB2}"/>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04385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Case Study and Scenario Definition</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838200" y="1035698"/>
            <a:ext cx="10515600" cy="5952931"/>
          </a:xfrm>
        </p:spPr>
        <p:txBody>
          <a:bodyPr>
            <a:normAutofit/>
          </a:bodyPr>
          <a:lstStyle/>
          <a:p>
            <a:r>
              <a:rPr lang="en-US" sz="2400" dirty="0">
                <a:latin typeface="Times New Roman" panose="02020603050405020304" pitchFamily="18" charset="0"/>
                <a:cs typeface="Times New Roman" panose="02020603050405020304" pitchFamily="18" charset="0"/>
              </a:rPr>
              <a:t>Planning Scenarios Considered:</a:t>
            </a:r>
          </a:p>
          <a:p>
            <a:pPr marL="457200" lvl="1" indent="0">
              <a:buNone/>
            </a:pPr>
            <a:r>
              <a:rPr lang="en-US" sz="2000" b="1" dirty="0">
                <a:latin typeface="Times New Roman" panose="02020603050405020304" pitchFamily="18" charset="0"/>
                <a:cs typeface="Times New Roman" panose="02020603050405020304" pitchFamily="18" charset="0"/>
              </a:rPr>
              <a:t>2.     Demand Management</a:t>
            </a:r>
            <a:r>
              <a:rPr lang="en-US" sz="2000" dirty="0">
                <a:latin typeface="Times New Roman" panose="02020603050405020304" pitchFamily="18" charset="0"/>
                <a:cs typeface="Times New Roman" panose="02020603050405020304" pitchFamily="18" charset="0"/>
              </a:rPr>
              <a:t>:</a:t>
            </a:r>
          </a:p>
          <a:p>
            <a:pPr marL="457200" lvl="1" indent="0">
              <a:buNone/>
            </a:pPr>
            <a:r>
              <a:rPr lang="en-US" sz="2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Programs and incentives which encourage people to drive less including ridesharing, </a:t>
            </a:r>
          </a:p>
          <a:p>
            <a:pPr marL="457200" lvl="1" indent="0">
              <a:buNone/>
            </a:pPr>
            <a:r>
              <a:rPr lang="en-US" sz="1800" dirty="0">
                <a:latin typeface="Times New Roman" panose="02020603050405020304" pitchFamily="18" charset="0"/>
                <a:cs typeface="Times New Roman" panose="02020603050405020304" pitchFamily="18" charset="0"/>
              </a:rPr>
              <a:t>		van pooling, telecommuting, and transit subsidies.</a:t>
            </a: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40</a:t>
            </a:fld>
            <a:endParaRPr lang="ko-KR" altLang="en-US" dirty="0"/>
          </a:p>
        </p:txBody>
      </p:sp>
      <p:graphicFrame>
        <p:nvGraphicFramePr>
          <p:cNvPr id="7" name="Table 6">
            <a:extLst>
              <a:ext uri="{FF2B5EF4-FFF2-40B4-BE49-F238E27FC236}">
                <a16:creationId xmlns:a16="http://schemas.microsoft.com/office/drawing/2014/main" id="{45FF531F-4EEE-4460-8059-C6E7300AAB4D}"/>
              </a:ext>
            </a:extLst>
          </p:cNvPr>
          <p:cNvGraphicFramePr>
            <a:graphicFrameLocks/>
          </p:cNvGraphicFramePr>
          <p:nvPr>
            <p:extLst>
              <p:ext uri="{D42A27DB-BD31-4B8C-83A1-F6EECF244321}">
                <p14:modId xmlns:p14="http://schemas.microsoft.com/office/powerpoint/2010/main" val="1070672361"/>
              </p:ext>
            </p:extLst>
          </p:nvPr>
        </p:nvGraphicFramePr>
        <p:xfrm>
          <a:off x="644144" y="2465965"/>
          <a:ext cx="10903712" cy="3890385"/>
        </p:xfrm>
        <a:graphic>
          <a:graphicData uri="http://schemas.openxmlformats.org/drawingml/2006/table">
            <a:tbl>
              <a:tblPr firstRow="1" bandRow="1">
                <a:tableStyleId>{5C22544A-7EE6-4342-B048-85BDC9FD1C3A}</a:tableStyleId>
              </a:tblPr>
              <a:tblGrid>
                <a:gridCol w="5475224">
                  <a:extLst>
                    <a:ext uri="{9D8B030D-6E8A-4147-A177-3AD203B41FA5}">
                      <a16:colId xmlns:a16="http://schemas.microsoft.com/office/drawing/2014/main" val="2556041520"/>
                    </a:ext>
                  </a:extLst>
                </a:gridCol>
                <a:gridCol w="1731877">
                  <a:extLst>
                    <a:ext uri="{9D8B030D-6E8A-4147-A177-3AD203B41FA5}">
                      <a16:colId xmlns:a16="http://schemas.microsoft.com/office/drawing/2014/main" val="3244474991"/>
                    </a:ext>
                  </a:extLst>
                </a:gridCol>
                <a:gridCol w="1833197">
                  <a:extLst>
                    <a:ext uri="{9D8B030D-6E8A-4147-A177-3AD203B41FA5}">
                      <a16:colId xmlns:a16="http://schemas.microsoft.com/office/drawing/2014/main" val="2335040736"/>
                    </a:ext>
                  </a:extLst>
                </a:gridCol>
                <a:gridCol w="1863414">
                  <a:extLst>
                    <a:ext uri="{9D8B030D-6E8A-4147-A177-3AD203B41FA5}">
                      <a16:colId xmlns:a16="http://schemas.microsoft.com/office/drawing/2014/main" val="4139085842"/>
                    </a:ext>
                  </a:extLst>
                </a:gridCol>
              </a:tblGrid>
              <a:tr h="433188">
                <a:tc>
                  <a:txBody>
                    <a:bodyPr/>
                    <a:lstStyle/>
                    <a:p>
                      <a:pPr algn="ctr"/>
                      <a:r>
                        <a:rPr lang="en-US" sz="1600" dirty="0">
                          <a:latin typeface="Times New Roman" panose="02020603050405020304" pitchFamily="18" charset="0"/>
                          <a:cs typeface="Times New Roman" panose="02020603050405020304" pitchFamily="18" charset="0"/>
                        </a:rPr>
                        <a:t>Parameter</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Current Condition</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New Policy I</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New Policy II</a:t>
                      </a:r>
                    </a:p>
                  </a:txBody>
                  <a:tcPr anchor="ctr"/>
                </a:tc>
                <a:extLst>
                  <a:ext uri="{0D108BD9-81ED-4DB2-BD59-A6C34878D82A}">
                    <a16:rowId xmlns:a16="http://schemas.microsoft.com/office/drawing/2014/main" val="3561210588"/>
                  </a:ext>
                </a:extLst>
              </a:tr>
              <a:tr h="384133">
                <a:tc>
                  <a:txBody>
                    <a:bodyPr/>
                    <a:lstStyle/>
                    <a:p>
                      <a:pPr algn="ctr"/>
                      <a:r>
                        <a:rPr lang="en-US" sz="1600" dirty="0">
                          <a:latin typeface="Times New Roman" panose="02020603050405020304" pitchFamily="18" charset="0"/>
                          <a:cs typeface="Times New Roman" panose="02020603050405020304" pitchFamily="18" charset="0"/>
                        </a:rPr>
                        <a:t>Ridesharing Participation</a:t>
                      </a:r>
                    </a:p>
                  </a:txBody>
                  <a:tcPr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0.05</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0.01</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0.1</a:t>
                      </a:r>
                    </a:p>
                  </a:txBody>
                  <a:tcPr marL="5443" marR="5443" marT="5443" marB="0" anchor="ctr"/>
                </a:tc>
                <a:extLst>
                  <a:ext uri="{0D108BD9-81ED-4DB2-BD59-A6C34878D82A}">
                    <a16:rowId xmlns:a16="http://schemas.microsoft.com/office/drawing/2014/main" val="3653528404"/>
                  </a:ext>
                </a:extLst>
              </a:tr>
              <a:tr h="384133">
                <a:tc>
                  <a:txBody>
                    <a:bodyPr/>
                    <a:lstStyle/>
                    <a:p>
                      <a:pPr algn="ctr"/>
                      <a:r>
                        <a:rPr lang="en-US" sz="1600" dirty="0">
                          <a:latin typeface="Times New Roman" panose="02020603050405020304" pitchFamily="18" charset="0"/>
                          <a:cs typeface="Times New Roman" panose="02020603050405020304" pitchFamily="18" charset="0"/>
                        </a:rPr>
                        <a:t>Transit Subsidy Participation</a:t>
                      </a:r>
                    </a:p>
                  </a:txBody>
                  <a:tcPr anchor="ctr"/>
                </a:tc>
                <a:tc>
                  <a:txBody>
                    <a:bodyPr/>
                    <a:lstStyle/>
                    <a:p>
                      <a:pPr algn="ctr" fontAlgn="b"/>
                      <a:r>
                        <a:rPr lang="en-US" sz="1600" b="0" i="0" u="none" strike="noStrike">
                          <a:solidFill>
                            <a:srgbClr val="000000"/>
                          </a:solidFill>
                          <a:effectLst/>
                          <a:latin typeface="Times New Roman" panose="02020603050405020304" pitchFamily="18" charset="0"/>
                          <a:cs typeface="Times New Roman" panose="02020603050405020304" pitchFamily="18" charset="0"/>
                        </a:rPr>
                        <a:t>0.1</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0.2</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0.2</a:t>
                      </a:r>
                    </a:p>
                  </a:txBody>
                  <a:tcPr marL="5443" marR="5443" marT="5443" marB="0" anchor="ctr"/>
                </a:tc>
                <a:extLst>
                  <a:ext uri="{0D108BD9-81ED-4DB2-BD59-A6C34878D82A}">
                    <a16:rowId xmlns:a16="http://schemas.microsoft.com/office/drawing/2014/main" val="3204401628"/>
                  </a:ext>
                </a:extLst>
              </a:tr>
              <a:tr h="384133">
                <a:tc>
                  <a:txBody>
                    <a:bodyPr/>
                    <a:lstStyle/>
                    <a:p>
                      <a:pPr algn="ctr"/>
                      <a:r>
                        <a:rPr lang="en-US" sz="1600" dirty="0">
                          <a:latin typeface="Times New Roman" panose="02020603050405020304" pitchFamily="18" charset="0"/>
                          <a:cs typeface="Times New Roman" panose="02020603050405020304" pitchFamily="18" charset="0"/>
                        </a:rPr>
                        <a:t>Transit Subsidy Level (in Dollars)</a:t>
                      </a:r>
                    </a:p>
                  </a:txBody>
                  <a:tcPr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1.25</a:t>
                      </a:r>
                    </a:p>
                  </a:txBody>
                  <a:tcPr marL="5443" marR="5443" marT="5443" marB="0" anchor="ctr"/>
                </a:tc>
                <a:tc>
                  <a:txBody>
                    <a:bodyPr/>
                    <a:lstStyle/>
                    <a:p>
                      <a:pPr algn="ctr" fontAlgn="b"/>
                      <a:r>
                        <a:rPr lang="en-US" sz="1600" b="0" i="0" u="none" strike="noStrike">
                          <a:solidFill>
                            <a:srgbClr val="000000"/>
                          </a:solidFill>
                          <a:effectLst/>
                          <a:latin typeface="Times New Roman" panose="02020603050405020304" pitchFamily="18" charset="0"/>
                          <a:cs typeface="Times New Roman" panose="02020603050405020304" pitchFamily="18" charset="0"/>
                        </a:rPr>
                        <a:t>1.25</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2.5</a:t>
                      </a:r>
                    </a:p>
                  </a:txBody>
                  <a:tcPr marL="5443" marR="5443" marT="5443" marB="0" anchor="ctr"/>
                </a:tc>
                <a:extLst>
                  <a:ext uri="{0D108BD9-81ED-4DB2-BD59-A6C34878D82A}">
                    <a16:rowId xmlns:a16="http://schemas.microsoft.com/office/drawing/2014/main" val="3545489260"/>
                  </a:ext>
                </a:extLst>
              </a:tr>
              <a:tr h="384133">
                <a:tc>
                  <a:txBody>
                    <a:bodyPr/>
                    <a:lstStyle/>
                    <a:p>
                      <a:pPr algn="ctr"/>
                      <a:r>
                        <a:rPr lang="en-US" sz="1600" dirty="0">
                          <a:latin typeface="Times New Roman" panose="02020603050405020304" pitchFamily="18" charset="0"/>
                          <a:cs typeface="Times New Roman" panose="02020603050405020304" pitchFamily="18" charset="0"/>
                        </a:rPr>
                        <a:t>Work 4 days every other week averaging 80 hours over 2 weeks</a:t>
                      </a:r>
                    </a:p>
                  </a:txBody>
                  <a:tcPr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0.01</a:t>
                      </a:r>
                    </a:p>
                  </a:txBody>
                  <a:tcPr marL="5443" marR="5443" marT="5443" marB="0" anchor="ctr"/>
                </a:tc>
                <a:tc>
                  <a:txBody>
                    <a:bodyPr/>
                    <a:lstStyle/>
                    <a:p>
                      <a:pPr algn="ctr" fontAlgn="b"/>
                      <a:r>
                        <a:rPr lang="en-US" sz="1600" b="0" i="0" u="none" strike="noStrike">
                          <a:solidFill>
                            <a:srgbClr val="000000"/>
                          </a:solidFill>
                          <a:effectLst/>
                          <a:latin typeface="Times New Roman" panose="02020603050405020304" pitchFamily="18" charset="0"/>
                          <a:cs typeface="Times New Roman" panose="02020603050405020304" pitchFamily="18" charset="0"/>
                        </a:rPr>
                        <a:t>0.02</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5443" marR="5443" marT="5443" marB="0" anchor="ctr"/>
                </a:tc>
                <a:extLst>
                  <a:ext uri="{0D108BD9-81ED-4DB2-BD59-A6C34878D82A}">
                    <a16:rowId xmlns:a16="http://schemas.microsoft.com/office/drawing/2014/main" val="3809368034"/>
                  </a:ext>
                </a:extLst>
              </a:tr>
              <a:tr h="384133">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Work Schedule with 4 days per week with 40 hours per week</a:t>
                      </a:r>
                    </a:p>
                  </a:txBody>
                  <a:tcPr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0.01</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5443" marR="5443" marT="5443" marB="0" anchor="ctr"/>
                </a:tc>
                <a:tc>
                  <a:txBody>
                    <a:bodyPr/>
                    <a:lstStyle/>
                    <a:p>
                      <a:pPr algn="ctr" fontAlgn="b"/>
                      <a:r>
                        <a:rPr lang="en-US" sz="1600" b="0" i="0" u="none" strike="noStrike">
                          <a:solidFill>
                            <a:srgbClr val="000000"/>
                          </a:solidFill>
                          <a:effectLst/>
                          <a:latin typeface="Times New Roman" panose="02020603050405020304" pitchFamily="18" charset="0"/>
                          <a:cs typeface="Times New Roman" panose="02020603050405020304" pitchFamily="18" charset="0"/>
                        </a:rPr>
                        <a:t>0.02</a:t>
                      </a:r>
                    </a:p>
                  </a:txBody>
                  <a:tcPr marL="5443" marR="5443" marT="5443" marB="0" anchor="ctr"/>
                </a:tc>
                <a:extLst>
                  <a:ext uri="{0D108BD9-81ED-4DB2-BD59-A6C34878D82A}">
                    <a16:rowId xmlns:a16="http://schemas.microsoft.com/office/drawing/2014/main" val="150347055"/>
                  </a:ext>
                </a:extLst>
              </a:tr>
              <a:tr h="384133">
                <a:tc>
                  <a:txBody>
                    <a:bodyPr/>
                    <a:lstStyle/>
                    <a:p>
                      <a:pPr algn="ctr"/>
                      <a:r>
                        <a:rPr lang="en-US" sz="1600" dirty="0">
                          <a:latin typeface="Times New Roman" panose="02020603050405020304" pitchFamily="18" charset="0"/>
                          <a:cs typeface="Times New Roman" panose="02020603050405020304" pitchFamily="18" charset="0"/>
                        </a:rPr>
                        <a:t>Work Schedule with workers may work 1-2 days/week remotely</a:t>
                      </a:r>
                    </a:p>
                  </a:txBody>
                  <a:tcPr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0.01</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5443" marR="5443" marT="5443" marB="0" anchor="ctr"/>
                </a:tc>
                <a:tc>
                  <a:txBody>
                    <a:bodyPr/>
                    <a:lstStyle/>
                    <a:p>
                      <a:pPr algn="ctr" fontAlgn="b"/>
                      <a:r>
                        <a:rPr lang="en-US" sz="1600" b="0" i="0" u="none" strike="noStrike">
                          <a:solidFill>
                            <a:srgbClr val="000000"/>
                          </a:solidFill>
                          <a:effectLst/>
                          <a:latin typeface="Times New Roman" panose="02020603050405020304" pitchFamily="18" charset="0"/>
                          <a:cs typeface="Times New Roman" panose="02020603050405020304" pitchFamily="18" charset="0"/>
                        </a:rPr>
                        <a:t>0.02</a:t>
                      </a:r>
                    </a:p>
                  </a:txBody>
                  <a:tcPr marL="5443" marR="5443" marT="5443" marB="0" anchor="ctr"/>
                </a:tc>
                <a:extLst>
                  <a:ext uri="{0D108BD9-81ED-4DB2-BD59-A6C34878D82A}">
                    <a16:rowId xmlns:a16="http://schemas.microsoft.com/office/drawing/2014/main" val="3383582806"/>
                  </a:ext>
                </a:extLst>
              </a:tr>
              <a:tr h="384133">
                <a:tc>
                  <a:txBody>
                    <a:bodyPr/>
                    <a:lstStyle/>
                    <a:p>
                      <a:pPr algn="ctr"/>
                      <a:r>
                        <a:rPr lang="en-US" sz="1600" dirty="0">
                          <a:latin typeface="Times New Roman" panose="02020603050405020304" pitchFamily="18" charset="0"/>
                          <a:cs typeface="Times New Roman" panose="02020603050405020304" pitchFamily="18" charset="0"/>
                        </a:rPr>
                        <a:t>High Participation of employees in Van Pooling</a:t>
                      </a:r>
                    </a:p>
                  </a:txBody>
                  <a:tcPr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0.04</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0.08</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0.08</a:t>
                      </a:r>
                    </a:p>
                  </a:txBody>
                  <a:tcPr marL="5443" marR="5443" marT="5443" marB="0" anchor="ctr"/>
                </a:tc>
                <a:extLst>
                  <a:ext uri="{0D108BD9-81ED-4DB2-BD59-A6C34878D82A}">
                    <a16:rowId xmlns:a16="http://schemas.microsoft.com/office/drawing/2014/main" val="3068620128"/>
                  </a:ext>
                </a:extLst>
              </a:tr>
              <a:tr h="384133">
                <a:tc>
                  <a:txBody>
                    <a:bodyPr/>
                    <a:lstStyle/>
                    <a:p>
                      <a:pPr algn="ctr"/>
                      <a:r>
                        <a:rPr lang="en-US" sz="1600" dirty="0">
                          <a:latin typeface="Times New Roman" panose="02020603050405020304" pitchFamily="18" charset="0"/>
                          <a:cs typeface="Times New Roman" panose="02020603050405020304" pitchFamily="18" charset="0"/>
                        </a:rPr>
                        <a:t>Moderate Participation of employees in Van Pooling</a:t>
                      </a:r>
                    </a:p>
                  </a:txBody>
                  <a:tcPr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0.04</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0.04</a:t>
                      </a:r>
                    </a:p>
                  </a:txBody>
                  <a:tcPr marL="5443" marR="5443" marT="5443" marB="0" anchor="ctr"/>
                </a:tc>
                <a:extLst>
                  <a:ext uri="{0D108BD9-81ED-4DB2-BD59-A6C34878D82A}">
                    <a16:rowId xmlns:a16="http://schemas.microsoft.com/office/drawing/2014/main" val="406313284"/>
                  </a:ext>
                </a:extLst>
              </a:tr>
              <a:tr h="384133">
                <a:tc>
                  <a:txBody>
                    <a:bodyPr/>
                    <a:lstStyle/>
                    <a:p>
                      <a:pPr algn="ctr"/>
                      <a:r>
                        <a:rPr lang="en-US" sz="1600" dirty="0">
                          <a:latin typeface="Times New Roman" panose="02020603050405020304" pitchFamily="18" charset="0"/>
                          <a:cs typeface="Times New Roman" panose="02020603050405020304" pitchFamily="18" charset="0"/>
                        </a:rPr>
                        <a:t>Low Participation of employees in Van Pooling</a:t>
                      </a:r>
                    </a:p>
                  </a:txBody>
                  <a:tcPr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0.01</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5443" marR="5443" marT="5443" marB="0" anchor="ct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5443" marR="5443" marT="5443" marB="0" anchor="ctr"/>
                </a:tc>
                <a:extLst>
                  <a:ext uri="{0D108BD9-81ED-4DB2-BD59-A6C34878D82A}">
                    <a16:rowId xmlns:a16="http://schemas.microsoft.com/office/drawing/2014/main" val="2239654943"/>
                  </a:ext>
                </a:extLst>
              </a:tr>
            </a:tbl>
          </a:graphicData>
        </a:graphic>
      </p:graphicFrame>
    </p:spTree>
    <p:extLst>
      <p:ext uri="{BB962C8B-B14F-4D97-AF65-F5344CB8AC3E}">
        <p14:creationId xmlns:p14="http://schemas.microsoft.com/office/powerpoint/2010/main" val="350562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Case Study and Scenario Definition</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838200" y="1035698"/>
            <a:ext cx="10515600" cy="5952931"/>
          </a:xfrm>
        </p:spPr>
        <p:txBody>
          <a:bodyPr>
            <a:normAutofit/>
          </a:bodyPr>
          <a:lstStyle/>
          <a:p>
            <a:r>
              <a:rPr lang="en-US" sz="2400" dirty="0">
                <a:latin typeface="Times New Roman" panose="02020603050405020304" pitchFamily="18" charset="0"/>
                <a:cs typeface="Times New Roman" panose="02020603050405020304" pitchFamily="18" charset="0"/>
              </a:rPr>
              <a:t>Planning Scenarios Considered:</a:t>
            </a:r>
            <a:endParaRPr lang="en-US" sz="1800" dirty="0">
              <a:latin typeface="Times New Roman" panose="02020603050405020304" pitchFamily="18" charset="0"/>
              <a:cs typeface="Times New Roman" panose="02020603050405020304" pitchFamily="18" charset="0"/>
            </a:endParaRPr>
          </a:p>
          <a:p>
            <a:pPr marL="457200" lvl="1" indent="0">
              <a:buNone/>
            </a:pPr>
            <a:r>
              <a:rPr lang="en-US" sz="1800" b="1" dirty="0">
                <a:latin typeface="Times New Roman" panose="02020603050405020304" pitchFamily="18" charset="0"/>
                <a:cs typeface="Times New Roman" panose="02020603050405020304" pitchFamily="18" charset="0"/>
              </a:rPr>
              <a:t>3.     Land Use:</a:t>
            </a:r>
          </a:p>
          <a:p>
            <a:pPr marL="457200" lvl="1" indent="0">
              <a:buNone/>
            </a:pPr>
            <a:r>
              <a:rPr lang="en-US" sz="18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form in which development occurs (density, regional accessibility, mixed use, etc.)</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represented by the distribution of population and employment by place type.</a:t>
            </a: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41</a:t>
            </a:fld>
            <a:endParaRPr lang="ko-KR" altLang="en-US" dirty="0"/>
          </a:p>
        </p:txBody>
      </p:sp>
      <p:graphicFrame>
        <p:nvGraphicFramePr>
          <p:cNvPr id="6" name="Table 5">
            <a:extLst>
              <a:ext uri="{FF2B5EF4-FFF2-40B4-BE49-F238E27FC236}">
                <a16:creationId xmlns:a16="http://schemas.microsoft.com/office/drawing/2014/main" id="{5B6593F7-6D69-4E3A-8552-99208928511A}"/>
              </a:ext>
            </a:extLst>
          </p:cNvPr>
          <p:cNvGraphicFramePr>
            <a:graphicFrameLocks noGrp="1"/>
          </p:cNvGraphicFramePr>
          <p:nvPr>
            <p:extLst>
              <p:ext uri="{D42A27DB-BD31-4B8C-83A1-F6EECF244321}">
                <p14:modId xmlns:p14="http://schemas.microsoft.com/office/powerpoint/2010/main" val="3280554485"/>
              </p:ext>
            </p:extLst>
          </p:nvPr>
        </p:nvGraphicFramePr>
        <p:xfrm>
          <a:off x="838200" y="2271395"/>
          <a:ext cx="10515600" cy="4450080"/>
        </p:xfrm>
        <a:graphic>
          <a:graphicData uri="http://schemas.openxmlformats.org/drawingml/2006/table">
            <a:tbl>
              <a:tblPr firstRow="1" bandRow="1">
                <a:tableStyleId>{5C22544A-7EE6-4342-B048-85BDC9FD1C3A}</a:tableStyleId>
              </a:tblPr>
              <a:tblGrid>
                <a:gridCol w="1447923">
                  <a:extLst>
                    <a:ext uri="{9D8B030D-6E8A-4147-A177-3AD203B41FA5}">
                      <a16:colId xmlns:a16="http://schemas.microsoft.com/office/drawing/2014/main" val="2125990616"/>
                    </a:ext>
                  </a:extLst>
                </a:gridCol>
                <a:gridCol w="2023492">
                  <a:extLst>
                    <a:ext uri="{9D8B030D-6E8A-4147-A177-3AD203B41FA5}">
                      <a16:colId xmlns:a16="http://schemas.microsoft.com/office/drawing/2014/main" val="3376877109"/>
                    </a:ext>
                  </a:extLst>
                </a:gridCol>
                <a:gridCol w="935303">
                  <a:extLst>
                    <a:ext uri="{9D8B030D-6E8A-4147-A177-3AD203B41FA5}">
                      <a16:colId xmlns:a16="http://schemas.microsoft.com/office/drawing/2014/main" val="475437502"/>
                    </a:ext>
                  </a:extLst>
                </a:gridCol>
                <a:gridCol w="838806">
                  <a:extLst>
                    <a:ext uri="{9D8B030D-6E8A-4147-A177-3AD203B41FA5}">
                      <a16:colId xmlns:a16="http://schemas.microsoft.com/office/drawing/2014/main" val="8814364"/>
                    </a:ext>
                  </a:extLst>
                </a:gridCol>
                <a:gridCol w="833948">
                  <a:extLst>
                    <a:ext uri="{9D8B030D-6E8A-4147-A177-3AD203B41FA5}">
                      <a16:colId xmlns:a16="http://schemas.microsoft.com/office/drawing/2014/main" val="3521783552"/>
                    </a:ext>
                  </a:extLst>
                </a:gridCol>
                <a:gridCol w="836377">
                  <a:extLst>
                    <a:ext uri="{9D8B030D-6E8A-4147-A177-3AD203B41FA5}">
                      <a16:colId xmlns:a16="http://schemas.microsoft.com/office/drawing/2014/main" val="1155772375"/>
                    </a:ext>
                  </a:extLst>
                </a:gridCol>
                <a:gridCol w="845458">
                  <a:extLst>
                    <a:ext uri="{9D8B030D-6E8A-4147-A177-3AD203B41FA5}">
                      <a16:colId xmlns:a16="http://schemas.microsoft.com/office/drawing/2014/main" val="309888354"/>
                    </a:ext>
                  </a:extLst>
                </a:gridCol>
                <a:gridCol w="871166">
                  <a:extLst>
                    <a:ext uri="{9D8B030D-6E8A-4147-A177-3AD203B41FA5}">
                      <a16:colId xmlns:a16="http://schemas.microsoft.com/office/drawing/2014/main" val="727383416"/>
                    </a:ext>
                  </a:extLst>
                </a:gridCol>
                <a:gridCol w="879967">
                  <a:extLst>
                    <a:ext uri="{9D8B030D-6E8A-4147-A177-3AD203B41FA5}">
                      <a16:colId xmlns:a16="http://schemas.microsoft.com/office/drawing/2014/main" val="2874056222"/>
                    </a:ext>
                  </a:extLst>
                </a:gridCol>
                <a:gridCol w="1003160">
                  <a:extLst>
                    <a:ext uri="{9D8B030D-6E8A-4147-A177-3AD203B41FA5}">
                      <a16:colId xmlns:a16="http://schemas.microsoft.com/office/drawing/2014/main" val="2011921794"/>
                    </a:ext>
                  </a:extLst>
                </a:gridCol>
              </a:tblGrid>
              <a:tr h="256424">
                <a:tc rowSpan="3">
                  <a:txBody>
                    <a:bodyPr/>
                    <a:lstStyle/>
                    <a:p>
                      <a:pPr algn="ctr"/>
                      <a:r>
                        <a:rPr lang="en-US" sz="1100" dirty="0">
                          <a:latin typeface="Times New Roman" panose="02020603050405020304" pitchFamily="18" charset="0"/>
                          <a:cs typeface="Times New Roman" panose="02020603050405020304" pitchFamily="18" charset="0"/>
                        </a:rPr>
                        <a:t>Major Land Use</a:t>
                      </a:r>
                    </a:p>
                  </a:txBody>
                  <a:tcPr anchor="ctr"/>
                </a:tc>
                <a:tc rowSpan="3">
                  <a:txBody>
                    <a:bodyPr/>
                    <a:lstStyle/>
                    <a:p>
                      <a:pPr algn="ctr"/>
                      <a:r>
                        <a:rPr lang="en-US" sz="1100" dirty="0">
                          <a:latin typeface="Times New Roman" panose="02020603050405020304" pitchFamily="18" charset="0"/>
                          <a:cs typeface="Times New Roman" panose="02020603050405020304" pitchFamily="18" charset="0"/>
                        </a:rPr>
                        <a:t>Geography</a:t>
                      </a:r>
                    </a:p>
                  </a:txBody>
                  <a:tcPr anchor="ctr"/>
                </a:tc>
                <a:tc gridSpan="4">
                  <a:txBody>
                    <a:bodyPr/>
                    <a:lstStyle/>
                    <a:p>
                      <a:pPr algn="ctr"/>
                      <a:r>
                        <a:rPr lang="en-US" sz="1200" dirty="0">
                          <a:latin typeface="Times New Roman" panose="02020603050405020304" pitchFamily="18" charset="0"/>
                          <a:cs typeface="Times New Roman" panose="02020603050405020304" pitchFamily="18" charset="0"/>
                        </a:rPr>
                        <a:t>Current Condition</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200" dirty="0">
                          <a:latin typeface="Times New Roman" panose="02020603050405020304" pitchFamily="18" charset="0"/>
                          <a:cs typeface="Times New Roman" panose="02020603050405020304" pitchFamily="18" charset="0"/>
                        </a:rPr>
                        <a:t>New Policy I</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450604"/>
                  </a:ext>
                </a:extLst>
              </a:tr>
              <a:tr h="242178">
                <a:tc vMerge="1">
                  <a:txBody>
                    <a:bodyPr/>
                    <a:lstStyle/>
                    <a:p>
                      <a:pPr algn="ctr"/>
                      <a:endParaRPr lang="en-US" dirty="0">
                        <a:latin typeface="Times New Roman" panose="02020603050405020304" pitchFamily="18" charset="0"/>
                        <a:cs typeface="Times New Roman" panose="02020603050405020304" pitchFamily="18" charset="0"/>
                      </a:endParaRPr>
                    </a:p>
                  </a:txBody>
                  <a:tcPr/>
                </a:tc>
                <a:tc vMerge="1">
                  <a:txBody>
                    <a:bodyPr/>
                    <a:lstStyle/>
                    <a:p>
                      <a:pPr algn="ctr"/>
                      <a:endParaRPr lang="en-US" dirty="0">
                        <a:latin typeface="Times New Roman" panose="02020603050405020304" pitchFamily="18" charset="0"/>
                        <a:cs typeface="Times New Roman" panose="02020603050405020304" pitchFamily="18" charset="0"/>
                      </a:endParaRPr>
                    </a:p>
                  </a:txBody>
                  <a:tcPr anchor="ctr"/>
                </a:tc>
                <a:tc gridSpan="2">
                  <a:txBody>
                    <a:bodyPr/>
                    <a:lstStyle/>
                    <a:p>
                      <a:pPr algn="ctr"/>
                      <a:r>
                        <a:rPr lang="en-US" sz="1100" b="1" dirty="0">
                          <a:latin typeface="Times New Roman" panose="02020603050405020304" pitchFamily="18" charset="0"/>
                          <a:cs typeface="Times New Roman" panose="02020603050405020304" pitchFamily="18" charset="0"/>
                        </a:rPr>
                        <a:t>2005</a:t>
                      </a:r>
                    </a:p>
                  </a:txBody>
                  <a:tcPr anchor="ctr"/>
                </a:tc>
                <a:tc hMerge="1">
                  <a:txBody>
                    <a:bodyPr/>
                    <a:lstStyle/>
                    <a:p>
                      <a:endParaRPr lang="en-US"/>
                    </a:p>
                  </a:txBody>
                  <a:tcPr/>
                </a:tc>
                <a:tc gridSpan="2">
                  <a:txBody>
                    <a:bodyPr/>
                    <a:lstStyle/>
                    <a:p>
                      <a:pPr algn="ctr"/>
                      <a:r>
                        <a:rPr lang="en-US" sz="1100" b="1" dirty="0">
                          <a:latin typeface="Times New Roman" panose="02020603050405020304" pitchFamily="18" charset="0"/>
                          <a:cs typeface="Times New Roman" panose="02020603050405020304" pitchFamily="18" charset="0"/>
                        </a:rPr>
                        <a:t>2035</a:t>
                      </a:r>
                    </a:p>
                  </a:txBody>
                  <a:tcPr anchor="ctr"/>
                </a:tc>
                <a:tc hMerge="1">
                  <a:txBody>
                    <a:bodyPr/>
                    <a:lstStyle/>
                    <a:p>
                      <a:endParaRPr lang="en-US"/>
                    </a:p>
                  </a:txBody>
                  <a:tcPr/>
                </a:tc>
                <a:tc gridSpan="2">
                  <a:txBody>
                    <a:bodyPr/>
                    <a:lstStyle/>
                    <a:p>
                      <a:pPr algn="ctr"/>
                      <a:r>
                        <a:rPr lang="en-US" sz="1100" b="1" dirty="0">
                          <a:latin typeface="Times New Roman" panose="02020603050405020304" pitchFamily="18" charset="0"/>
                          <a:cs typeface="Times New Roman" panose="02020603050405020304" pitchFamily="18" charset="0"/>
                        </a:rPr>
                        <a:t>2005</a:t>
                      </a:r>
                    </a:p>
                  </a:txBody>
                  <a:tcPr anchor="ctr"/>
                </a:tc>
                <a:tc hMerge="1">
                  <a:txBody>
                    <a:bodyPr/>
                    <a:lstStyle/>
                    <a:p>
                      <a:endParaRPr lang="en-US"/>
                    </a:p>
                  </a:txBody>
                  <a:tcPr/>
                </a:tc>
                <a:tc gridSpan="2">
                  <a:txBody>
                    <a:bodyPr/>
                    <a:lstStyle/>
                    <a:p>
                      <a:pPr algn="ctr"/>
                      <a:r>
                        <a:rPr lang="en-US" sz="1100" b="1" dirty="0">
                          <a:latin typeface="Times New Roman" panose="02020603050405020304" pitchFamily="18" charset="0"/>
                          <a:cs typeface="Times New Roman" panose="02020603050405020304" pitchFamily="18" charset="0"/>
                        </a:rPr>
                        <a:t>2035</a:t>
                      </a:r>
                    </a:p>
                  </a:txBody>
                  <a:tcPr anchor="ctr"/>
                </a:tc>
                <a:tc hMerge="1">
                  <a:txBody>
                    <a:bodyPr/>
                    <a:lstStyle/>
                    <a:p>
                      <a:endParaRPr lang="en-US"/>
                    </a:p>
                  </a:txBody>
                  <a:tcPr/>
                </a:tc>
                <a:extLst>
                  <a:ext uri="{0D108BD9-81ED-4DB2-BD59-A6C34878D82A}">
                    <a16:rowId xmlns:a16="http://schemas.microsoft.com/office/drawing/2014/main" val="1120200816"/>
                  </a:ext>
                </a:extLst>
              </a:tr>
              <a:tr h="213687">
                <a:tc vMerge="1">
                  <a:txBody>
                    <a:bodyPr/>
                    <a:lstStyle/>
                    <a:p>
                      <a:pPr algn="ctr"/>
                      <a:endParaRPr lang="en-US" sz="14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900" b="1" dirty="0">
                          <a:latin typeface="Times New Roman" panose="02020603050405020304" pitchFamily="18" charset="0"/>
                          <a:cs typeface="Times New Roman" panose="02020603050405020304" pitchFamily="18" charset="0"/>
                        </a:rPr>
                        <a:t>Population</a:t>
                      </a:r>
                    </a:p>
                  </a:txBody>
                  <a:tcPr anchor="ctr"/>
                </a:tc>
                <a:tc>
                  <a:txBody>
                    <a:bodyPr/>
                    <a:lstStyle/>
                    <a:p>
                      <a:pPr algn="ctr"/>
                      <a:r>
                        <a:rPr lang="en-US" sz="900" b="1" dirty="0">
                          <a:latin typeface="Times New Roman" panose="02020603050405020304" pitchFamily="18" charset="0"/>
                          <a:cs typeface="Times New Roman" panose="02020603050405020304" pitchFamily="18" charset="0"/>
                        </a:rPr>
                        <a:t>Employment</a:t>
                      </a:r>
                    </a:p>
                  </a:txBody>
                  <a:tcPr anchor="ctr"/>
                </a:tc>
                <a:tc>
                  <a:txBody>
                    <a:bodyPr/>
                    <a:lstStyle/>
                    <a:p>
                      <a:pPr algn="ctr"/>
                      <a:r>
                        <a:rPr lang="en-US" sz="900" b="1" dirty="0">
                          <a:latin typeface="Times New Roman" panose="02020603050405020304" pitchFamily="18" charset="0"/>
                          <a:cs typeface="Times New Roman" panose="02020603050405020304" pitchFamily="18" charset="0"/>
                        </a:rPr>
                        <a:t>Population</a:t>
                      </a:r>
                    </a:p>
                  </a:txBody>
                  <a:tcPr anchor="ctr"/>
                </a:tc>
                <a:tc>
                  <a:txBody>
                    <a:bodyPr/>
                    <a:lstStyle/>
                    <a:p>
                      <a:pPr algn="ctr"/>
                      <a:r>
                        <a:rPr lang="en-US" sz="900" b="1" dirty="0">
                          <a:latin typeface="Times New Roman" panose="02020603050405020304" pitchFamily="18" charset="0"/>
                          <a:cs typeface="Times New Roman" panose="02020603050405020304" pitchFamily="18" charset="0"/>
                        </a:rPr>
                        <a:t>Employment</a:t>
                      </a:r>
                    </a:p>
                  </a:txBody>
                  <a:tcPr anchor="ctr"/>
                </a:tc>
                <a:tc>
                  <a:txBody>
                    <a:bodyPr/>
                    <a:lstStyle/>
                    <a:p>
                      <a:pPr algn="ctr"/>
                      <a:r>
                        <a:rPr lang="en-US" sz="900" b="1" dirty="0">
                          <a:latin typeface="Times New Roman" panose="02020603050405020304" pitchFamily="18" charset="0"/>
                          <a:cs typeface="Times New Roman" panose="02020603050405020304" pitchFamily="18" charset="0"/>
                        </a:rPr>
                        <a:t>Population</a:t>
                      </a:r>
                    </a:p>
                  </a:txBody>
                  <a:tcPr anchor="ctr"/>
                </a:tc>
                <a:tc>
                  <a:txBody>
                    <a:bodyPr/>
                    <a:lstStyle/>
                    <a:p>
                      <a:pPr algn="ctr"/>
                      <a:r>
                        <a:rPr lang="en-US" sz="900" b="1" dirty="0">
                          <a:latin typeface="Times New Roman" panose="02020603050405020304" pitchFamily="18" charset="0"/>
                          <a:cs typeface="Times New Roman" panose="02020603050405020304" pitchFamily="18" charset="0"/>
                        </a:rPr>
                        <a:t>Employment</a:t>
                      </a:r>
                    </a:p>
                  </a:txBody>
                  <a:tcPr anchor="ctr"/>
                </a:tc>
                <a:tc>
                  <a:txBody>
                    <a:bodyPr/>
                    <a:lstStyle/>
                    <a:p>
                      <a:pPr algn="ctr"/>
                      <a:r>
                        <a:rPr lang="en-US" sz="900" b="1" dirty="0">
                          <a:latin typeface="Times New Roman" panose="02020603050405020304" pitchFamily="18" charset="0"/>
                          <a:cs typeface="Times New Roman" panose="02020603050405020304" pitchFamily="18" charset="0"/>
                        </a:rPr>
                        <a:t>Population</a:t>
                      </a:r>
                    </a:p>
                  </a:txBody>
                  <a:tcPr anchor="ctr"/>
                </a:tc>
                <a:tc>
                  <a:txBody>
                    <a:bodyPr/>
                    <a:lstStyle/>
                    <a:p>
                      <a:pPr algn="ctr"/>
                      <a:r>
                        <a:rPr lang="en-US" sz="900" b="1" dirty="0">
                          <a:latin typeface="Times New Roman" panose="02020603050405020304" pitchFamily="18" charset="0"/>
                          <a:cs typeface="Times New Roman" panose="02020603050405020304" pitchFamily="18" charset="0"/>
                        </a:rPr>
                        <a:t>Employment</a:t>
                      </a:r>
                    </a:p>
                  </a:txBody>
                  <a:tcPr anchor="ctr"/>
                </a:tc>
                <a:extLst>
                  <a:ext uri="{0D108BD9-81ED-4DB2-BD59-A6C34878D82A}">
                    <a16:rowId xmlns:a16="http://schemas.microsoft.com/office/drawing/2014/main" val="1560259092"/>
                  </a:ext>
                </a:extLst>
              </a:tr>
              <a:tr h="256424">
                <a:tc>
                  <a:txBody>
                    <a:bodyPr/>
                    <a:lstStyle/>
                    <a:p>
                      <a:pPr algn="ctr"/>
                      <a:r>
                        <a:rPr lang="en-US" sz="1200" b="0" dirty="0">
                          <a:latin typeface="Times New Roman" panose="02020603050405020304" pitchFamily="18" charset="0"/>
                          <a:cs typeface="Times New Roman" panose="02020603050405020304" pitchFamily="18" charset="0"/>
                        </a:rPr>
                        <a:t>Rural</a:t>
                      </a:r>
                    </a:p>
                  </a:txBody>
                  <a:tcPr anchor="ctr"/>
                </a:tc>
                <a:tc>
                  <a:txBody>
                    <a:bodyPr/>
                    <a:lstStyle/>
                    <a:p>
                      <a:pPr algn="ctr"/>
                      <a:r>
                        <a:rPr lang="en-US" sz="1200" b="0" dirty="0">
                          <a:latin typeface="Times New Roman" panose="02020603050405020304" pitchFamily="18" charset="0"/>
                          <a:cs typeface="Times New Roman" panose="02020603050405020304" pitchFamily="18" charset="0"/>
                        </a:rPr>
                        <a:t>-</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0.05</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0.05</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0.05</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0.05</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extLst>
                  <a:ext uri="{0D108BD9-81ED-4DB2-BD59-A6C34878D82A}">
                    <a16:rowId xmlns:a16="http://schemas.microsoft.com/office/drawing/2014/main" val="3189694468"/>
                  </a:ext>
                </a:extLst>
              </a:tr>
              <a:tr h="256424">
                <a:tc rowSpan="3">
                  <a:txBody>
                    <a:bodyPr/>
                    <a:lstStyle/>
                    <a:p>
                      <a:pPr algn="ctr"/>
                      <a:r>
                        <a:rPr lang="en-US" sz="1200" b="0" dirty="0">
                          <a:latin typeface="Times New Roman" panose="02020603050405020304" pitchFamily="18" charset="0"/>
                          <a:cs typeface="Times New Roman" panose="02020603050405020304" pitchFamily="18" charset="0"/>
                        </a:rPr>
                        <a:t>Transit-oriented</a:t>
                      </a:r>
                      <a:br>
                        <a:rPr lang="en-US" sz="1200" b="0" dirty="0">
                          <a:latin typeface="Times New Roman" panose="02020603050405020304" pitchFamily="18" charset="0"/>
                          <a:cs typeface="Times New Roman" panose="02020603050405020304" pitchFamily="18" charset="0"/>
                        </a:rPr>
                      </a:br>
                      <a:r>
                        <a:rPr lang="en-US" sz="1200" b="0" dirty="0">
                          <a:latin typeface="Times New Roman" panose="02020603050405020304" pitchFamily="18" charset="0"/>
                          <a:cs typeface="Times New Roman" panose="02020603050405020304" pitchFamily="18" charset="0"/>
                        </a:rPr>
                        <a:t>Development</a:t>
                      </a:r>
                    </a:p>
                  </a:txBody>
                  <a:tcPr anchor="ctr"/>
                </a:tc>
                <a:tc>
                  <a:txBody>
                    <a:bodyPr/>
                    <a:lstStyle/>
                    <a:p>
                      <a:pPr algn="ctr"/>
                      <a:r>
                        <a:rPr lang="en-US" sz="1200" b="0" dirty="0">
                          <a:latin typeface="Times New Roman" panose="02020603050405020304" pitchFamily="18" charset="0"/>
                          <a:cs typeface="Times New Roman" panose="02020603050405020304" pitchFamily="18" charset="0"/>
                        </a:rPr>
                        <a:t>Urban Core</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extLst>
                  <a:ext uri="{0D108BD9-81ED-4DB2-BD59-A6C34878D82A}">
                    <a16:rowId xmlns:a16="http://schemas.microsoft.com/office/drawing/2014/main" val="1583327267"/>
                  </a:ext>
                </a:extLst>
              </a:tr>
              <a:tr h="256424">
                <a:tc vMerge="1">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200" b="0" dirty="0">
                          <a:latin typeface="Times New Roman" panose="02020603050405020304" pitchFamily="18" charset="0"/>
                          <a:cs typeface="Times New Roman" panose="02020603050405020304" pitchFamily="18" charset="0"/>
                        </a:rPr>
                        <a:t>Close-in Community</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extLst>
                  <a:ext uri="{0D108BD9-81ED-4DB2-BD59-A6C34878D82A}">
                    <a16:rowId xmlns:a16="http://schemas.microsoft.com/office/drawing/2014/main" val="2458412662"/>
                  </a:ext>
                </a:extLst>
              </a:tr>
              <a:tr h="256424">
                <a:tc vMerge="1">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200" b="0" dirty="0">
                          <a:latin typeface="Times New Roman" panose="02020603050405020304" pitchFamily="18" charset="0"/>
                          <a:cs typeface="Times New Roman" panose="02020603050405020304" pitchFamily="18" charset="0"/>
                        </a:rPr>
                        <a:t>Suburban</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extLst>
                  <a:ext uri="{0D108BD9-81ED-4DB2-BD59-A6C34878D82A}">
                    <a16:rowId xmlns:a16="http://schemas.microsoft.com/office/drawing/2014/main" val="3422511225"/>
                  </a:ext>
                </a:extLst>
              </a:tr>
              <a:tr h="270670">
                <a:tc rowSpan="3">
                  <a:txBody>
                    <a:bodyPr/>
                    <a:lstStyle/>
                    <a:p>
                      <a:pPr algn="ctr"/>
                      <a:r>
                        <a:rPr lang="en-US" sz="1200" b="0" dirty="0">
                          <a:latin typeface="Times New Roman" panose="02020603050405020304" pitchFamily="18" charset="0"/>
                          <a:cs typeface="Times New Roman" panose="02020603050405020304" pitchFamily="18" charset="0"/>
                        </a:rPr>
                        <a:t>Mixed Use</a:t>
                      </a:r>
                    </a:p>
                  </a:txBody>
                  <a:tcPr anchor="ctr"/>
                </a:tc>
                <a:tc>
                  <a:txBody>
                    <a:bodyPr/>
                    <a:lstStyle/>
                    <a:p>
                      <a:pPr algn="ctr"/>
                      <a:r>
                        <a:rPr lang="en-US" sz="1200" b="0" dirty="0">
                          <a:latin typeface="Times New Roman" panose="02020603050405020304" pitchFamily="18" charset="0"/>
                          <a:cs typeface="Times New Roman" panose="02020603050405020304" pitchFamily="18" charset="0"/>
                        </a:rPr>
                        <a:t>Urban Core</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300" b="1" dirty="0">
                          <a:latin typeface="Times New Roman" panose="02020603050405020304" pitchFamily="18" charset="0"/>
                          <a:cs typeface="Times New Roman" panose="02020603050405020304" pitchFamily="18" charset="0"/>
                        </a:rPr>
                        <a:t>0.2</a:t>
                      </a:r>
                    </a:p>
                  </a:txBody>
                  <a:tcPr anchor="ctr"/>
                </a:tc>
                <a:tc>
                  <a:txBody>
                    <a:bodyPr/>
                    <a:lstStyle/>
                    <a:p>
                      <a:pPr algn="ctr"/>
                      <a:r>
                        <a:rPr lang="en-US" sz="1300" b="1" dirty="0">
                          <a:latin typeface="Times New Roman" panose="02020603050405020304" pitchFamily="18" charset="0"/>
                          <a:cs typeface="Times New Roman" panose="02020603050405020304" pitchFamily="18" charset="0"/>
                        </a:rPr>
                        <a:t>0.175</a:t>
                      </a:r>
                    </a:p>
                  </a:txBody>
                  <a:tcPr anchor="ctr"/>
                </a:tc>
                <a:extLst>
                  <a:ext uri="{0D108BD9-81ED-4DB2-BD59-A6C34878D82A}">
                    <a16:rowId xmlns:a16="http://schemas.microsoft.com/office/drawing/2014/main" val="1724817201"/>
                  </a:ext>
                </a:extLst>
              </a:tr>
              <a:tr h="256424">
                <a:tc vMerge="1">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200" b="0" dirty="0">
                          <a:latin typeface="Times New Roman" panose="02020603050405020304" pitchFamily="18" charset="0"/>
                          <a:cs typeface="Times New Roman" panose="02020603050405020304" pitchFamily="18" charset="0"/>
                        </a:rPr>
                        <a:t>Close-in Community</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extLst>
                  <a:ext uri="{0D108BD9-81ED-4DB2-BD59-A6C34878D82A}">
                    <a16:rowId xmlns:a16="http://schemas.microsoft.com/office/drawing/2014/main" val="2433850027"/>
                  </a:ext>
                </a:extLst>
              </a:tr>
              <a:tr h="270670">
                <a:tc vMerge="1">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200" b="0" dirty="0">
                          <a:latin typeface="Times New Roman" panose="02020603050405020304" pitchFamily="18" charset="0"/>
                          <a:cs typeface="Times New Roman" panose="02020603050405020304" pitchFamily="18" charset="0"/>
                        </a:rPr>
                        <a:t>Suburban</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300" b="1" dirty="0">
                          <a:latin typeface="Times New Roman" panose="02020603050405020304" pitchFamily="18" charset="0"/>
                          <a:cs typeface="Times New Roman" panose="02020603050405020304" pitchFamily="18" charset="0"/>
                        </a:rPr>
                        <a:t>0.05</a:t>
                      </a:r>
                    </a:p>
                  </a:txBody>
                  <a:tcPr anchor="ctr"/>
                </a:tc>
                <a:tc>
                  <a:txBody>
                    <a:bodyPr/>
                    <a:lstStyle/>
                    <a:p>
                      <a:pPr algn="ctr"/>
                      <a:r>
                        <a:rPr lang="en-US" sz="1300" b="1" dirty="0">
                          <a:latin typeface="Times New Roman" panose="02020603050405020304" pitchFamily="18" charset="0"/>
                          <a:cs typeface="Times New Roman" panose="02020603050405020304" pitchFamily="18" charset="0"/>
                        </a:rPr>
                        <a:t>0.05</a:t>
                      </a:r>
                    </a:p>
                  </a:txBody>
                  <a:tcPr anchor="ctr"/>
                </a:tc>
                <a:extLst>
                  <a:ext uri="{0D108BD9-81ED-4DB2-BD59-A6C34878D82A}">
                    <a16:rowId xmlns:a16="http://schemas.microsoft.com/office/drawing/2014/main" val="4127167402"/>
                  </a:ext>
                </a:extLst>
              </a:tr>
              <a:tr h="270670">
                <a:tc rowSpan="3">
                  <a:txBody>
                    <a:bodyPr/>
                    <a:lstStyle/>
                    <a:p>
                      <a:pPr algn="ctr"/>
                      <a:r>
                        <a:rPr lang="en-US" sz="1200" b="0" dirty="0">
                          <a:latin typeface="Times New Roman" panose="02020603050405020304" pitchFamily="18" charset="0"/>
                          <a:cs typeface="Times New Roman" panose="02020603050405020304" pitchFamily="18" charset="0"/>
                        </a:rPr>
                        <a:t>Commercial</a:t>
                      </a:r>
                    </a:p>
                  </a:txBody>
                  <a:tcPr anchor="ctr"/>
                </a:tc>
                <a:tc>
                  <a:txBody>
                    <a:bodyPr/>
                    <a:lstStyle/>
                    <a:p>
                      <a:pPr algn="ctr"/>
                      <a:r>
                        <a:rPr lang="en-US" sz="1200" b="0" dirty="0">
                          <a:latin typeface="Times New Roman" panose="02020603050405020304" pitchFamily="18" charset="0"/>
                          <a:cs typeface="Times New Roman" panose="02020603050405020304" pitchFamily="18" charset="0"/>
                        </a:rPr>
                        <a:t>Urban Core</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300" b="1" dirty="0">
                          <a:latin typeface="Times New Roman" panose="02020603050405020304" pitchFamily="18" charset="0"/>
                          <a:cs typeface="Times New Roman" panose="02020603050405020304" pitchFamily="18" charset="0"/>
                        </a:rPr>
                        <a:t>0.1375</a:t>
                      </a:r>
                    </a:p>
                  </a:txBody>
                  <a:tcPr anchor="ctr"/>
                </a:tc>
                <a:extLst>
                  <a:ext uri="{0D108BD9-81ED-4DB2-BD59-A6C34878D82A}">
                    <a16:rowId xmlns:a16="http://schemas.microsoft.com/office/drawing/2014/main" val="2659404559"/>
                  </a:ext>
                </a:extLst>
              </a:tr>
              <a:tr h="270670">
                <a:tc vMerge="1">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200" b="0" dirty="0">
                          <a:latin typeface="Times New Roman" panose="02020603050405020304" pitchFamily="18" charset="0"/>
                          <a:cs typeface="Times New Roman" panose="02020603050405020304" pitchFamily="18" charset="0"/>
                        </a:rPr>
                        <a:t>Close-in Community</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0.2</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0.2</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0.2</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300" b="1" dirty="0">
                          <a:latin typeface="Times New Roman" panose="02020603050405020304" pitchFamily="18" charset="0"/>
                          <a:cs typeface="Times New Roman" panose="02020603050405020304" pitchFamily="18" charset="0"/>
                        </a:rPr>
                        <a:t>0.2375</a:t>
                      </a:r>
                    </a:p>
                  </a:txBody>
                  <a:tcPr anchor="ctr"/>
                </a:tc>
                <a:extLst>
                  <a:ext uri="{0D108BD9-81ED-4DB2-BD59-A6C34878D82A}">
                    <a16:rowId xmlns:a16="http://schemas.microsoft.com/office/drawing/2014/main" val="1536278047"/>
                  </a:ext>
                </a:extLst>
              </a:tr>
              <a:tr h="270670">
                <a:tc vMerge="1">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200" b="0" dirty="0">
                          <a:latin typeface="Times New Roman" panose="02020603050405020304" pitchFamily="18" charset="0"/>
                          <a:cs typeface="Times New Roman" panose="02020603050405020304" pitchFamily="18" charset="0"/>
                        </a:rPr>
                        <a:t>Suburban</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0.2</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0.2</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0.2</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300" b="1" dirty="0">
                          <a:latin typeface="Times New Roman" panose="02020603050405020304" pitchFamily="18" charset="0"/>
                          <a:cs typeface="Times New Roman" panose="02020603050405020304" pitchFamily="18" charset="0"/>
                        </a:rPr>
                        <a:t>0.1</a:t>
                      </a:r>
                    </a:p>
                  </a:txBody>
                  <a:tcPr anchor="ctr"/>
                </a:tc>
                <a:extLst>
                  <a:ext uri="{0D108BD9-81ED-4DB2-BD59-A6C34878D82A}">
                    <a16:rowId xmlns:a16="http://schemas.microsoft.com/office/drawing/2014/main" val="2549828431"/>
                  </a:ext>
                </a:extLst>
              </a:tr>
              <a:tr h="270670">
                <a:tc rowSpan="3">
                  <a:txBody>
                    <a:bodyPr/>
                    <a:lstStyle/>
                    <a:p>
                      <a:pPr algn="ctr"/>
                      <a:r>
                        <a:rPr lang="en-US" sz="1200" b="0" dirty="0">
                          <a:latin typeface="Times New Roman" panose="02020603050405020304" pitchFamily="18" charset="0"/>
                          <a:cs typeface="Times New Roman" panose="02020603050405020304" pitchFamily="18" charset="0"/>
                        </a:rPr>
                        <a:t>Residential</a:t>
                      </a:r>
                    </a:p>
                  </a:txBody>
                  <a:tcPr anchor="ctr"/>
                </a:tc>
                <a:tc>
                  <a:txBody>
                    <a:bodyPr/>
                    <a:lstStyle/>
                    <a:p>
                      <a:pPr algn="ctr"/>
                      <a:r>
                        <a:rPr lang="en-US" sz="1200" b="0" dirty="0">
                          <a:latin typeface="Times New Roman" panose="02020603050405020304" pitchFamily="18" charset="0"/>
                          <a:cs typeface="Times New Roman" panose="02020603050405020304" pitchFamily="18" charset="0"/>
                        </a:rPr>
                        <a:t>Urban Core</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300" b="1" dirty="0">
                          <a:latin typeface="Times New Roman" panose="02020603050405020304" pitchFamily="18" charset="0"/>
                          <a:cs typeface="Times New Roman" panose="02020603050405020304" pitchFamily="18" charset="0"/>
                        </a:rPr>
                        <a:t>0.15</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extLst>
                  <a:ext uri="{0D108BD9-81ED-4DB2-BD59-A6C34878D82A}">
                    <a16:rowId xmlns:a16="http://schemas.microsoft.com/office/drawing/2014/main" val="1022265237"/>
                  </a:ext>
                </a:extLst>
              </a:tr>
              <a:tr h="270670">
                <a:tc vMerge="1">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200" b="0" dirty="0">
                          <a:latin typeface="Times New Roman" panose="02020603050405020304" pitchFamily="18" charset="0"/>
                          <a:cs typeface="Times New Roman" panose="02020603050405020304" pitchFamily="18" charset="0"/>
                        </a:rPr>
                        <a:t>Close-in Community</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0.15</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0.15</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0.15</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300" b="1" dirty="0">
                          <a:latin typeface="Times New Roman" panose="02020603050405020304" pitchFamily="18" charset="0"/>
                          <a:cs typeface="Times New Roman" panose="02020603050405020304" pitchFamily="18" charset="0"/>
                        </a:rPr>
                        <a:t>0.2</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extLst>
                  <a:ext uri="{0D108BD9-81ED-4DB2-BD59-A6C34878D82A}">
                    <a16:rowId xmlns:a16="http://schemas.microsoft.com/office/drawing/2014/main" val="734842152"/>
                  </a:ext>
                </a:extLst>
              </a:tr>
              <a:tr h="270670">
                <a:tc vMerge="1">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200" b="0" dirty="0">
                          <a:latin typeface="Times New Roman" panose="02020603050405020304" pitchFamily="18" charset="0"/>
                          <a:cs typeface="Times New Roman" panose="02020603050405020304" pitchFamily="18" charset="0"/>
                        </a:rPr>
                        <a:t>Suburban</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0.3</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0.3</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0.3</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300" b="1" dirty="0">
                          <a:latin typeface="Times New Roman" panose="02020603050405020304" pitchFamily="18" charset="0"/>
                          <a:cs typeface="Times New Roman" panose="02020603050405020304" pitchFamily="18" charset="0"/>
                        </a:rPr>
                        <a:t>0.15</a:t>
                      </a:r>
                    </a:p>
                  </a:txBody>
                  <a:tcPr anchor="ctr"/>
                </a:tc>
                <a:tc>
                  <a:txBody>
                    <a:bodyPr/>
                    <a:lstStyle/>
                    <a:p>
                      <a:pPr algn="ctr"/>
                      <a:r>
                        <a:rPr lang="en-US" sz="1200" dirty="0">
                          <a:latin typeface="Times New Roman" panose="02020603050405020304" pitchFamily="18" charset="0"/>
                          <a:cs typeface="Times New Roman" panose="02020603050405020304" pitchFamily="18" charset="0"/>
                        </a:rPr>
                        <a:t>0</a:t>
                      </a:r>
                    </a:p>
                  </a:txBody>
                  <a:tcPr anchor="ctr"/>
                </a:tc>
                <a:extLst>
                  <a:ext uri="{0D108BD9-81ED-4DB2-BD59-A6C34878D82A}">
                    <a16:rowId xmlns:a16="http://schemas.microsoft.com/office/drawing/2014/main" val="1421962884"/>
                  </a:ext>
                </a:extLst>
              </a:tr>
            </a:tbl>
          </a:graphicData>
        </a:graphic>
      </p:graphicFrame>
    </p:spTree>
    <p:extLst>
      <p:ext uri="{BB962C8B-B14F-4D97-AF65-F5344CB8AC3E}">
        <p14:creationId xmlns:p14="http://schemas.microsoft.com/office/powerpoint/2010/main" val="4504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
                                            <p:txEl>
                                              <p:pRg st="1" end="1"/>
                                            </p:txEl>
                                          </p:spTgt>
                                        </p:tgtEl>
                                      </p:cBhvr>
                                    </p:animEffect>
                                    <p:set>
                                      <p:cBhvr>
                                        <p:cTn id="15" dur="1" fill="hold">
                                          <p:stCondLst>
                                            <p:cond delay="499"/>
                                          </p:stCondLst>
                                        </p:cTn>
                                        <p:tgtEl>
                                          <p:spTgt spid="3">
                                            <p:txEl>
                                              <p:pRg st="1" end="1"/>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
                                            <p:txEl>
                                              <p:pRg st="2" end="2"/>
                                            </p:txEl>
                                          </p:spTgt>
                                        </p:tgtEl>
                                      </p:cBhvr>
                                    </p:animEffect>
                                    <p:set>
                                      <p:cBhvr>
                                        <p:cTn id="1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Case Study and Scenario Definition</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838200" y="1035698"/>
            <a:ext cx="10515600" cy="5952931"/>
          </a:xfrm>
        </p:spPr>
        <p:txBody>
          <a:bodyPr>
            <a:normAutofit/>
          </a:bodyPr>
          <a:lstStyle/>
          <a:p>
            <a:r>
              <a:rPr lang="en-US" sz="2400" dirty="0">
                <a:latin typeface="Times New Roman" panose="02020603050405020304" pitchFamily="18" charset="0"/>
                <a:cs typeface="Times New Roman" panose="02020603050405020304" pitchFamily="18" charset="0"/>
              </a:rPr>
              <a:t>Planning Scenarios Considered:</a:t>
            </a:r>
          </a:p>
          <a:p>
            <a:pPr marL="914400" lvl="1" indent="-457200">
              <a:buAutoNum type="arabicPeriod" startAt="4"/>
            </a:pPr>
            <a:r>
              <a:rPr lang="en-US" sz="2000" b="1" dirty="0">
                <a:latin typeface="Times New Roman" panose="02020603050405020304" pitchFamily="18" charset="0"/>
                <a:cs typeface="Times New Roman" panose="02020603050405020304" pitchFamily="18" charset="0"/>
              </a:rPr>
              <a:t>Parking:</a:t>
            </a:r>
          </a:p>
          <a:p>
            <a:pPr marL="1371600" lvl="3" indent="0">
              <a:buNone/>
            </a:pPr>
            <a:r>
              <a:rPr lang="en-US" sz="1400"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extent of paid parking and its price</a:t>
            </a: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42</a:t>
            </a:fld>
            <a:endParaRPr lang="ko-KR" altLang="en-US" dirty="0"/>
          </a:p>
        </p:txBody>
      </p:sp>
      <p:graphicFrame>
        <p:nvGraphicFramePr>
          <p:cNvPr id="5" name="Table 5">
            <a:extLst>
              <a:ext uri="{FF2B5EF4-FFF2-40B4-BE49-F238E27FC236}">
                <a16:creationId xmlns:a16="http://schemas.microsoft.com/office/drawing/2014/main" id="{C5C210DF-5732-4B1A-BB3D-7DBCFCB9A891}"/>
              </a:ext>
            </a:extLst>
          </p:cNvPr>
          <p:cNvGraphicFramePr>
            <a:graphicFrameLocks noGrp="1"/>
          </p:cNvGraphicFramePr>
          <p:nvPr>
            <p:extLst>
              <p:ext uri="{D42A27DB-BD31-4B8C-83A1-F6EECF244321}">
                <p14:modId xmlns:p14="http://schemas.microsoft.com/office/powerpoint/2010/main" val="2212776808"/>
              </p:ext>
            </p:extLst>
          </p:nvPr>
        </p:nvGraphicFramePr>
        <p:xfrm>
          <a:off x="506962" y="2452838"/>
          <a:ext cx="11178076" cy="3292630"/>
        </p:xfrm>
        <a:graphic>
          <a:graphicData uri="http://schemas.openxmlformats.org/drawingml/2006/table">
            <a:tbl>
              <a:tblPr firstRow="1" bandRow="1">
                <a:tableStyleId>{5C22544A-7EE6-4342-B048-85BDC9FD1C3A}</a:tableStyleId>
              </a:tblPr>
              <a:tblGrid>
                <a:gridCol w="4391609">
                  <a:extLst>
                    <a:ext uri="{9D8B030D-6E8A-4147-A177-3AD203B41FA5}">
                      <a16:colId xmlns:a16="http://schemas.microsoft.com/office/drawing/2014/main" val="2800137498"/>
                    </a:ext>
                  </a:extLst>
                </a:gridCol>
                <a:gridCol w="1250302">
                  <a:extLst>
                    <a:ext uri="{9D8B030D-6E8A-4147-A177-3AD203B41FA5}">
                      <a16:colId xmlns:a16="http://schemas.microsoft.com/office/drawing/2014/main" val="4177908218"/>
                    </a:ext>
                  </a:extLst>
                </a:gridCol>
                <a:gridCol w="1091682">
                  <a:extLst>
                    <a:ext uri="{9D8B030D-6E8A-4147-A177-3AD203B41FA5}">
                      <a16:colId xmlns:a16="http://schemas.microsoft.com/office/drawing/2014/main" val="946314479"/>
                    </a:ext>
                  </a:extLst>
                </a:gridCol>
                <a:gridCol w="1203649">
                  <a:extLst>
                    <a:ext uri="{9D8B030D-6E8A-4147-A177-3AD203B41FA5}">
                      <a16:colId xmlns:a16="http://schemas.microsoft.com/office/drawing/2014/main" val="239013435"/>
                    </a:ext>
                  </a:extLst>
                </a:gridCol>
                <a:gridCol w="1156996">
                  <a:extLst>
                    <a:ext uri="{9D8B030D-6E8A-4147-A177-3AD203B41FA5}">
                      <a16:colId xmlns:a16="http://schemas.microsoft.com/office/drawing/2014/main" val="4152085834"/>
                    </a:ext>
                  </a:extLst>
                </a:gridCol>
                <a:gridCol w="1101012">
                  <a:extLst>
                    <a:ext uri="{9D8B030D-6E8A-4147-A177-3AD203B41FA5}">
                      <a16:colId xmlns:a16="http://schemas.microsoft.com/office/drawing/2014/main" val="1811823463"/>
                    </a:ext>
                  </a:extLst>
                </a:gridCol>
                <a:gridCol w="982826">
                  <a:extLst>
                    <a:ext uri="{9D8B030D-6E8A-4147-A177-3AD203B41FA5}">
                      <a16:colId xmlns:a16="http://schemas.microsoft.com/office/drawing/2014/main" val="4076987981"/>
                    </a:ext>
                  </a:extLst>
                </a:gridCol>
              </a:tblGrid>
              <a:tr h="493934">
                <a:tc rowSpan="2">
                  <a:txBody>
                    <a:bodyPr/>
                    <a:lstStyle/>
                    <a:p>
                      <a:pPr algn="ctr"/>
                      <a:r>
                        <a:rPr lang="en-US" sz="1400" dirty="0">
                          <a:latin typeface="Times New Roman" panose="02020603050405020304" pitchFamily="18" charset="0"/>
                          <a:cs typeface="Times New Roman" panose="02020603050405020304" pitchFamily="18" charset="0"/>
                        </a:rPr>
                        <a:t>Parameter</a:t>
                      </a:r>
                    </a:p>
                  </a:txBody>
                  <a:tcPr anchor="ctr"/>
                </a:tc>
                <a:tc gridSpan="2">
                  <a:txBody>
                    <a:bodyPr/>
                    <a:lstStyle/>
                    <a:p>
                      <a:pPr algn="ctr"/>
                      <a:r>
                        <a:rPr lang="en-US" sz="1400" dirty="0">
                          <a:latin typeface="Times New Roman" panose="02020603050405020304" pitchFamily="18" charset="0"/>
                          <a:cs typeface="Times New Roman" panose="02020603050405020304" pitchFamily="18" charset="0"/>
                        </a:rPr>
                        <a:t>Current Condition</a:t>
                      </a:r>
                    </a:p>
                  </a:txBody>
                  <a:tcPr anchor="ctr"/>
                </a:tc>
                <a:tc hMerge="1">
                  <a:txBody>
                    <a:bodyPr/>
                    <a:lstStyle/>
                    <a:p>
                      <a:pPr algn="ctr"/>
                      <a:endParaRPr lang="en-US" sz="1400" dirty="0">
                        <a:latin typeface="Times New Roman" panose="02020603050405020304" pitchFamily="18" charset="0"/>
                        <a:cs typeface="Times New Roman" panose="02020603050405020304" pitchFamily="18" charset="0"/>
                      </a:endParaRPr>
                    </a:p>
                  </a:txBody>
                  <a:tcPr anchor="ctr"/>
                </a:tc>
                <a:tc gridSpan="2">
                  <a:txBody>
                    <a:bodyPr/>
                    <a:lstStyle/>
                    <a:p>
                      <a:pPr algn="ctr"/>
                      <a:r>
                        <a:rPr lang="en-US" sz="1400" dirty="0">
                          <a:latin typeface="Times New Roman" panose="02020603050405020304" pitchFamily="18" charset="0"/>
                          <a:cs typeface="Times New Roman" panose="02020603050405020304" pitchFamily="18" charset="0"/>
                        </a:rPr>
                        <a:t>New Policy I</a:t>
                      </a:r>
                    </a:p>
                  </a:txBody>
                  <a:tcPr anchor="ctr"/>
                </a:tc>
                <a:tc hMerge="1">
                  <a:txBody>
                    <a:bodyPr/>
                    <a:lstStyle/>
                    <a:p>
                      <a:pPr algn="ctr"/>
                      <a:endParaRPr lang="en-US" sz="1400" dirty="0">
                        <a:latin typeface="Times New Roman" panose="02020603050405020304" pitchFamily="18" charset="0"/>
                        <a:cs typeface="Times New Roman" panose="02020603050405020304" pitchFamily="18" charset="0"/>
                      </a:endParaRPr>
                    </a:p>
                  </a:txBody>
                  <a:tcPr anchor="ctr"/>
                </a:tc>
                <a:tc gridSpan="2">
                  <a:txBody>
                    <a:bodyPr/>
                    <a:lstStyle/>
                    <a:p>
                      <a:pPr algn="ctr"/>
                      <a:r>
                        <a:rPr lang="en-US" sz="1400" dirty="0">
                          <a:latin typeface="Times New Roman" panose="02020603050405020304" pitchFamily="18" charset="0"/>
                          <a:cs typeface="Times New Roman" panose="02020603050405020304" pitchFamily="18" charset="0"/>
                        </a:rPr>
                        <a:t>New Policy II</a:t>
                      </a:r>
                    </a:p>
                  </a:txBody>
                  <a:tcPr anchor="ctr"/>
                </a:tc>
                <a:tc hMerge="1">
                  <a:txBody>
                    <a:bodyPr/>
                    <a:lstStyle/>
                    <a:p>
                      <a:pPr algn="ct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02885680"/>
                  </a:ext>
                </a:extLst>
              </a:tr>
              <a:tr h="276463">
                <a:tc vMerge="1">
                  <a:txBody>
                    <a:bodyPr/>
                    <a:lstStyle/>
                    <a:p>
                      <a:pPr algn="ct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a:latin typeface="Times New Roman" panose="02020603050405020304" pitchFamily="18" charset="0"/>
                          <a:cs typeface="Times New Roman" panose="02020603050405020304" pitchFamily="18" charset="0"/>
                        </a:rPr>
                        <a:t>2005</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2035</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2005</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2035</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2005</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2035</a:t>
                      </a:r>
                    </a:p>
                  </a:txBody>
                  <a:tcPr anchor="ctr"/>
                </a:tc>
                <a:extLst>
                  <a:ext uri="{0D108BD9-81ED-4DB2-BD59-A6C34878D82A}">
                    <a16:rowId xmlns:a16="http://schemas.microsoft.com/office/drawing/2014/main" val="492465068"/>
                  </a:ext>
                </a:extLst>
              </a:tr>
              <a:tr h="493934">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Proportion of Employees parking at work</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a:t>
                      </a:r>
                    </a:p>
                  </a:txBody>
                  <a:tcPr anchor="ctr"/>
                </a:tc>
                <a:extLst>
                  <a:ext uri="{0D108BD9-81ED-4DB2-BD59-A6C34878D82A}">
                    <a16:rowId xmlns:a16="http://schemas.microsoft.com/office/drawing/2014/main" val="2010517696"/>
                  </a:ext>
                </a:extLst>
              </a:tr>
              <a:tr h="493934">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Proportion of Employees that charge for parking</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0.1</a:t>
                      </a:r>
                    </a:p>
                  </a:txBody>
                  <a:tcPr anchor="ctr"/>
                </a:tc>
                <a:tc>
                  <a:txBody>
                    <a:bodyPr/>
                    <a:lstStyle/>
                    <a:p>
                      <a:pPr algn="ctr"/>
                      <a:r>
                        <a:rPr lang="en-US" sz="1500" b="1" dirty="0">
                          <a:latin typeface="Times New Roman" panose="02020603050405020304" pitchFamily="18" charset="0"/>
                          <a:cs typeface="Times New Roman" panose="02020603050405020304" pitchFamily="18" charset="0"/>
                        </a:rPr>
                        <a:t>0.12</a:t>
                      </a:r>
                    </a:p>
                  </a:txBody>
                  <a:tcPr anchor="ctr"/>
                </a:tc>
                <a:tc>
                  <a:txBody>
                    <a:bodyPr/>
                    <a:lstStyle/>
                    <a:p>
                      <a:pPr algn="ctr"/>
                      <a:r>
                        <a:rPr lang="en-US" sz="1500" b="1" dirty="0">
                          <a:latin typeface="Times New Roman" panose="02020603050405020304" pitchFamily="18" charset="0"/>
                          <a:cs typeface="Times New Roman" panose="02020603050405020304" pitchFamily="18" charset="0"/>
                        </a:rPr>
                        <a:t>0.12</a:t>
                      </a:r>
                    </a:p>
                  </a:txBody>
                  <a:tcPr anchor="ctr"/>
                </a:tc>
                <a:tc>
                  <a:txBody>
                    <a:bodyPr/>
                    <a:lstStyle/>
                    <a:p>
                      <a:pPr algn="ctr"/>
                      <a:r>
                        <a:rPr lang="en-US" sz="1500" b="1" dirty="0">
                          <a:latin typeface="Times New Roman" panose="02020603050405020304" pitchFamily="18" charset="0"/>
                          <a:cs typeface="Times New Roman" panose="02020603050405020304" pitchFamily="18" charset="0"/>
                        </a:rPr>
                        <a:t>0.12</a:t>
                      </a:r>
                    </a:p>
                  </a:txBody>
                  <a:tcPr anchor="ctr"/>
                </a:tc>
                <a:tc>
                  <a:txBody>
                    <a:bodyPr/>
                    <a:lstStyle/>
                    <a:p>
                      <a:pPr algn="ctr"/>
                      <a:r>
                        <a:rPr lang="en-US" sz="1500" b="1" dirty="0">
                          <a:latin typeface="Times New Roman" panose="02020603050405020304" pitchFamily="18" charset="0"/>
                          <a:cs typeface="Times New Roman" panose="02020603050405020304" pitchFamily="18" charset="0"/>
                        </a:rPr>
                        <a:t>0.12</a:t>
                      </a:r>
                    </a:p>
                  </a:txBody>
                  <a:tcPr anchor="ctr"/>
                </a:tc>
                <a:extLst>
                  <a:ext uri="{0D108BD9-81ED-4DB2-BD59-A6C34878D82A}">
                    <a16:rowId xmlns:a16="http://schemas.microsoft.com/office/drawing/2014/main" val="3373860650"/>
                  </a:ext>
                </a:extLst>
              </a:tr>
              <a:tr h="493934">
                <a:tc>
                  <a:txBody>
                    <a:bodyPr/>
                    <a:lstStyle/>
                    <a:p>
                      <a:pPr algn="ctr"/>
                      <a:r>
                        <a:rPr lang="en-US" sz="1400" dirty="0">
                          <a:latin typeface="Times New Roman" panose="02020603050405020304" pitchFamily="18" charset="0"/>
                          <a:cs typeface="Times New Roman" panose="02020603050405020304" pitchFamily="18" charset="0"/>
                        </a:rPr>
                        <a:t>Proportion of employment parking that is converted from </a:t>
                      </a:r>
                    </a:p>
                    <a:p>
                      <a:pPr algn="ctr"/>
                      <a:r>
                        <a:rPr lang="en-US" sz="1400" dirty="0">
                          <a:latin typeface="Times New Roman" panose="02020603050405020304" pitchFamily="18" charset="0"/>
                          <a:cs typeface="Times New Roman" panose="02020603050405020304" pitchFamily="18" charset="0"/>
                        </a:rPr>
                        <a:t>being free to pay under a "cash-out buy-back"</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a:t>
                      </a:r>
                    </a:p>
                  </a:txBody>
                  <a:tcPr anchor="ctr"/>
                </a:tc>
                <a:extLst>
                  <a:ext uri="{0D108BD9-81ED-4DB2-BD59-A6C34878D82A}">
                    <a16:rowId xmlns:a16="http://schemas.microsoft.com/office/drawing/2014/main" val="54436935"/>
                  </a:ext>
                </a:extLst>
              </a:tr>
              <a:tr h="493934">
                <a:tc>
                  <a:txBody>
                    <a:bodyPr/>
                    <a:lstStyle/>
                    <a:p>
                      <a:pPr algn="ctr"/>
                      <a:r>
                        <a:rPr lang="en-US" sz="1400" dirty="0">
                          <a:latin typeface="Times New Roman" panose="02020603050405020304" pitchFamily="18" charset="0"/>
                          <a:cs typeface="Times New Roman" panose="02020603050405020304" pitchFamily="18" charset="0"/>
                        </a:rPr>
                        <a:t>Proportion of other parking that is not free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0.05</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0.05</a:t>
                      </a:r>
                    </a:p>
                  </a:txBody>
                  <a:tcPr anchor="ctr"/>
                </a:tc>
                <a:tc>
                  <a:txBody>
                    <a:bodyPr/>
                    <a:lstStyle/>
                    <a:p>
                      <a:pPr algn="ctr"/>
                      <a:r>
                        <a:rPr lang="en-US" sz="1500" b="1" dirty="0">
                          <a:latin typeface="Times New Roman" panose="02020603050405020304" pitchFamily="18" charset="0"/>
                          <a:cs typeface="Times New Roman" panose="02020603050405020304" pitchFamily="18" charset="0"/>
                        </a:rPr>
                        <a:t>0.06</a:t>
                      </a:r>
                    </a:p>
                  </a:txBody>
                  <a:tcPr anchor="ctr"/>
                </a:tc>
                <a:tc>
                  <a:txBody>
                    <a:bodyPr/>
                    <a:lstStyle/>
                    <a:p>
                      <a:pPr algn="ctr"/>
                      <a:r>
                        <a:rPr lang="en-US" sz="1500" b="1" dirty="0">
                          <a:latin typeface="Times New Roman" panose="02020603050405020304" pitchFamily="18" charset="0"/>
                          <a:cs typeface="Times New Roman" panose="02020603050405020304" pitchFamily="18" charset="0"/>
                        </a:rPr>
                        <a:t>0.06</a:t>
                      </a:r>
                    </a:p>
                  </a:txBody>
                  <a:tcPr anchor="ctr"/>
                </a:tc>
                <a:tc>
                  <a:txBody>
                    <a:bodyPr/>
                    <a:lstStyle/>
                    <a:p>
                      <a:pPr algn="ctr"/>
                      <a:r>
                        <a:rPr lang="en-US" sz="1500" b="1" dirty="0">
                          <a:latin typeface="Times New Roman" panose="02020603050405020304" pitchFamily="18" charset="0"/>
                          <a:cs typeface="Times New Roman" panose="02020603050405020304" pitchFamily="18" charset="0"/>
                        </a:rPr>
                        <a:t>0.06</a:t>
                      </a:r>
                    </a:p>
                  </a:txBody>
                  <a:tcPr anchor="ctr"/>
                </a:tc>
                <a:tc>
                  <a:txBody>
                    <a:bodyPr/>
                    <a:lstStyle/>
                    <a:p>
                      <a:pPr algn="ctr"/>
                      <a:r>
                        <a:rPr lang="en-US" sz="1500" b="1" dirty="0">
                          <a:latin typeface="Times New Roman" panose="02020603050405020304" pitchFamily="18" charset="0"/>
                          <a:cs typeface="Times New Roman" panose="02020603050405020304" pitchFamily="18" charset="0"/>
                        </a:rPr>
                        <a:t>0.06</a:t>
                      </a:r>
                    </a:p>
                  </a:txBody>
                  <a:tcPr anchor="ctr"/>
                </a:tc>
                <a:extLst>
                  <a:ext uri="{0D108BD9-81ED-4DB2-BD59-A6C34878D82A}">
                    <a16:rowId xmlns:a16="http://schemas.microsoft.com/office/drawing/2014/main" val="1176805855"/>
                  </a:ext>
                </a:extLst>
              </a:tr>
              <a:tr h="493934">
                <a:tc>
                  <a:txBody>
                    <a:bodyPr/>
                    <a:lstStyle/>
                    <a:p>
                      <a:pPr algn="ctr"/>
                      <a:r>
                        <a:rPr lang="en-US" sz="1400" dirty="0">
                          <a:latin typeface="Times New Roman" panose="02020603050405020304" pitchFamily="18" charset="0"/>
                          <a:cs typeface="Times New Roman" panose="02020603050405020304" pitchFamily="18" charset="0"/>
                        </a:rPr>
                        <a:t>average daily parking cost (USD)</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a:t>
                      </a:r>
                    </a:p>
                  </a:txBody>
                  <a:tcPr anchor="ctr"/>
                </a:tc>
                <a:tc>
                  <a:txBody>
                    <a:bodyPr/>
                    <a:lstStyle/>
                    <a:p>
                      <a:pPr algn="ctr"/>
                      <a:r>
                        <a:rPr lang="en-US" sz="1500" b="1" dirty="0">
                          <a:latin typeface="Times New Roman" panose="02020603050405020304" pitchFamily="18" charset="0"/>
                          <a:cs typeface="Times New Roman" panose="02020603050405020304" pitchFamily="18" charset="0"/>
                        </a:rPr>
                        <a:t>10</a:t>
                      </a:r>
                    </a:p>
                  </a:txBody>
                  <a:tcPr anchor="ctr"/>
                </a:tc>
                <a:tc>
                  <a:txBody>
                    <a:bodyPr/>
                    <a:lstStyle/>
                    <a:p>
                      <a:pPr algn="ctr"/>
                      <a:r>
                        <a:rPr lang="en-US" sz="1500" b="1" dirty="0">
                          <a:latin typeface="Times New Roman" panose="02020603050405020304" pitchFamily="18" charset="0"/>
                          <a:cs typeface="Times New Roman" panose="02020603050405020304" pitchFamily="18" charset="0"/>
                        </a:rPr>
                        <a:t>10</a:t>
                      </a:r>
                    </a:p>
                  </a:txBody>
                  <a:tcPr anchor="ctr"/>
                </a:tc>
                <a:extLst>
                  <a:ext uri="{0D108BD9-81ED-4DB2-BD59-A6C34878D82A}">
                    <a16:rowId xmlns:a16="http://schemas.microsoft.com/office/drawing/2014/main" val="3651957943"/>
                  </a:ext>
                </a:extLst>
              </a:tr>
            </a:tbl>
          </a:graphicData>
        </a:graphic>
      </p:graphicFrame>
    </p:spTree>
    <p:extLst>
      <p:ext uri="{BB962C8B-B14F-4D97-AF65-F5344CB8AC3E}">
        <p14:creationId xmlns:p14="http://schemas.microsoft.com/office/powerpoint/2010/main" val="205950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4" presetClass="exit" presetSubtype="10" fill="hold" nodeType="withEffect">
                                  <p:stCondLst>
                                    <p:cond delay="0"/>
                                  </p:stCondLst>
                                  <p:childTnLst>
                                    <p:animEffect transition="out" filter="randombar(horizontal)">
                                      <p:cBhvr>
                                        <p:cTn id="14" dur="500"/>
                                        <p:tgtEl>
                                          <p:spTgt spid="3">
                                            <p:txEl>
                                              <p:pRg st="1" end="1"/>
                                            </p:txEl>
                                          </p:spTgt>
                                        </p:tgtEl>
                                      </p:cBhvr>
                                    </p:animEffect>
                                    <p:set>
                                      <p:cBhvr>
                                        <p:cTn id="15" dur="1" fill="hold">
                                          <p:stCondLst>
                                            <p:cond delay="499"/>
                                          </p:stCondLst>
                                        </p:cTn>
                                        <p:tgtEl>
                                          <p:spTgt spid="3">
                                            <p:txEl>
                                              <p:pRg st="1" end="1"/>
                                            </p:txEl>
                                          </p:spTgt>
                                        </p:tgtEl>
                                        <p:attrNameLst>
                                          <p:attrName>style.visibility</p:attrName>
                                        </p:attrNameLst>
                                      </p:cBhvr>
                                      <p:to>
                                        <p:strVal val="hidden"/>
                                      </p:to>
                                    </p:set>
                                  </p:childTnLst>
                                </p:cTn>
                              </p:par>
                              <p:par>
                                <p:cTn id="16" presetID="14" presetClass="exit" presetSubtype="10" fill="hold" nodeType="withEffect">
                                  <p:stCondLst>
                                    <p:cond delay="0"/>
                                  </p:stCondLst>
                                  <p:childTnLst>
                                    <p:animEffect transition="out" filter="randombar(horizontal)">
                                      <p:cBhvr>
                                        <p:cTn id="17" dur="500"/>
                                        <p:tgtEl>
                                          <p:spTgt spid="3">
                                            <p:txEl>
                                              <p:pRg st="2" end="2"/>
                                            </p:txEl>
                                          </p:spTgt>
                                        </p:tgtEl>
                                      </p:cBhvr>
                                    </p:animEffect>
                                    <p:set>
                                      <p:cBhvr>
                                        <p:cTn id="1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Case Study and Scenario Definition</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838200" y="1035698"/>
            <a:ext cx="10515600" cy="5952931"/>
          </a:xfrm>
        </p:spPr>
        <p:txBody>
          <a:bodyPr>
            <a:normAutofit/>
          </a:bodyPr>
          <a:lstStyle/>
          <a:p>
            <a:r>
              <a:rPr lang="en-US" sz="2400" dirty="0">
                <a:latin typeface="Times New Roman" panose="02020603050405020304" pitchFamily="18" charset="0"/>
                <a:cs typeface="Times New Roman" panose="02020603050405020304" pitchFamily="18" charset="0"/>
              </a:rPr>
              <a:t>Planning Scenarios Considered:</a:t>
            </a:r>
          </a:p>
          <a:p>
            <a:pPr marL="457200" lvl="1" indent="0">
              <a:buNone/>
            </a:pPr>
            <a:r>
              <a:rPr lang="en-US" sz="2000" b="1" dirty="0">
                <a:latin typeface="Times New Roman" panose="02020603050405020304" pitchFamily="18" charset="0"/>
                <a:cs typeface="Times New Roman" panose="02020603050405020304" pitchFamily="18" charset="0"/>
              </a:rPr>
              <a:t>5.    Transit:</a:t>
            </a:r>
          </a:p>
          <a:p>
            <a:pPr marL="457200" lvl="1" indent="0">
              <a:buNone/>
            </a:pPr>
            <a:r>
              <a:rPr lang="en-US" sz="20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extent and frequency of transit service supply</a:t>
            </a: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endParaRPr lang="en-US" sz="1800" dirty="0">
              <a:latin typeface="Times New Roman" panose="02020603050405020304" pitchFamily="18" charset="0"/>
              <a:cs typeface="Times New Roman" panose="02020603050405020304" pitchFamily="18" charset="0"/>
            </a:endParaRPr>
          </a:p>
          <a:p>
            <a:pPr marL="914400" lvl="1" indent="-457200">
              <a:buAutoNum type="arabicPeriod" startAt="6"/>
            </a:pPr>
            <a:r>
              <a:rPr lang="en-US" sz="2000" b="1" dirty="0">
                <a:latin typeface="Times New Roman" panose="02020603050405020304" pitchFamily="18" charset="0"/>
                <a:cs typeface="Times New Roman" panose="02020603050405020304" pitchFamily="18" charset="0"/>
              </a:rPr>
              <a:t>Vehicle Travel Cost:</a:t>
            </a:r>
          </a:p>
          <a:p>
            <a:pPr marL="457200" lvl="1" indent="0">
              <a:buNone/>
            </a:pPr>
            <a:r>
              <a:rPr lang="en-US" sz="20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combination of fuel prices and vehicle travel charges to pay for roadways and</a:t>
            </a:r>
          </a:p>
          <a:p>
            <a:pPr marL="457200" lvl="1" indent="0">
              <a:buNone/>
            </a:pPr>
            <a:r>
              <a:rPr lang="en-US" sz="1800" dirty="0">
                <a:latin typeface="Times New Roman" panose="02020603050405020304" pitchFamily="18" charset="0"/>
                <a:cs typeface="Times New Roman" panose="02020603050405020304" pitchFamily="18" charset="0"/>
              </a:rPr>
              <a:t>		to pay for externalities such as carbon pricing</a:t>
            </a:r>
          </a:p>
          <a:p>
            <a:pPr marL="457200" lvl="1" indent="0">
              <a:buNone/>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43</a:t>
            </a:fld>
            <a:endParaRPr lang="ko-KR" altLang="en-US" dirty="0"/>
          </a:p>
        </p:txBody>
      </p:sp>
      <p:graphicFrame>
        <p:nvGraphicFramePr>
          <p:cNvPr id="5" name="Table 5">
            <a:extLst>
              <a:ext uri="{FF2B5EF4-FFF2-40B4-BE49-F238E27FC236}">
                <a16:creationId xmlns:a16="http://schemas.microsoft.com/office/drawing/2014/main" id="{4CBE9EA3-236A-4210-9174-EC1B870C53E5}"/>
              </a:ext>
            </a:extLst>
          </p:cNvPr>
          <p:cNvGraphicFramePr>
            <a:graphicFrameLocks noGrp="1"/>
          </p:cNvGraphicFramePr>
          <p:nvPr>
            <p:extLst>
              <p:ext uri="{D42A27DB-BD31-4B8C-83A1-F6EECF244321}">
                <p14:modId xmlns:p14="http://schemas.microsoft.com/office/powerpoint/2010/main" val="2285853566"/>
              </p:ext>
            </p:extLst>
          </p:nvPr>
        </p:nvGraphicFramePr>
        <p:xfrm>
          <a:off x="597159" y="2249886"/>
          <a:ext cx="11000792" cy="1920900"/>
        </p:xfrm>
        <a:graphic>
          <a:graphicData uri="http://schemas.openxmlformats.org/drawingml/2006/table">
            <a:tbl>
              <a:tblPr firstRow="1" bandRow="1">
                <a:tableStyleId>{5C22544A-7EE6-4342-B048-85BDC9FD1C3A}</a:tableStyleId>
              </a:tblPr>
              <a:tblGrid>
                <a:gridCol w="5760041">
                  <a:extLst>
                    <a:ext uri="{9D8B030D-6E8A-4147-A177-3AD203B41FA5}">
                      <a16:colId xmlns:a16="http://schemas.microsoft.com/office/drawing/2014/main" val="929174459"/>
                    </a:ext>
                  </a:extLst>
                </a:gridCol>
                <a:gridCol w="1753954">
                  <a:extLst>
                    <a:ext uri="{9D8B030D-6E8A-4147-A177-3AD203B41FA5}">
                      <a16:colId xmlns:a16="http://schemas.microsoft.com/office/drawing/2014/main" val="342153975"/>
                    </a:ext>
                  </a:extLst>
                </a:gridCol>
                <a:gridCol w="1792932">
                  <a:extLst>
                    <a:ext uri="{9D8B030D-6E8A-4147-A177-3AD203B41FA5}">
                      <a16:colId xmlns:a16="http://schemas.microsoft.com/office/drawing/2014/main" val="2742261354"/>
                    </a:ext>
                  </a:extLst>
                </a:gridCol>
                <a:gridCol w="1693865">
                  <a:extLst>
                    <a:ext uri="{9D8B030D-6E8A-4147-A177-3AD203B41FA5}">
                      <a16:colId xmlns:a16="http://schemas.microsoft.com/office/drawing/2014/main" val="3681155282"/>
                    </a:ext>
                  </a:extLst>
                </a:gridCol>
              </a:tblGrid>
              <a:tr h="384180">
                <a:tc>
                  <a:txBody>
                    <a:bodyPr/>
                    <a:lstStyle/>
                    <a:p>
                      <a:pPr algn="ctr"/>
                      <a:r>
                        <a:rPr lang="en-US" sz="1400" dirty="0">
                          <a:latin typeface="Times New Roman" panose="02020603050405020304" pitchFamily="18" charset="0"/>
                          <a:cs typeface="Times New Roman" panose="02020603050405020304" pitchFamily="18" charset="0"/>
                        </a:rPr>
                        <a:t>Parameter</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Current Condition</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New Policy I</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New Policy II</a:t>
                      </a:r>
                    </a:p>
                  </a:txBody>
                  <a:tcPr anchor="ctr"/>
                </a:tc>
                <a:extLst>
                  <a:ext uri="{0D108BD9-81ED-4DB2-BD59-A6C34878D82A}">
                    <a16:rowId xmlns:a16="http://schemas.microsoft.com/office/drawing/2014/main" val="2239925929"/>
                  </a:ext>
                </a:extLst>
              </a:tr>
              <a:tr h="384180">
                <a:tc>
                  <a:txBody>
                    <a:bodyPr/>
                    <a:lstStyle/>
                    <a:p>
                      <a:pPr algn="ctr"/>
                      <a:r>
                        <a:rPr lang="en-US" sz="1400" dirty="0">
                          <a:latin typeface="Times New Roman" panose="02020603050405020304" pitchFamily="18" charset="0"/>
                          <a:cs typeface="Times New Roman" panose="02020603050405020304" pitchFamily="18" charset="0"/>
                        </a:rPr>
                        <a:t>Proportion increase in supply of freeways lane miles compared to Base Year</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a:t>
                      </a:r>
                    </a:p>
                  </a:txBody>
                  <a:tcPr anchor="ctr"/>
                </a:tc>
                <a:extLst>
                  <a:ext uri="{0D108BD9-81ED-4DB2-BD59-A6C34878D82A}">
                    <a16:rowId xmlns:a16="http://schemas.microsoft.com/office/drawing/2014/main" val="3854609472"/>
                  </a:ext>
                </a:extLst>
              </a:tr>
              <a:tr h="384180">
                <a:tc>
                  <a:txBody>
                    <a:bodyPr/>
                    <a:lstStyle/>
                    <a:p>
                      <a:pPr algn="ctr"/>
                      <a:r>
                        <a:rPr lang="en-US" sz="1400" dirty="0">
                          <a:latin typeface="Times New Roman" panose="02020603050405020304" pitchFamily="18" charset="0"/>
                          <a:cs typeface="Times New Roman" panose="02020603050405020304" pitchFamily="18" charset="0"/>
                        </a:rPr>
                        <a:t>Proportion increase in supply of arterial lane miles compared to Base Year</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a:t>
                      </a:r>
                    </a:p>
                  </a:txBody>
                  <a:tcPr anchor="ctr"/>
                </a:tc>
                <a:extLst>
                  <a:ext uri="{0D108BD9-81ED-4DB2-BD59-A6C34878D82A}">
                    <a16:rowId xmlns:a16="http://schemas.microsoft.com/office/drawing/2014/main" val="2445199618"/>
                  </a:ext>
                </a:extLst>
              </a:tr>
              <a:tr h="384180">
                <a:tc>
                  <a:txBody>
                    <a:bodyPr/>
                    <a:lstStyle/>
                    <a:p>
                      <a:pPr algn="ctr"/>
                      <a:r>
                        <a:rPr lang="en-US" sz="1400" dirty="0">
                          <a:latin typeface="Times New Roman" panose="02020603050405020304" pitchFamily="18" charset="0"/>
                          <a:cs typeface="Times New Roman" panose="02020603050405020304" pitchFamily="18" charset="0"/>
                        </a:rPr>
                        <a:t>Proportion increase in transit revenue miles per capita for bus</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a:t>
                      </a:r>
                    </a:p>
                  </a:txBody>
                  <a:tcPr anchor="ctr"/>
                </a:tc>
                <a:extLst>
                  <a:ext uri="{0D108BD9-81ED-4DB2-BD59-A6C34878D82A}">
                    <a16:rowId xmlns:a16="http://schemas.microsoft.com/office/drawing/2014/main" val="387121761"/>
                  </a:ext>
                </a:extLst>
              </a:tr>
              <a:tr h="384180">
                <a:tc>
                  <a:txBody>
                    <a:bodyPr/>
                    <a:lstStyle/>
                    <a:p>
                      <a:pPr algn="ctr"/>
                      <a:r>
                        <a:rPr lang="en-US" sz="1400" dirty="0">
                          <a:latin typeface="Times New Roman" panose="02020603050405020304" pitchFamily="18" charset="0"/>
                          <a:cs typeface="Times New Roman" panose="02020603050405020304" pitchFamily="18" charset="0"/>
                        </a:rPr>
                        <a:t>Proportion increase in transit revenue miles per capita for rail</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1</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3</a:t>
                      </a:r>
                    </a:p>
                  </a:txBody>
                  <a:tcPr anchor="ctr"/>
                </a:tc>
                <a:extLst>
                  <a:ext uri="{0D108BD9-81ED-4DB2-BD59-A6C34878D82A}">
                    <a16:rowId xmlns:a16="http://schemas.microsoft.com/office/drawing/2014/main" val="1578459060"/>
                  </a:ext>
                </a:extLst>
              </a:tr>
            </a:tbl>
          </a:graphicData>
        </a:graphic>
      </p:graphicFrame>
      <p:graphicFrame>
        <p:nvGraphicFramePr>
          <p:cNvPr id="6" name="Table 5">
            <a:extLst>
              <a:ext uri="{FF2B5EF4-FFF2-40B4-BE49-F238E27FC236}">
                <a16:creationId xmlns:a16="http://schemas.microsoft.com/office/drawing/2014/main" id="{F93A756C-A482-4FB2-BA3A-87CCDC1F87C3}"/>
              </a:ext>
            </a:extLst>
          </p:cNvPr>
          <p:cNvGraphicFramePr>
            <a:graphicFrameLocks/>
          </p:cNvGraphicFramePr>
          <p:nvPr>
            <p:extLst>
              <p:ext uri="{D42A27DB-BD31-4B8C-83A1-F6EECF244321}">
                <p14:modId xmlns:p14="http://schemas.microsoft.com/office/powerpoint/2010/main" val="3812630978"/>
              </p:ext>
            </p:extLst>
          </p:nvPr>
        </p:nvGraphicFramePr>
        <p:xfrm>
          <a:off x="982824" y="5364595"/>
          <a:ext cx="10226351" cy="735142"/>
        </p:xfrm>
        <a:graphic>
          <a:graphicData uri="http://schemas.openxmlformats.org/drawingml/2006/table">
            <a:tbl>
              <a:tblPr firstRow="1" bandRow="1">
                <a:tableStyleId>{5C22544A-7EE6-4342-B048-85BDC9FD1C3A}</a:tableStyleId>
              </a:tblPr>
              <a:tblGrid>
                <a:gridCol w="2686414">
                  <a:extLst>
                    <a:ext uri="{9D8B030D-6E8A-4147-A177-3AD203B41FA5}">
                      <a16:colId xmlns:a16="http://schemas.microsoft.com/office/drawing/2014/main" val="2556041520"/>
                    </a:ext>
                  </a:extLst>
                </a:gridCol>
                <a:gridCol w="2336882">
                  <a:extLst>
                    <a:ext uri="{9D8B030D-6E8A-4147-A177-3AD203B41FA5}">
                      <a16:colId xmlns:a16="http://schemas.microsoft.com/office/drawing/2014/main" val="3244474991"/>
                    </a:ext>
                  </a:extLst>
                </a:gridCol>
                <a:gridCol w="2526627">
                  <a:extLst>
                    <a:ext uri="{9D8B030D-6E8A-4147-A177-3AD203B41FA5}">
                      <a16:colId xmlns:a16="http://schemas.microsoft.com/office/drawing/2014/main" val="2335040736"/>
                    </a:ext>
                  </a:extLst>
                </a:gridCol>
                <a:gridCol w="2676428">
                  <a:extLst>
                    <a:ext uri="{9D8B030D-6E8A-4147-A177-3AD203B41FA5}">
                      <a16:colId xmlns:a16="http://schemas.microsoft.com/office/drawing/2014/main" val="3494873366"/>
                    </a:ext>
                  </a:extLst>
                </a:gridCol>
              </a:tblGrid>
              <a:tr h="367571">
                <a:tc>
                  <a:txBody>
                    <a:bodyPr/>
                    <a:lstStyle/>
                    <a:p>
                      <a:pPr algn="ctr"/>
                      <a:r>
                        <a:rPr lang="en-US" sz="1400" dirty="0">
                          <a:latin typeface="Times New Roman" panose="02020603050405020304" pitchFamily="18" charset="0"/>
                          <a:cs typeface="Times New Roman" panose="02020603050405020304" pitchFamily="18" charset="0"/>
                        </a:rPr>
                        <a:t>Parameter</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Current Condition</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New Policy I</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New Policy II</a:t>
                      </a:r>
                    </a:p>
                  </a:txBody>
                  <a:tcPr anchor="ctr"/>
                </a:tc>
                <a:extLst>
                  <a:ext uri="{0D108BD9-81ED-4DB2-BD59-A6C34878D82A}">
                    <a16:rowId xmlns:a16="http://schemas.microsoft.com/office/drawing/2014/main" val="3561210588"/>
                  </a:ext>
                </a:extLst>
              </a:tr>
              <a:tr h="367571">
                <a:tc>
                  <a:txBody>
                    <a:bodyPr/>
                    <a:lstStyle/>
                    <a:p>
                      <a:pPr algn="ctr"/>
                      <a:r>
                        <a:rPr lang="en-US" sz="1400" dirty="0">
                          <a:latin typeface="Times New Roman" panose="02020603050405020304" pitchFamily="18" charset="0"/>
                          <a:cs typeface="Times New Roman" panose="02020603050405020304" pitchFamily="18" charset="0"/>
                        </a:rPr>
                        <a:t>VMT Charging Rate ($/Mile)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0.00</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0.05</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0.09</a:t>
                      </a:r>
                    </a:p>
                  </a:txBody>
                  <a:tcPr anchor="ctr"/>
                </a:tc>
                <a:extLst>
                  <a:ext uri="{0D108BD9-81ED-4DB2-BD59-A6C34878D82A}">
                    <a16:rowId xmlns:a16="http://schemas.microsoft.com/office/drawing/2014/main" val="3653528404"/>
                  </a:ext>
                </a:extLst>
              </a:tr>
            </a:tbl>
          </a:graphicData>
        </a:graphic>
      </p:graphicFrame>
    </p:spTree>
    <p:extLst>
      <p:ext uri="{BB962C8B-B14F-4D97-AF65-F5344CB8AC3E}">
        <p14:creationId xmlns:p14="http://schemas.microsoft.com/office/powerpoint/2010/main" val="26729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wipe(down)">
                                      <p:cBhvr>
                                        <p:cTn id="20" dur="500"/>
                                        <p:tgtEl>
                                          <p:spTgt spid="3">
                                            <p:txEl>
                                              <p:pRg st="10" end="1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Effect transition="in" filter="wipe(down)">
                                      <p:cBhvr>
                                        <p:cTn id="23" dur="500"/>
                                        <p:tgtEl>
                                          <p:spTgt spid="3">
                                            <p:txEl>
                                              <p:pRg st="11" end="11"/>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Effect transition="in" filter="wipe(down)">
                                      <p:cBhvr>
                                        <p:cTn id="26" dur="500"/>
                                        <p:tgtEl>
                                          <p:spTgt spid="3">
                                            <p:txEl>
                                              <p:pRg st="12" end="1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Scenario Definition</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560832" y="1036320"/>
            <a:ext cx="10948416" cy="5456554"/>
          </a:xfrm>
        </p:spPr>
        <p:txBody>
          <a:bodyPr>
            <a:normAutofit/>
          </a:bodyPr>
          <a:lstStyle/>
          <a:p>
            <a:pPr lvl="1"/>
            <a:r>
              <a:rPr lang="en-US" sz="2000" dirty="0">
                <a:latin typeface="Times New Roman" panose="02020603050405020304" pitchFamily="18" charset="0"/>
                <a:cs typeface="Times New Roman" panose="02020603050405020304" pitchFamily="18" charset="0"/>
              </a:rPr>
              <a:t>Based on the definition of new policies, we have a total of 324 different scenarios</a:t>
            </a:r>
          </a:p>
          <a:p>
            <a:pPr lvl="1"/>
            <a:r>
              <a:rPr lang="en-US" sz="2000" dirty="0">
                <a:latin typeface="Times New Roman" panose="02020603050405020304" pitchFamily="18" charset="0"/>
                <a:cs typeface="Times New Roman" panose="02020603050405020304" pitchFamily="18" charset="0"/>
              </a:rPr>
              <a:t>Each combination can be chosen through the Visualizer webpage of VERPAT output folder</a:t>
            </a:r>
          </a:p>
          <a:p>
            <a:pPr lvl="1"/>
            <a:r>
              <a:rPr lang="en-US" sz="2000" dirty="0">
                <a:latin typeface="Times New Roman" panose="02020603050405020304" pitchFamily="18" charset="0"/>
                <a:cs typeface="Times New Roman" panose="02020603050405020304" pitchFamily="18" charset="0"/>
              </a:rPr>
              <a:t>Selecting “new policy I” for Demand Management and “new policy II” for parking:</a:t>
            </a: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44</a:t>
            </a:fld>
            <a:endParaRPr lang="ko-KR" altLang="en-US" dirty="0"/>
          </a:p>
        </p:txBody>
      </p:sp>
      <p:pic>
        <p:nvPicPr>
          <p:cNvPr id="6" name="Picture 5">
            <a:extLst>
              <a:ext uri="{FF2B5EF4-FFF2-40B4-BE49-F238E27FC236}">
                <a16:creationId xmlns:a16="http://schemas.microsoft.com/office/drawing/2014/main" id="{3CB92536-77D7-4A8B-BE11-46D8C924E78F}"/>
              </a:ext>
            </a:extLst>
          </p:cNvPr>
          <p:cNvPicPr>
            <a:picLocks noChangeAspect="1"/>
          </p:cNvPicPr>
          <p:nvPr/>
        </p:nvPicPr>
        <p:blipFill>
          <a:blip r:embed="rId3"/>
          <a:stretch>
            <a:fillRect/>
          </a:stretch>
        </p:blipFill>
        <p:spPr>
          <a:xfrm>
            <a:off x="993648" y="2328027"/>
            <a:ext cx="10204704" cy="4028323"/>
          </a:xfrm>
          <a:prstGeom prst="rect">
            <a:avLst/>
          </a:prstGeom>
        </p:spPr>
      </p:pic>
      <p:pic>
        <p:nvPicPr>
          <p:cNvPr id="8" name="Picture 7">
            <a:extLst>
              <a:ext uri="{FF2B5EF4-FFF2-40B4-BE49-F238E27FC236}">
                <a16:creationId xmlns:a16="http://schemas.microsoft.com/office/drawing/2014/main" id="{05997B98-D472-4B59-8E93-C71610ED9099}"/>
              </a:ext>
            </a:extLst>
          </p:cNvPr>
          <p:cNvPicPr>
            <a:picLocks noChangeAspect="1"/>
          </p:cNvPicPr>
          <p:nvPr/>
        </p:nvPicPr>
        <p:blipFill>
          <a:blip r:embed="rId4"/>
          <a:stretch>
            <a:fillRect/>
          </a:stretch>
        </p:blipFill>
        <p:spPr>
          <a:xfrm>
            <a:off x="932688" y="2312981"/>
            <a:ext cx="10204704" cy="4179893"/>
          </a:xfrm>
          <a:prstGeom prst="rect">
            <a:avLst/>
          </a:prstGeom>
        </p:spPr>
      </p:pic>
    </p:spTree>
    <p:extLst>
      <p:ext uri="{BB962C8B-B14F-4D97-AF65-F5344CB8AC3E}">
        <p14:creationId xmlns:p14="http://schemas.microsoft.com/office/powerpoint/2010/main" val="29511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Outcomes</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560832" y="1036320"/>
            <a:ext cx="10948416" cy="5456554"/>
          </a:xfrm>
        </p:spPr>
        <p:txBody>
          <a:bodyPr>
            <a:normAutofit/>
          </a:bodyPr>
          <a:lstStyle/>
          <a:p>
            <a:pPr lvl="1"/>
            <a:r>
              <a:rPr lang="en-US" dirty="0">
                <a:latin typeface="Times New Roman" panose="02020603050405020304" pitchFamily="18" charset="0"/>
                <a:cs typeface="Times New Roman" panose="02020603050405020304" pitchFamily="18" charset="0"/>
              </a:rPr>
              <a:t>The performance metrics reported by VERPAT for each policy scenario:</a:t>
            </a:r>
          </a:p>
          <a:p>
            <a:pPr marL="1257300" lvl="2" indent="-3429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Fatalities &amp; Injuries</a:t>
            </a:r>
            <a:r>
              <a:rPr lang="en-US" sz="1800" dirty="0">
                <a:latin typeface="Times New Roman" panose="02020603050405020304" pitchFamily="18" charset="0"/>
                <a:cs typeface="Times New Roman" panose="02020603050405020304" pitchFamily="18" charset="0"/>
              </a:rPr>
              <a:t>: annual traffic fatalities and injuries per 1000 persons</a:t>
            </a:r>
            <a:endParaRPr lang="en-US" sz="2400" dirty="0">
              <a:latin typeface="Times New Roman" panose="02020603050405020304" pitchFamily="18" charset="0"/>
              <a:cs typeface="Times New Roman" panose="02020603050405020304" pitchFamily="18" charset="0"/>
            </a:endParaRPr>
          </a:p>
          <a:p>
            <a:pPr marL="1257300" lvl="2" indent="-342900">
              <a:lnSpc>
                <a:spcPct val="114000"/>
              </a:lnSpc>
              <a:buFont typeface="+mj-lt"/>
              <a:buAutoNum type="arabicPeriod"/>
            </a:pPr>
            <a:r>
              <a:rPr lang="en-US" b="1" dirty="0">
                <a:latin typeface="Times New Roman" panose="02020603050405020304" pitchFamily="18" charset="0"/>
                <a:cs typeface="Times New Roman" panose="02020603050405020304" pitchFamily="18" charset="0"/>
              </a:rPr>
              <a:t>Vehicle Cost Per Capita</a:t>
            </a:r>
            <a:r>
              <a:rPr lang="en-US" sz="1800" dirty="0">
                <a:latin typeface="Times New Roman" panose="02020603050405020304" pitchFamily="18" charset="0"/>
                <a:cs typeface="Times New Roman" panose="02020603050405020304" pitchFamily="18" charset="0"/>
              </a:rPr>
              <a:t>: average annual cost for owning &amp; operating vehicles per person</a:t>
            </a:r>
          </a:p>
          <a:p>
            <a:pPr marL="1257300" lvl="2" indent="-342900">
              <a:lnSpc>
                <a:spcPct val="114000"/>
              </a:lnSpc>
              <a:buFont typeface="+mj-lt"/>
              <a:buAutoNum type="arabicPeriod"/>
            </a:pPr>
            <a:r>
              <a:rPr lang="en-US" b="1" dirty="0">
                <a:latin typeface="Times New Roman" panose="02020603050405020304" pitchFamily="18" charset="0"/>
                <a:cs typeface="Times New Roman" panose="02020603050405020304" pitchFamily="18" charset="0"/>
              </a:rPr>
              <a:t>DVMT Per Capita</a:t>
            </a:r>
            <a:r>
              <a:rPr lang="en-US" sz="1800" dirty="0">
                <a:latin typeface="Times New Roman" panose="02020603050405020304" pitchFamily="18" charset="0"/>
                <a:cs typeface="Times New Roman" panose="02020603050405020304" pitchFamily="18" charset="0"/>
              </a:rPr>
              <a:t>: average daily vehicle miles traveled per person</a:t>
            </a:r>
          </a:p>
          <a:p>
            <a:pPr marL="1257300" lvl="2" indent="-342900">
              <a:lnSpc>
                <a:spcPct val="114000"/>
              </a:lnSpc>
              <a:buFont typeface="+mj-lt"/>
              <a:buAutoNum type="arabicPeriod"/>
            </a:pPr>
            <a:r>
              <a:rPr lang="en-US" b="1" dirty="0">
                <a:latin typeface="Times New Roman" panose="02020603050405020304" pitchFamily="18" charset="0"/>
                <a:cs typeface="Times New Roman" panose="02020603050405020304" pitchFamily="18" charset="0"/>
              </a:rPr>
              <a:t>GHG Emissions Per Capita</a:t>
            </a:r>
            <a:r>
              <a:rPr lang="en-US" sz="1800" dirty="0">
                <a:latin typeface="Times New Roman" panose="02020603050405020304" pitchFamily="18" charset="0"/>
                <a:cs typeface="Times New Roman" panose="02020603050405020304" pitchFamily="18" charset="0"/>
              </a:rPr>
              <a:t>: average annual metric tons of greenhouse gas emissions per person</a:t>
            </a:r>
          </a:p>
          <a:p>
            <a:pPr marL="1257300" lvl="2" indent="-342900">
              <a:lnSpc>
                <a:spcPct val="114000"/>
              </a:lnSpc>
              <a:buFont typeface="+mj-lt"/>
              <a:buAutoNum type="arabicPeriod"/>
            </a:pPr>
            <a:r>
              <a:rPr lang="en-US" b="1" dirty="0">
                <a:latin typeface="Times New Roman" panose="02020603050405020304" pitchFamily="18" charset="0"/>
                <a:cs typeface="Times New Roman" panose="02020603050405020304" pitchFamily="18" charset="0"/>
              </a:rPr>
              <a:t>Fuel Consumption</a:t>
            </a:r>
            <a:r>
              <a:rPr lang="en-US" sz="1800" dirty="0">
                <a:latin typeface="Times New Roman" panose="02020603050405020304" pitchFamily="18" charset="0"/>
                <a:cs typeface="Times New Roman" panose="02020603050405020304" pitchFamily="18" charset="0"/>
              </a:rPr>
              <a:t>: average annual gallons of gasoline and other fuels consumed per person</a:t>
            </a:r>
          </a:p>
          <a:p>
            <a:pPr marL="1257300" lvl="2" indent="-342900">
              <a:lnSpc>
                <a:spcPct val="114000"/>
              </a:lnSpc>
              <a:buFont typeface="+mj-lt"/>
              <a:buAutoNum type="arabicPeriod"/>
            </a:pPr>
            <a:r>
              <a:rPr lang="en-US" b="1" dirty="0">
                <a:latin typeface="Times New Roman" panose="02020603050405020304" pitchFamily="18" charset="0"/>
                <a:cs typeface="Times New Roman" panose="02020603050405020304" pitchFamily="18" charset="0"/>
              </a:rPr>
              <a:t>DVHT Per Capita</a:t>
            </a:r>
            <a:r>
              <a:rPr lang="en-US" sz="1800" dirty="0">
                <a:latin typeface="Times New Roman" panose="02020603050405020304" pitchFamily="18" charset="0"/>
                <a:cs typeface="Times New Roman" panose="02020603050405020304" pitchFamily="18" charset="0"/>
              </a:rPr>
              <a:t>: average daily vehicle hours of travel per person</a:t>
            </a: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45</a:t>
            </a:fld>
            <a:endParaRPr lang="ko-KR" altLang="en-US" dirty="0"/>
          </a:p>
        </p:txBody>
      </p:sp>
    </p:spTree>
    <p:extLst>
      <p:ext uri="{BB962C8B-B14F-4D97-AF65-F5344CB8AC3E}">
        <p14:creationId xmlns:p14="http://schemas.microsoft.com/office/powerpoint/2010/main" val="11140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ABABAB"/>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ABABAB"/>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ABABAB"/>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ABABAB"/>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ABABAB"/>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ABABA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Outcomes</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560832" y="1036320"/>
            <a:ext cx="10948416" cy="5456554"/>
          </a:xfrm>
        </p:spPr>
        <p:txBody>
          <a:bodyPr>
            <a:normAutofit/>
          </a:bodyPr>
          <a:lstStyle/>
          <a:p>
            <a:pPr lvl="1"/>
            <a:r>
              <a:rPr lang="en-US" dirty="0">
                <a:latin typeface="Times New Roman" panose="02020603050405020304" pitchFamily="18" charset="0"/>
                <a:cs typeface="Times New Roman" panose="02020603050405020304" pitchFamily="18" charset="0"/>
              </a:rPr>
              <a:t>The performance metrics reported by VERPAT for each policy scenario:</a:t>
            </a: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46</a:t>
            </a:fld>
            <a:endParaRPr lang="ko-KR" altLang="en-US" dirty="0"/>
          </a:p>
        </p:txBody>
      </p:sp>
      <p:pic>
        <p:nvPicPr>
          <p:cNvPr id="5" name="Picture 4">
            <a:extLst>
              <a:ext uri="{FF2B5EF4-FFF2-40B4-BE49-F238E27FC236}">
                <a16:creationId xmlns:a16="http://schemas.microsoft.com/office/drawing/2014/main" id="{414A50BE-7400-41FF-9A38-573628634E0A}"/>
              </a:ext>
            </a:extLst>
          </p:cNvPr>
          <p:cNvPicPr>
            <a:picLocks noChangeAspect="1"/>
          </p:cNvPicPr>
          <p:nvPr/>
        </p:nvPicPr>
        <p:blipFill>
          <a:blip r:embed="rId3"/>
          <a:stretch>
            <a:fillRect/>
          </a:stretch>
        </p:blipFill>
        <p:spPr>
          <a:xfrm>
            <a:off x="621792" y="1671691"/>
            <a:ext cx="10948416" cy="4562366"/>
          </a:xfrm>
          <a:prstGeom prst="rect">
            <a:avLst/>
          </a:prstGeom>
        </p:spPr>
      </p:pic>
      <p:pic>
        <p:nvPicPr>
          <p:cNvPr id="7" name="Picture 6">
            <a:extLst>
              <a:ext uri="{FF2B5EF4-FFF2-40B4-BE49-F238E27FC236}">
                <a16:creationId xmlns:a16="http://schemas.microsoft.com/office/drawing/2014/main" id="{5B856B50-51AC-4055-BB1F-77DFEA81C3D6}"/>
              </a:ext>
            </a:extLst>
          </p:cNvPr>
          <p:cNvPicPr>
            <a:picLocks noChangeAspect="1"/>
          </p:cNvPicPr>
          <p:nvPr/>
        </p:nvPicPr>
        <p:blipFill>
          <a:blip r:embed="rId4"/>
          <a:stretch>
            <a:fillRect/>
          </a:stretch>
        </p:blipFill>
        <p:spPr>
          <a:xfrm>
            <a:off x="621792" y="1671690"/>
            <a:ext cx="10808208" cy="4703283"/>
          </a:xfrm>
          <a:prstGeom prst="rect">
            <a:avLst/>
          </a:prstGeom>
        </p:spPr>
      </p:pic>
      <p:sp>
        <p:nvSpPr>
          <p:cNvPr id="8" name="Cloud 7">
            <a:extLst>
              <a:ext uri="{FF2B5EF4-FFF2-40B4-BE49-F238E27FC236}">
                <a16:creationId xmlns:a16="http://schemas.microsoft.com/office/drawing/2014/main" id="{BAC8EA31-B4B9-43EC-9779-2BF43B9B756A}"/>
              </a:ext>
            </a:extLst>
          </p:cNvPr>
          <p:cNvSpPr/>
          <p:nvPr/>
        </p:nvSpPr>
        <p:spPr>
          <a:xfrm>
            <a:off x="8989854" y="4188735"/>
            <a:ext cx="2479770" cy="176469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CF4A6E-3B77-48E6-B97A-F6ABAB8C4F6A}"/>
              </a:ext>
            </a:extLst>
          </p:cNvPr>
          <p:cNvSpPr txBox="1"/>
          <p:nvPr/>
        </p:nvSpPr>
        <p:spPr>
          <a:xfrm>
            <a:off x="9166827" y="4568435"/>
            <a:ext cx="2125824"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7 Scenarios out of</a:t>
            </a:r>
          </a:p>
          <a:p>
            <a:pPr algn="ctr"/>
            <a:r>
              <a:rPr lang="en-US" dirty="0">
                <a:latin typeface="Times New Roman" panose="02020603050405020304" pitchFamily="18" charset="0"/>
                <a:cs typeface="Times New Roman" panose="02020603050405020304" pitchFamily="18" charset="0"/>
              </a:rPr>
              <a:t>324 scenarios fit</a:t>
            </a:r>
          </a:p>
          <a:p>
            <a:pPr algn="ctr"/>
            <a:r>
              <a:rPr lang="en-US" dirty="0">
                <a:latin typeface="Times New Roman" panose="02020603050405020304" pitchFamily="18" charset="0"/>
                <a:cs typeface="Times New Roman" panose="02020603050405020304" pitchFamily="18" charset="0"/>
              </a:rPr>
              <a:t>in the criteria!</a:t>
            </a:r>
          </a:p>
        </p:txBody>
      </p:sp>
    </p:spTree>
    <p:extLst>
      <p:ext uri="{BB962C8B-B14F-4D97-AF65-F5344CB8AC3E}">
        <p14:creationId xmlns:p14="http://schemas.microsoft.com/office/powerpoint/2010/main" val="343581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Scenario Performances</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560832" y="1036320"/>
            <a:ext cx="10948416" cy="5456554"/>
          </a:xfrm>
        </p:spPr>
        <p:txBody>
          <a:bodyPr>
            <a:normAutofit/>
          </a:bodyPr>
          <a:lstStyle/>
          <a:p>
            <a:pPr lvl="1"/>
            <a:r>
              <a:rPr lang="en-US" sz="2000" dirty="0">
                <a:latin typeface="Times New Roman" panose="02020603050405020304" pitchFamily="18" charset="0"/>
                <a:cs typeface="Times New Roman" panose="02020603050405020304" pitchFamily="18" charset="0"/>
              </a:rPr>
              <a:t>Depends on the value of each performance measure in the eye of the operators!</a:t>
            </a:r>
          </a:p>
          <a:p>
            <a:pPr lvl="1"/>
            <a:r>
              <a:rPr lang="en-US" sz="2000" dirty="0">
                <a:latin typeface="Times New Roman" panose="02020603050405020304" pitchFamily="18" charset="0"/>
                <a:cs typeface="Times New Roman" panose="02020603050405020304" pitchFamily="18" charset="0"/>
              </a:rPr>
              <a:t>Let’s see each scenario and its corresponding performance measures:</a:t>
            </a:r>
          </a:p>
          <a:p>
            <a:pPr marL="45720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47</a:t>
            </a:fld>
            <a:endParaRPr lang="ko-KR" altLang="en-US" dirty="0"/>
          </a:p>
        </p:txBody>
      </p:sp>
      <p:graphicFrame>
        <p:nvGraphicFramePr>
          <p:cNvPr id="12" name="Table 11">
            <a:extLst>
              <a:ext uri="{FF2B5EF4-FFF2-40B4-BE49-F238E27FC236}">
                <a16:creationId xmlns:a16="http://schemas.microsoft.com/office/drawing/2014/main" id="{4B0E49A6-D3E1-40A8-9BC9-CE5FAA84DA7A}"/>
              </a:ext>
            </a:extLst>
          </p:cNvPr>
          <p:cNvGraphicFramePr>
            <a:graphicFrameLocks noGrp="1"/>
          </p:cNvGraphicFramePr>
          <p:nvPr>
            <p:extLst>
              <p:ext uri="{D42A27DB-BD31-4B8C-83A1-F6EECF244321}">
                <p14:modId xmlns:p14="http://schemas.microsoft.com/office/powerpoint/2010/main" val="2332827242"/>
              </p:ext>
            </p:extLst>
          </p:nvPr>
        </p:nvGraphicFramePr>
        <p:xfrm>
          <a:off x="299387" y="2175903"/>
          <a:ext cx="11471306" cy="3450450"/>
        </p:xfrm>
        <a:graphic>
          <a:graphicData uri="http://schemas.openxmlformats.org/drawingml/2006/table">
            <a:tbl>
              <a:tblPr/>
              <a:tblGrid>
                <a:gridCol w="2849081">
                  <a:extLst>
                    <a:ext uri="{9D8B030D-6E8A-4147-A177-3AD203B41FA5}">
                      <a16:colId xmlns:a16="http://schemas.microsoft.com/office/drawing/2014/main" val="3655895679"/>
                    </a:ext>
                  </a:extLst>
                </a:gridCol>
                <a:gridCol w="618551">
                  <a:extLst>
                    <a:ext uri="{9D8B030D-6E8A-4147-A177-3AD203B41FA5}">
                      <a16:colId xmlns:a16="http://schemas.microsoft.com/office/drawing/2014/main" val="296024088"/>
                    </a:ext>
                  </a:extLst>
                </a:gridCol>
                <a:gridCol w="824734">
                  <a:extLst>
                    <a:ext uri="{9D8B030D-6E8A-4147-A177-3AD203B41FA5}">
                      <a16:colId xmlns:a16="http://schemas.microsoft.com/office/drawing/2014/main" val="1855633156"/>
                    </a:ext>
                  </a:extLst>
                </a:gridCol>
                <a:gridCol w="618551">
                  <a:extLst>
                    <a:ext uri="{9D8B030D-6E8A-4147-A177-3AD203B41FA5}">
                      <a16:colId xmlns:a16="http://schemas.microsoft.com/office/drawing/2014/main" val="1078095775"/>
                    </a:ext>
                  </a:extLst>
                </a:gridCol>
                <a:gridCol w="618551">
                  <a:extLst>
                    <a:ext uri="{9D8B030D-6E8A-4147-A177-3AD203B41FA5}">
                      <a16:colId xmlns:a16="http://schemas.microsoft.com/office/drawing/2014/main" val="693070735"/>
                    </a:ext>
                  </a:extLst>
                </a:gridCol>
                <a:gridCol w="618551">
                  <a:extLst>
                    <a:ext uri="{9D8B030D-6E8A-4147-A177-3AD203B41FA5}">
                      <a16:colId xmlns:a16="http://schemas.microsoft.com/office/drawing/2014/main" val="4005613179"/>
                    </a:ext>
                  </a:extLst>
                </a:gridCol>
                <a:gridCol w="618551">
                  <a:extLst>
                    <a:ext uri="{9D8B030D-6E8A-4147-A177-3AD203B41FA5}">
                      <a16:colId xmlns:a16="http://schemas.microsoft.com/office/drawing/2014/main" val="4278772515"/>
                    </a:ext>
                  </a:extLst>
                </a:gridCol>
                <a:gridCol w="740386">
                  <a:extLst>
                    <a:ext uri="{9D8B030D-6E8A-4147-A177-3AD203B41FA5}">
                      <a16:colId xmlns:a16="http://schemas.microsoft.com/office/drawing/2014/main" val="556237171"/>
                    </a:ext>
                  </a:extLst>
                </a:gridCol>
                <a:gridCol w="805991">
                  <a:extLst>
                    <a:ext uri="{9D8B030D-6E8A-4147-A177-3AD203B41FA5}">
                      <a16:colId xmlns:a16="http://schemas.microsoft.com/office/drawing/2014/main" val="4194163347"/>
                    </a:ext>
                  </a:extLst>
                </a:gridCol>
                <a:gridCol w="740386">
                  <a:extLst>
                    <a:ext uri="{9D8B030D-6E8A-4147-A177-3AD203B41FA5}">
                      <a16:colId xmlns:a16="http://schemas.microsoft.com/office/drawing/2014/main" val="96039211"/>
                    </a:ext>
                  </a:extLst>
                </a:gridCol>
                <a:gridCol w="805991">
                  <a:extLst>
                    <a:ext uri="{9D8B030D-6E8A-4147-A177-3AD203B41FA5}">
                      <a16:colId xmlns:a16="http://schemas.microsoft.com/office/drawing/2014/main" val="3542666757"/>
                    </a:ext>
                  </a:extLst>
                </a:gridCol>
                <a:gridCol w="805991">
                  <a:extLst>
                    <a:ext uri="{9D8B030D-6E8A-4147-A177-3AD203B41FA5}">
                      <a16:colId xmlns:a16="http://schemas.microsoft.com/office/drawing/2014/main" val="1391344272"/>
                    </a:ext>
                  </a:extLst>
                </a:gridCol>
                <a:gridCol w="805991">
                  <a:extLst>
                    <a:ext uri="{9D8B030D-6E8A-4147-A177-3AD203B41FA5}">
                      <a16:colId xmlns:a16="http://schemas.microsoft.com/office/drawing/2014/main" val="3291321464"/>
                    </a:ext>
                  </a:extLst>
                </a:gridCol>
              </a:tblGrid>
              <a:tr h="597250">
                <a:tc>
                  <a:txBody>
                    <a:bodyPr/>
                    <a:lstStyle/>
                    <a:p>
                      <a:pPr algn="ctr" fontAlgn="ctr"/>
                      <a:r>
                        <a:rPr lang="en-US" sz="1000" b="0" i="0" u="none" strike="noStrike" dirty="0">
                          <a:solidFill>
                            <a:srgbClr val="000000"/>
                          </a:solidFill>
                          <a:effectLst/>
                          <a:latin typeface="Times New Roman" panose="02020603050405020304" pitchFamily="18" charset="0"/>
                        </a:rPr>
                        <a:t>Potential Scenarios</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333333"/>
                          </a:solidFill>
                          <a:effectLst/>
                          <a:latin typeface="Times New Roman" panose="02020603050405020304" pitchFamily="18" charset="0"/>
                        </a:rPr>
                        <a:t>Bicycles</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dirty="0">
                          <a:solidFill>
                            <a:srgbClr val="333333"/>
                          </a:solidFill>
                          <a:effectLst/>
                          <a:latin typeface="Times New Roman" panose="02020603050405020304" pitchFamily="18" charset="0"/>
                        </a:rPr>
                        <a:t>Demand</a:t>
                      </a:r>
                    </a:p>
                    <a:p>
                      <a:pPr algn="ctr" fontAlgn="ctr"/>
                      <a:r>
                        <a:rPr lang="en-US" sz="1000" b="1" i="0" u="none" strike="noStrike" dirty="0">
                          <a:solidFill>
                            <a:srgbClr val="333333"/>
                          </a:solidFill>
                          <a:effectLst/>
                          <a:latin typeface="Times New Roman" panose="02020603050405020304" pitchFamily="18" charset="0"/>
                        </a:rPr>
                        <a:t>Management</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333333"/>
                          </a:solidFill>
                          <a:effectLst/>
                          <a:latin typeface="Times New Roman" panose="02020603050405020304" pitchFamily="18" charset="0"/>
                        </a:rPr>
                        <a:t>Land Use</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333333"/>
                          </a:solidFill>
                          <a:effectLst/>
                          <a:latin typeface="Times New Roman" panose="02020603050405020304" pitchFamily="18" charset="0"/>
                        </a:rPr>
                        <a:t>Parking</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333333"/>
                          </a:solidFill>
                          <a:effectLst/>
                          <a:latin typeface="Times New Roman" panose="02020603050405020304" pitchFamily="18" charset="0"/>
                        </a:rPr>
                        <a:t>Transit</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dirty="0">
                          <a:solidFill>
                            <a:srgbClr val="333333"/>
                          </a:solidFill>
                          <a:effectLst/>
                          <a:latin typeface="Times New Roman" panose="02020603050405020304" pitchFamily="18" charset="0"/>
                        </a:rPr>
                        <a:t>Vehicle</a:t>
                      </a:r>
                    </a:p>
                    <a:p>
                      <a:pPr algn="ctr" fontAlgn="ctr"/>
                      <a:r>
                        <a:rPr lang="en-US" sz="1000" b="1" i="0" u="none" strike="noStrike" dirty="0">
                          <a:solidFill>
                            <a:srgbClr val="333333"/>
                          </a:solidFill>
                          <a:effectLst/>
                          <a:latin typeface="Times New Roman" panose="02020603050405020304" pitchFamily="18" charset="0"/>
                        </a:rPr>
                        <a:t>Travel Cost</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dirty="0">
                          <a:solidFill>
                            <a:srgbClr val="333333"/>
                          </a:solidFill>
                          <a:effectLst/>
                          <a:latin typeface="Times New Roman" panose="02020603050405020304" pitchFamily="18" charset="0"/>
                        </a:rPr>
                        <a:t>Fatalities &amp; </a:t>
                      </a:r>
                    </a:p>
                    <a:p>
                      <a:pPr algn="ctr" fontAlgn="ctr"/>
                      <a:r>
                        <a:rPr lang="en-US" sz="900" b="1" i="0" u="none" strike="noStrike" dirty="0">
                          <a:solidFill>
                            <a:srgbClr val="333333"/>
                          </a:solidFill>
                          <a:effectLst/>
                          <a:latin typeface="Times New Roman" panose="02020603050405020304" pitchFamily="18" charset="0"/>
                        </a:rPr>
                        <a:t>Injuries</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dirty="0">
                          <a:solidFill>
                            <a:srgbClr val="333333"/>
                          </a:solidFill>
                          <a:effectLst/>
                          <a:latin typeface="Times New Roman" panose="02020603050405020304" pitchFamily="18" charset="0"/>
                        </a:rPr>
                        <a:t>Vehicle Cost </a:t>
                      </a:r>
                    </a:p>
                    <a:p>
                      <a:pPr algn="ctr" fontAlgn="ctr"/>
                      <a:r>
                        <a:rPr lang="en-US" sz="900" b="1" i="0" u="none" strike="noStrike" dirty="0">
                          <a:solidFill>
                            <a:srgbClr val="333333"/>
                          </a:solidFill>
                          <a:effectLst/>
                          <a:latin typeface="Times New Roman" panose="02020603050405020304" pitchFamily="18" charset="0"/>
                        </a:rPr>
                        <a:t>Per Capita</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dirty="0">
                          <a:solidFill>
                            <a:srgbClr val="333333"/>
                          </a:solidFill>
                          <a:effectLst/>
                          <a:latin typeface="Times New Roman" panose="02020603050405020304" pitchFamily="18" charset="0"/>
                        </a:rPr>
                        <a:t>DVMT Per </a:t>
                      </a:r>
                    </a:p>
                    <a:p>
                      <a:pPr algn="ctr" fontAlgn="ctr"/>
                      <a:r>
                        <a:rPr lang="en-US" sz="900" b="1" i="0" u="none" strike="noStrike" dirty="0">
                          <a:solidFill>
                            <a:srgbClr val="333333"/>
                          </a:solidFill>
                          <a:effectLst/>
                          <a:latin typeface="Times New Roman" panose="02020603050405020304" pitchFamily="18" charset="0"/>
                        </a:rPr>
                        <a:t>Capita</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a:solidFill>
                            <a:srgbClr val="333333"/>
                          </a:solidFill>
                          <a:effectLst/>
                          <a:latin typeface="Times New Roman" panose="02020603050405020304" pitchFamily="18" charset="0"/>
                        </a:rPr>
                        <a:t>GHG Emissions Per Capita</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dirty="0">
                          <a:solidFill>
                            <a:srgbClr val="333333"/>
                          </a:solidFill>
                          <a:effectLst/>
                          <a:latin typeface="Times New Roman" panose="02020603050405020304" pitchFamily="18" charset="0"/>
                        </a:rPr>
                        <a:t>Fuel </a:t>
                      </a:r>
                    </a:p>
                    <a:p>
                      <a:pPr algn="ctr" fontAlgn="ctr"/>
                      <a:r>
                        <a:rPr lang="en-US" sz="900" b="1" i="0" u="none" strike="noStrike" dirty="0">
                          <a:solidFill>
                            <a:srgbClr val="333333"/>
                          </a:solidFill>
                          <a:effectLst/>
                          <a:latin typeface="Times New Roman" panose="02020603050405020304" pitchFamily="18" charset="0"/>
                        </a:rPr>
                        <a:t>Consumption</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1" i="0" u="none" strike="noStrike" dirty="0">
                          <a:solidFill>
                            <a:srgbClr val="333333"/>
                          </a:solidFill>
                          <a:effectLst/>
                          <a:latin typeface="Times New Roman" panose="02020603050405020304" pitchFamily="18" charset="0"/>
                        </a:rPr>
                        <a:t>DVHT Per </a:t>
                      </a:r>
                    </a:p>
                    <a:p>
                      <a:pPr algn="ctr" fontAlgn="ctr"/>
                      <a:r>
                        <a:rPr lang="en-US" sz="900" b="1" i="0" u="none" strike="noStrike" dirty="0">
                          <a:solidFill>
                            <a:srgbClr val="333333"/>
                          </a:solidFill>
                          <a:effectLst/>
                          <a:latin typeface="Times New Roman" panose="02020603050405020304" pitchFamily="18" charset="0"/>
                        </a:rPr>
                        <a:t>Capita</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886486610"/>
                  </a:ext>
                </a:extLst>
              </a:tr>
              <a:tr h="203800">
                <a:tc>
                  <a:txBody>
                    <a:bodyPr/>
                    <a:lstStyle/>
                    <a:p>
                      <a:pPr algn="ctr" fontAlgn="ctr"/>
                      <a:r>
                        <a:rPr lang="en-US" sz="1000" b="0" i="0" u="none" strike="noStrike" dirty="0">
                          <a:solidFill>
                            <a:srgbClr val="000000"/>
                          </a:solidFill>
                          <a:effectLst/>
                          <a:latin typeface="Times New Roman" panose="02020603050405020304" pitchFamily="18" charset="0"/>
                        </a:rPr>
                        <a:t>Base Scenario (no changes to the current condition)</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000" b="0" i="0" u="none" strike="noStrike" dirty="0">
                          <a:solidFill>
                            <a:srgbClr val="333333"/>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000" b="0" i="0" u="none" strike="noStrike">
                          <a:solidFill>
                            <a:srgbClr val="333333"/>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000" b="0" i="0" u="none" strike="noStrike">
                          <a:solidFill>
                            <a:srgbClr val="333333"/>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000" b="0" i="0" u="none" strike="noStrike">
                          <a:solidFill>
                            <a:srgbClr val="333333"/>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000" b="0" i="0" u="none" strike="noStrike">
                          <a:solidFill>
                            <a:srgbClr val="333333"/>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000" b="0" i="0" u="none" strike="noStrike">
                          <a:solidFill>
                            <a:srgbClr val="333333"/>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0" i="0" u="none" strike="noStrike">
                          <a:solidFill>
                            <a:srgbClr val="333333"/>
                          </a:solidFill>
                          <a:effectLst/>
                          <a:latin typeface="Times New Roman" panose="02020603050405020304" pitchFamily="18" charset="0"/>
                        </a:rPr>
                        <a:t>3.5833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0" i="0" u="none" strike="noStrike">
                          <a:solidFill>
                            <a:srgbClr val="333333"/>
                          </a:solidFill>
                          <a:effectLst/>
                          <a:latin typeface="Times New Roman" panose="02020603050405020304" pitchFamily="18" charset="0"/>
                        </a:rPr>
                        <a:t>1.6896</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0" i="0" u="none" strike="noStrike">
                          <a:solidFill>
                            <a:srgbClr val="333333"/>
                          </a:solidFill>
                          <a:effectLst/>
                          <a:latin typeface="Times New Roman" panose="02020603050405020304" pitchFamily="18" charset="0"/>
                        </a:rPr>
                        <a:t>18.7074</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0" i="0" u="none" strike="noStrike">
                          <a:solidFill>
                            <a:srgbClr val="333333"/>
                          </a:solidFill>
                          <a:effectLst/>
                          <a:latin typeface="Times New Roman" panose="02020603050405020304" pitchFamily="18" charset="0"/>
                        </a:rPr>
                        <a:t>5.9552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0" i="0" u="none" strike="noStrike">
                          <a:solidFill>
                            <a:srgbClr val="333333"/>
                          </a:solidFill>
                          <a:effectLst/>
                          <a:latin typeface="Times New Roman" panose="02020603050405020304" pitchFamily="18" charset="0"/>
                        </a:rPr>
                        <a:t>116.1528</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0" i="0" u="none" strike="noStrike">
                          <a:solidFill>
                            <a:srgbClr val="333333"/>
                          </a:solidFill>
                          <a:effectLst/>
                          <a:latin typeface="Times New Roman" panose="02020603050405020304" pitchFamily="18" charset="0"/>
                        </a:rPr>
                        <a:t>0.0428</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629392604"/>
                  </a:ext>
                </a:extLst>
              </a:tr>
              <a:tr h="203800">
                <a:tc gridSpan="13">
                  <a:txBody>
                    <a:bodyPr/>
                    <a:lstStyle/>
                    <a:p>
                      <a:pPr algn="ctr" fontAlgn="ctr"/>
                      <a:r>
                        <a:rPr lang="en-US" sz="1000" b="0" i="0" u="none" strike="noStrike">
                          <a:solidFill>
                            <a:srgbClr val="000000"/>
                          </a:solidFill>
                          <a:effectLst/>
                          <a:latin typeface="Times New Roman" panose="02020603050405020304" pitchFamily="18" charset="0"/>
                        </a:rPr>
                        <a:t>Single Scenario Effects</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768569"/>
                  </a:ext>
                </a:extLst>
              </a:tr>
              <a:tr h="203800">
                <a:tc>
                  <a:txBody>
                    <a:bodyPr/>
                    <a:lstStyle/>
                    <a:p>
                      <a:pPr algn="ctr" fontAlgn="ctr"/>
                      <a:r>
                        <a:rPr lang="en-US" sz="1000" b="0" i="0" u="none" strike="noStrike" dirty="0">
                          <a:solidFill>
                            <a:srgbClr val="000000"/>
                          </a:solidFill>
                          <a:effectLst/>
                          <a:latin typeface="Times New Roman" panose="02020603050405020304" pitchFamily="18" charset="0"/>
                        </a:rPr>
                        <a:t>Bicycles #2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333333"/>
                          </a:solidFill>
                          <a:effectLst/>
                          <a:latin typeface="Times New Roman" panose="02020603050405020304" pitchFamily="18" charset="0"/>
                        </a:rPr>
                        <a:t>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333333"/>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333333"/>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333333"/>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333333"/>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333333"/>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333333"/>
                          </a:solidFill>
                          <a:effectLst/>
                          <a:latin typeface="Times New Roman" panose="02020603050405020304" pitchFamily="18" charset="0"/>
                        </a:rPr>
                        <a:t>3.572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333333"/>
                          </a:solidFill>
                          <a:effectLst/>
                          <a:latin typeface="Times New Roman" panose="02020603050405020304" pitchFamily="18" charset="0"/>
                        </a:rPr>
                        <a:t>1.6846</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333333"/>
                          </a:solidFill>
                          <a:effectLst/>
                          <a:latin typeface="Times New Roman" panose="02020603050405020304" pitchFamily="18" charset="0"/>
                        </a:rPr>
                        <a:t>18.6442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333333"/>
                          </a:solidFill>
                          <a:effectLst/>
                          <a:latin typeface="Times New Roman" panose="02020603050405020304" pitchFamily="18" charset="0"/>
                        </a:rPr>
                        <a:t>5.9355</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333333"/>
                          </a:solidFill>
                          <a:effectLst/>
                          <a:latin typeface="Times New Roman" panose="02020603050405020304" pitchFamily="18" charset="0"/>
                        </a:rPr>
                        <a:t>115.7597</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333333"/>
                          </a:solidFill>
                          <a:effectLst/>
                          <a:latin typeface="Times New Roman" panose="02020603050405020304" pitchFamily="18" charset="0"/>
                        </a:rPr>
                        <a:t>0.0427</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extLst>
                  <a:ext uri="{0D108BD9-81ED-4DB2-BD59-A6C34878D82A}">
                    <a16:rowId xmlns:a16="http://schemas.microsoft.com/office/drawing/2014/main" val="1122502539"/>
                  </a:ext>
                </a:extLst>
              </a:tr>
              <a:tr h="203800">
                <a:tc>
                  <a:txBody>
                    <a:bodyPr/>
                    <a:lstStyle/>
                    <a:p>
                      <a:pPr algn="ctr" fontAlgn="ctr"/>
                      <a:r>
                        <a:rPr lang="en-US" sz="1000" b="0" i="0" u="none" strike="noStrike" dirty="0">
                          <a:solidFill>
                            <a:srgbClr val="000000"/>
                          </a:solidFill>
                          <a:effectLst/>
                          <a:latin typeface="Times New Roman" panose="02020603050405020304" pitchFamily="18" charset="0"/>
                        </a:rPr>
                        <a:t>Demand Management #2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3.5802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1.6883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18.6914</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5.9501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116.0533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0.0428</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extLst>
                  <a:ext uri="{0D108BD9-81ED-4DB2-BD59-A6C34878D82A}">
                    <a16:rowId xmlns:a16="http://schemas.microsoft.com/office/drawing/2014/main" val="1179727678"/>
                  </a:ext>
                </a:extLst>
              </a:tr>
              <a:tr h="203800">
                <a:tc>
                  <a:txBody>
                    <a:bodyPr/>
                    <a:lstStyle/>
                    <a:p>
                      <a:pPr algn="ctr" fontAlgn="ctr"/>
                      <a:r>
                        <a:rPr lang="en-US" sz="1000" b="0" i="0" u="none" strike="noStrike" dirty="0">
                          <a:solidFill>
                            <a:srgbClr val="000000"/>
                          </a:solidFill>
                          <a:effectLst/>
                          <a:latin typeface="Times New Roman" panose="02020603050405020304" pitchFamily="18" charset="0"/>
                        </a:rPr>
                        <a:t>Demand Management #3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3.5255</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dirty="0">
                          <a:solidFill>
                            <a:srgbClr val="000000"/>
                          </a:solidFill>
                          <a:effectLst/>
                          <a:latin typeface="Times New Roman" panose="02020603050405020304" pitchFamily="18" charset="0"/>
                        </a:rPr>
                        <a:t>1.667</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18.4011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5.8595</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114.2484</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0.0421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extLst>
                  <a:ext uri="{0D108BD9-81ED-4DB2-BD59-A6C34878D82A}">
                    <a16:rowId xmlns:a16="http://schemas.microsoft.com/office/drawing/2014/main" val="257168103"/>
                  </a:ext>
                </a:extLst>
              </a:tr>
              <a:tr h="203800">
                <a:tc>
                  <a:txBody>
                    <a:bodyPr/>
                    <a:lstStyle/>
                    <a:p>
                      <a:pPr algn="ctr" fontAlgn="ctr"/>
                      <a:r>
                        <a:rPr lang="en-US" sz="1000" b="0" i="0" u="none" strike="noStrike">
                          <a:solidFill>
                            <a:srgbClr val="000000"/>
                          </a:solidFill>
                          <a:effectLst/>
                          <a:latin typeface="Times New Roman" panose="02020603050405020304" pitchFamily="18" charset="0"/>
                        </a:rPr>
                        <a:t>Land Use #2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3.5513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1.6771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18.5353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5.9018</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115.0895</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0.0424</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extLst>
                  <a:ext uri="{0D108BD9-81ED-4DB2-BD59-A6C34878D82A}">
                    <a16:rowId xmlns:a16="http://schemas.microsoft.com/office/drawing/2014/main" val="363020010"/>
                  </a:ext>
                </a:extLst>
              </a:tr>
              <a:tr h="203800">
                <a:tc>
                  <a:txBody>
                    <a:bodyPr/>
                    <a:lstStyle/>
                    <a:p>
                      <a:pPr algn="ctr" fontAlgn="ctr"/>
                      <a:r>
                        <a:rPr lang="en-US" sz="1000" b="0" i="0" u="none" strike="noStrike">
                          <a:solidFill>
                            <a:srgbClr val="000000"/>
                          </a:solidFill>
                          <a:effectLst/>
                          <a:latin typeface="Times New Roman" panose="02020603050405020304" pitchFamily="18" charset="0"/>
                        </a:rPr>
                        <a:t>Parking #2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3.5771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1.7579</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dirty="0">
                          <a:solidFill>
                            <a:srgbClr val="000000"/>
                          </a:solidFill>
                          <a:effectLst/>
                          <a:latin typeface="Times New Roman" panose="02020603050405020304" pitchFamily="18" charset="0"/>
                        </a:rPr>
                        <a:t>18.6747</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5.9469</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115.9353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0.0427</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extLst>
                  <a:ext uri="{0D108BD9-81ED-4DB2-BD59-A6C34878D82A}">
                    <a16:rowId xmlns:a16="http://schemas.microsoft.com/office/drawing/2014/main" val="1410758959"/>
                  </a:ext>
                </a:extLst>
              </a:tr>
              <a:tr h="203800">
                <a:tc>
                  <a:txBody>
                    <a:bodyPr/>
                    <a:lstStyle/>
                    <a:p>
                      <a:pPr algn="ctr" fontAlgn="ctr"/>
                      <a:r>
                        <a:rPr lang="en-US" sz="1000" b="0" i="0" u="none" strike="noStrike">
                          <a:solidFill>
                            <a:srgbClr val="000000"/>
                          </a:solidFill>
                          <a:effectLst/>
                          <a:latin typeface="Times New Roman" panose="02020603050405020304" pitchFamily="18" charset="0"/>
                        </a:rPr>
                        <a:t>Parking #3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Times New Roman" panose="02020603050405020304" pitchFamily="18" charset="0"/>
                        </a:rPr>
                        <a:t>3.5358</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2.1646</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900" b="0" i="0" u="none" strike="noStrike">
                          <a:solidFill>
                            <a:srgbClr val="000000"/>
                          </a:solidFill>
                          <a:effectLst/>
                          <a:latin typeface="Times New Roman" panose="02020603050405020304" pitchFamily="18" charset="0"/>
                        </a:rPr>
                        <a:t>18.46</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dirty="0">
                          <a:solidFill>
                            <a:srgbClr val="000000"/>
                          </a:solidFill>
                          <a:effectLst/>
                          <a:latin typeface="Times New Roman" panose="02020603050405020304" pitchFamily="18" charset="0"/>
                        </a:rPr>
                        <a:t>5.8887</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114.5436</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0.0422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extLst>
                  <a:ext uri="{0D108BD9-81ED-4DB2-BD59-A6C34878D82A}">
                    <a16:rowId xmlns:a16="http://schemas.microsoft.com/office/drawing/2014/main" val="4126228224"/>
                  </a:ext>
                </a:extLst>
              </a:tr>
              <a:tr h="203800">
                <a:tc>
                  <a:txBody>
                    <a:bodyPr/>
                    <a:lstStyle/>
                    <a:p>
                      <a:pPr algn="ctr" fontAlgn="ctr"/>
                      <a:r>
                        <a:rPr lang="en-US" sz="1000" b="0" i="0" u="none" strike="noStrike">
                          <a:solidFill>
                            <a:srgbClr val="000000"/>
                          </a:solidFill>
                          <a:effectLst/>
                          <a:latin typeface="Times New Roman" panose="02020603050405020304" pitchFamily="18" charset="0"/>
                        </a:rPr>
                        <a:t>Transit #2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Times New Roman" panose="02020603050405020304" pitchFamily="18" charset="0"/>
                        </a:rPr>
                        <a:t>3.5193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dirty="0">
                          <a:solidFill>
                            <a:srgbClr val="000000"/>
                          </a:solidFill>
                          <a:effectLst/>
                          <a:latin typeface="Times New Roman" panose="02020603050405020304" pitchFamily="18" charset="0"/>
                        </a:rPr>
                        <a:t>1.6838</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18.3688</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5.8586</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dirty="0">
                          <a:solidFill>
                            <a:srgbClr val="000000"/>
                          </a:solidFill>
                          <a:effectLst/>
                          <a:latin typeface="Times New Roman" panose="02020603050405020304" pitchFamily="18" charset="0"/>
                        </a:rPr>
                        <a:t>114.4489</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0.0417</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extLst>
                  <a:ext uri="{0D108BD9-81ED-4DB2-BD59-A6C34878D82A}">
                    <a16:rowId xmlns:a16="http://schemas.microsoft.com/office/drawing/2014/main" val="3976817949"/>
                  </a:ext>
                </a:extLst>
              </a:tr>
              <a:tr h="203800">
                <a:tc>
                  <a:txBody>
                    <a:bodyPr/>
                    <a:lstStyle/>
                    <a:p>
                      <a:pPr algn="ctr" fontAlgn="ctr"/>
                      <a:r>
                        <a:rPr lang="en-US" sz="1000" b="0" i="0" u="none" strike="noStrike">
                          <a:solidFill>
                            <a:srgbClr val="000000"/>
                          </a:solidFill>
                          <a:effectLst/>
                          <a:latin typeface="Times New Roman" panose="02020603050405020304" pitchFamily="18" charset="0"/>
                        </a:rPr>
                        <a:t>Transit #3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3.413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dirty="0">
                          <a:solidFill>
                            <a:srgbClr val="000000"/>
                          </a:solidFill>
                          <a:effectLst/>
                          <a:latin typeface="Times New Roman" panose="02020603050405020304" pitchFamily="18" charset="0"/>
                        </a:rPr>
                        <a:t>1.6938</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17.8122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5.7081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dirty="0">
                          <a:solidFill>
                            <a:srgbClr val="000000"/>
                          </a:solidFill>
                          <a:effectLst/>
                          <a:latin typeface="Times New Roman" panose="02020603050405020304" pitchFamily="18" charset="0"/>
                        </a:rPr>
                        <a:t>112.2833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0.0393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extLst>
                  <a:ext uri="{0D108BD9-81ED-4DB2-BD59-A6C34878D82A}">
                    <a16:rowId xmlns:a16="http://schemas.microsoft.com/office/drawing/2014/main" val="182962452"/>
                  </a:ext>
                </a:extLst>
              </a:tr>
              <a:tr h="203800">
                <a:tc>
                  <a:txBody>
                    <a:bodyPr/>
                    <a:lstStyle/>
                    <a:p>
                      <a:pPr algn="ctr" fontAlgn="ctr"/>
                      <a:r>
                        <a:rPr lang="en-US" sz="1000" b="0" i="0" u="none" strike="noStrike">
                          <a:solidFill>
                            <a:srgbClr val="000000"/>
                          </a:solidFill>
                          <a:effectLst/>
                          <a:latin typeface="Times New Roman" panose="02020603050405020304" pitchFamily="18" charset="0"/>
                        </a:rPr>
                        <a:t>Vehicle Travel Cost #2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Times New Roman" panose="02020603050405020304" pitchFamily="18" charset="0"/>
                        </a:rPr>
                        <a:t>3.5204</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dirty="0">
                          <a:solidFill>
                            <a:srgbClr val="000000"/>
                          </a:solidFill>
                          <a:effectLst/>
                          <a:latin typeface="Times New Roman" panose="02020603050405020304" pitchFamily="18" charset="0"/>
                        </a:rPr>
                        <a:t>2.614</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900" b="0" i="0" u="none" strike="noStrike">
                          <a:solidFill>
                            <a:srgbClr val="000000"/>
                          </a:solidFill>
                          <a:effectLst/>
                          <a:latin typeface="Times New Roman" panose="02020603050405020304" pitchFamily="18" charset="0"/>
                        </a:rPr>
                        <a:t>18.3775</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5.8699</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dirty="0">
                          <a:solidFill>
                            <a:srgbClr val="000000"/>
                          </a:solidFill>
                          <a:effectLst/>
                          <a:latin typeface="Times New Roman" panose="02020603050405020304" pitchFamily="18" charset="0"/>
                        </a:rPr>
                        <a:t>113.9791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0.042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extLst>
                  <a:ext uri="{0D108BD9-81ED-4DB2-BD59-A6C34878D82A}">
                    <a16:rowId xmlns:a16="http://schemas.microsoft.com/office/drawing/2014/main" val="1203764515"/>
                  </a:ext>
                </a:extLst>
              </a:tr>
              <a:tr h="203800">
                <a:tc>
                  <a:txBody>
                    <a:bodyPr/>
                    <a:lstStyle/>
                    <a:p>
                      <a:pPr algn="ctr" fontAlgn="ctr"/>
                      <a:r>
                        <a:rPr lang="en-US" sz="1000" b="0" i="0" u="none" strike="noStrike">
                          <a:solidFill>
                            <a:srgbClr val="000000"/>
                          </a:solidFill>
                          <a:effectLst/>
                          <a:latin typeface="Times New Roman" panose="02020603050405020304" pitchFamily="18" charset="0"/>
                        </a:rPr>
                        <a:t>Vehicle Travel Cost #3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Times New Roman" panose="02020603050405020304" pitchFamily="18" charset="0"/>
                        </a:rPr>
                        <a:t>3.4543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3.3147</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900" b="0" i="0" u="none" strike="noStrike">
                          <a:solidFill>
                            <a:srgbClr val="000000"/>
                          </a:solidFill>
                          <a:effectLst/>
                          <a:latin typeface="Times New Roman" panose="02020603050405020304" pitchFamily="18" charset="0"/>
                        </a:rPr>
                        <a:t>18.0299</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5.7761</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a:solidFill>
                            <a:srgbClr val="000000"/>
                          </a:solidFill>
                          <a:effectLst/>
                          <a:latin typeface="Times New Roman" panose="02020603050405020304" pitchFamily="18" charset="0"/>
                        </a:rPr>
                        <a:t>111.7164</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tc>
                  <a:txBody>
                    <a:bodyPr/>
                    <a:lstStyle/>
                    <a:p>
                      <a:pPr algn="ctr" fontAlgn="ctr"/>
                      <a:r>
                        <a:rPr lang="en-US" sz="900" b="0" i="0" u="none" strike="noStrike" dirty="0">
                          <a:solidFill>
                            <a:srgbClr val="000000"/>
                          </a:solidFill>
                          <a:effectLst/>
                          <a:latin typeface="Times New Roman" panose="02020603050405020304" pitchFamily="18" charset="0"/>
                        </a:rPr>
                        <a:t>0.0413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D8D"/>
                    </a:solidFill>
                  </a:tcPr>
                </a:tc>
                <a:extLst>
                  <a:ext uri="{0D108BD9-81ED-4DB2-BD59-A6C34878D82A}">
                    <a16:rowId xmlns:a16="http://schemas.microsoft.com/office/drawing/2014/main" val="355511159"/>
                  </a:ext>
                </a:extLst>
              </a:tr>
              <a:tr h="203800">
                <a:tc gridSpan="7">
                  <a:txBody>
                    <a:bodyPr/>
                    <a:lstStyle/>
                    <a:p>
                      <a:pPr algn="ctr" fontAlgn="ctr"/>
                      <a:r>
                        <a:rPr lang="en-US" sz="1000" b="0" i="0" u="none" strike="noStrike" dirty="0">
                          <a:solidFill>
                            <a:srgbClr val="000000"/>
                          </a:solidFill>
                          <a:effectLst/>
                          <a:latin typeface="Times New Roman" panose="02020603050405020304" pitchFamily="18" charset="0"/>
                        </a:rPr>
                        <a:t>25% Quartile of Performance Measures (all scenarios included)</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Times New Roman" panose="02020603050405020304" pitchFamily="18" charset="0"/>
                        </a:rPr>
                        <a:t>3.3144</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2.134575</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17.29955</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5.565775</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108.4483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Times New Roman" panose="02020603050405020304" pitchFamily="18" charset="0"/>
                        </a:rPr>
                        <a:t>0.0383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06153"/>
                  </a:ext>
                </a:extLst>
              </a:tr>
              <a:tr h="203800">
                <a:tc gridSpan="7">
                  <a:txBody>
                    <a:bodyPr/>
                    <a:lstStyle/>
                    <a:p>
                      <a:pPr algn="ctr" fontAlgn="ctr"/>
                      <a:r>
                        <a:rPr lang="en-US" sz="1000" b="0" i="0" u="none" strike="noStrike" dirty="0">
                          <a:solidFill>
                            <a:srgbClr val="000000"/>
                          </a:solidFill>
                          <a:effectLst/>
                          <a:latin typeface="Times New Roman" panose="02020603050405020304" pitchFamily="18" charset="0"/>
                        </a:rPr>
                        <a:t>50% Quartile of Performance Measures (all scenarios included)</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000000"/>
                          </a:solidFill>
                          <a:effectLst/>
                          <a:latin typeface="Times New Roman" panose="02020603050405020304" pitchFamily="18" charset="0"/>
                        </a:rPr>
                        <a:t>3.38351142</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2.672144444</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17.6604213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5.665058333</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rPr>
                        <a:t>110.2666978</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Times New Roman" panose="02020603050405020304" pitchFamily="18" charset="0"/>
                        </a:rPr>
                        <a:t>0.039725617</a:t>
                      </a:r>
                    </a:p>
                  </a:txBody>
                  <a:tcPr marL="3682" marR="3682" marT="3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842880"/>
                  </a:ext>
                </a:extLst>
              </a:tr>
            </a:tbl>
          </a:graphicData>
        </a:graphic>
      </p:graphicFrame>
    </p:spTree>
    <p:extLst>
      <p:ext uri="{BB962C8B-B14F-4D97-AF65-F5344CB8AC3E}">
        <p14:creationId xmlns:p14="http://schemas.microsoft.com/office/powerpoint/2010/main" val="6046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Best Scenario(s)?</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560832" y="1036320"/>
            <a:ext cx="10948416" cy="5456554"/>
          </a:xfrm>
        </p:spPr>
        <p:txBody>
          <a:bodyPr>
            <a:normAutofit/>
          </a:bodyPr>
          <a:lstStyle/>
          <a:p>
            <a:pPr lvl="1"/>
            <a:r>
              <a:rPr lang="en-US" sz="2000" dirty="0">
                <a:latin typeface="Times New Roman" panose="02020603050405020304" pitchFamily="18" charset="0"/>
                <a:cs typeface="Times New Roman" panose="02020603050405020304" pitchFamily="18" charset="0"/>
              </a:rPr>
              <a:t>Ranking the scenarios based on their performance rankings:</a:t>
            </a: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Best 5 scenarios are:</a:t>
            </a:r>
          </a:p>
          <a:p>
            <a:pPr marL="1257300" lvl="2" indent="-342900">
              <a:buAutoNum type="arabicParenR"/>
            </a:pPr>
            <a:r>
              <a:rPr lang="en-US" sz="1600" dirty="0">
                <a:latin typeface="Times New Roman" panose="02020603050405020304" pitchFamily="18" charset="0"/>
                <a:cs typeface="Times New Roman" panose="02020603050405020304" pitchFamily="18" charset="0"/>
              </a:rPr>
              <a:t>VMT pricing</a:t>
            </a:r>
          </a:p>
          <a:p>
            <a:pPr marL="1257300" lvl="2" indent="-342900">
              <a:buAutoNum type="arabicParenR"/>
            </a:pPr>
            <a:r>
              <a:rPr lang="en-US" sz="1600" dirty="0">
                <a:latin typeface="Times New Roman" panose="02020603050405020304" pitchFamily="18" charset="0"/>
                <a:cs typeface="Times New Roman" panose="02020603050405020304" pitchFamily="18" charset="0"/>
              </a:rPr>
              <a:t>Improvement of transit supply</a:t>
            </a:r>
          </a:p>
          <a:p>
            <a:pPr marL="1257300" lvl="2" indent="-342900">
              <a:buAutoNum type="arabicParenR"/>
            </a:pPr>
            <a:r>
              <a:rPr lang="en-US" sz="1600" dirty="0">
                <a:latin typeface="Times New Roman" panose="02020603050405020304" pitchFamily="18" charset="0"/>
                <a:cs typeface="Times New Roman" panose="02020603050405020304" pitchFamily="18" charset="0"/>
              </a:rPr>
              <a:t>Parking Pricing and Land use development</a:t>
            </a: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48</a:t>
            </a:fld>
            <a:endParaRPr lang="ko-KR" altLang="en-US" dirty="0"/>
          </a:p>
        </p:txBody>
      </p:sp>
      <p:graphicFrame>
        <p:nvGraphicFramePr>
          <p:cNvPr id="5" name="Table 4">
            <a:extLst>
              <a:ext uri="{FF2B5EF4-FFF2-40B4-BE49-F238E27FC236}">
                <a16:creationId xmlns:a16="http://schemas.microsoft.com/office/drawing/2014/main" id="{A86B3DCF-E2DE-4232-B69B-6E64AD495A1F}"/>
              </a:ext>
            </a:extLst>
          </p:cNvPr>
          <p:cNvGraphicFramePr>
            <a:graphicFrameLocks noGrp="1"/>
          </p:cNvGraphicFramePr>
          <p:nvPr>
            <p:extLst>
              <p:ext uri="{D42A27DB-BD31-4B8C-83A1-F6EECF244321}">
                <p14:modId xmlns:p14="http://schemas.microsoft.com/office/powerpoint/2010/main" val="4105873658"/>
              </p:ext>
            </p:extLst>
          </p:nvPr>
        </p:nvGraphicFramePr>
        <p:xfrm>
          <a:off x="1444690" y="1702746"/>
          <a:ext cx="9302620" cy="2874010"/>
        </p:xfrm>
        <a:graphic>
          <a:graphicData uri="http://schemas.openxmlformats.org/drawingml/2006/table">
            <a:tbl>
              <a:tblPr/>
              <a:tblGrid>
                <a:gridCol w="3566500">
                  <a:extLst>
                    <a:ext uri="{9D8B030D-6E8A-4147-A177-3AD203B41FA5}">
                      <a16:colId xmlns:a16="http://schemas.microsoft.com/office/drawing/2014/main" val="1190485266"/>
                    </a:ext>
                  </a:extLst>
                </a:gridCol>
                <a:gridCol w="713300">
                  <a:extLst>
                    <a:ext uri="{9D8B030D-6E8A-4147-A177-3AD203B41FA5}">
                      <a16:colId xmlns:a16="http://schemas.microsoft.com/office/drawing/2014/main" val="3483134008"/>
                    </a:ext>
                  </a:extLst>
                </a:gridCol>
                <a:gridCol w="847044">
                  <a:extLst>
                    <a:ext uri="{9D8B030D-6E8A-4147-A177-3AD203B41FA5}">
                      <a16:colId xmlns:a16="http://schemas.microsoft.com/office/drawing/2014/main" val="383252329"/>
                    </a:ext>
                  </a:extLst>
                </a:gridCol>
                <a:gridCol w="757881">
                  <a:extLst>
                    <a:ext uri="{9D8B030D-6E8A-4147-A177-3AD203B41FA5}">
                      <a16:colId xmlns:a16="http://schemas.microsoft.com/office/drawing/2014/main" val="995134958"/>
                    </a:ext>
                  </a:extLst>
                </a:gridCol>
                <a:gridCol w="1040229">
                  <a:extLst>
                    <a:ext uri="{9D8B030D-6E8A-4147-A177-3AD203B41FA5}">
                      <a16:colId xmlns:a16="http://schemas.microsoft.com/office/drawing/2014/main" val="824188201"/>
                    </a:ext>
                  </a:extLst>
                </a:gridCol>
                <a:gridCol w="876764">
                  <a:extLst>
                    <a:ext uri="{9D8B030D-6E8A-4147-A177-3AD203B41FA5}">
                      <a16:colId xmlns:a16="http://schemas.microsoft.com/office/drawing/2014/main" val="3448434026"/>
                    </a:ext>
                  </a:extLst>
                </a:gridCol>
                <a:gridCol w="743021">
                  <a:extLst>
                    <a:ext uri="{9D8B030D-6E8A-4147-A177-3AD203B41FA5}">
                      <a16:colId xmlns:a16="http://schemas.microsoft.com/office/drawing/2014/main" val="517158010"/>
                    </a:ext>
                  </a:extLst>
                </a:gridCol>
                <a:gridCol w="757881">
                  <a:extLst>
                    <a:ext uri="{9D8B030D-6E8A-4147-A177-3AD203B41FA5}">
                      <a16:colId xmlns:a16="http://schemas.microsoft.com/office/drawing/2014/main" val="1400363716"/>
                    </a:ext>
                  </a:extLst>
                </a:gridCol>
              </a:tblGrid>
              <a:tr h="473710">
                <a:tc>
                  <a:txBody>
                    <a:bodyPr/>
                    <a:lstStyle/>
                    <a:p>
                      <a:pPr algn="ctr" fontAlgn="ctr"/>
                      <a:r>
                        <a:rPr lang="en-US" sz="1100" b="0" i="0" u="none" strike="noStrike">
                          <a:solidFill>
                            <a:srgbClr val="000000"/>
                          </a:solidFill>
                          <a:effectLst/>
                          <a:latin typeface="Times New Roman" panose="02020603050405020304" pitchFamily="18" charset="0"/>
                        </a:rPr>
                        <a:t>Potential Scenarios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000" b="1" i="0" u="none" strike="noStrike">
                          <a:solidFill>
                            <a:srgbClr val="333333"/>
                          </a:solidFill>
                          <a:effectLst/>
                          <a:latin typeface="Times New Roman" panose="02020603050405020304" pitchFamily="18" charset="0"/>
                        </a:rPr>
                        <a:t>Fatalities &amp; Injuries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000" b="1" i="0" u="none" strike="noStrike" dirty="0">
                          <a:solidFill>
                            <a:srgbClr val="333333"/>
                          </a:solidFill>
                          <a:effectLst/>
                          <a:latin typeface="Times New Roman" panose="02020603050405020304" pitchFamily="18" charset="0"/>
                        </a:rPr>
                        <a:t>Vehicle Cost</a:t>
                      </a:r>
                    </a:p>
                    <a:p>
                      <a:pPr algn="ctr" fontAlgn="ctr"/>
                      <a:r>
                        <a:rPr lang="en-US" sz="1000" b="1" i="0" u="none" strike="noStrike" dirty="0">
                          <a:solidFill>
                            <a:srgbClr val="333333"/>
                          </a:solidFill>
                          <a:effectLst/>
                          <a:latin typeface="Times New Roman" panose="02020603050405020304" pitchFamily="18" charset="0"/>
                        </a:rPr>
                        <a:t>Per Capita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000" b="1" i="0" u="none" strike="noStrike" dirty="0">
                          <a:solidFill>
                            <a:srgbClr val="333333"/>
                          </a:solidFill>
                          <a:effectLst/>
                          <a:latin typeface="Times New Roman" panose="02020603050405020304" pitchFamily="18" charset="0"/>
                        </a:rPr>
                        <a:t>DVMT</a:t>
                      </a:r>
                    </a:p>
                    <a:p>
                      <a:pPr algn="ctr" fontAlgn="ctr"/>
                      <a:r>
                        <a:rPr lang="en-US" sz="1000" b="1" i="0" u="none" strike="noStrike" dirty="0">
                          <a:solidFill>
                            <a:srgbClr val="333333"/>
                          </a:solidFill>
                          <a:effectLst/>
                          <a:latin typeface="Times New Roman" panose="02020603050405020304" pitchFamily="18" charset="0"/>
                        </a:rPr>
                        <a:t>Per Capita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000" b="1" i="0" u="none" strike="noStrike" dirty="0">
                          <a:solidFill>
                            <a:srgbClr val="333333"/>
                          </a:solidFill>
                          <a:effectLst/>
                          <a:latin typeface="Times New Roman" panose="02020603050405020304" pitchFamily="18" charset="0"/>
                        </a:rPr>
                        <a:t>GHG Emissions </a:t>
                      </a:r>
                    </a:p>
                    <a:p>
                      <a:pPr algn="ctr" fontAlgn="ctr"/>
                      <a:r>
                        <a:rPr lang="en-US" sz="1000" b="1" i="0" u="none" strike="noStrike" dirty="0">
                          <a:solidFill>
                            <a:srgbClr val="333333"/>
                          </a:solidFill>
                          <a:effectLst/>
                          <a:latin typeface="Times New Roman" panose="02020603050405020304" pitchFamily="18" charset="0"/>
                        </a:rPr>
                        <a:t>Per Capita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000" b="1" i="0" u="none" strike="noStrike" dirty="0">
                          <a:solidFill>
                            <a:srgbClr val="333333"/>
                          </a:solidFill>
                          <a:effectLst/>
                          <a:latin typeface="Times New Roman" panose="02020603050405020304" pitchFamily="18" charset="0"/>
                        </a:rPr>
                        <a:t>Fuel </a:t>
                      </a:r>
                    </a:p>
                    <a:p>
                      <a:pPr algn="ctr" fontAlgn="ctr"/>
                      <a:r>
                        <a:rPr lang="en-US" sz="1000" b="1" i="0" u="none" strike="noStrike" dirty="0">
                          <a:solidFill>
                            <a:srgbClr val="333333"/>
                          </a:solidFill>
                          <a:effectLst/>
                          <a:latin typeface="Times New Roman" panose="02020603050405020304" pitchFamily="18" charset="0"/>
                        </a:rPr>
                        <a:t>Consumption</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000" b="1" i="0" u="none" strike="noStrike" dirty="0">
                          <a:solidFill>
                            <a:srgbClr val="333333"/>
                          </a:solidFill>
                          <a:effectLst/>
                          <a:latin typeface="Times New Roman" panose="02020603050405020304" pitchFamily="18" charset="0"/>
                        </a:rPr>
                        <a:t>DVHT</a:t>
                      </a:r>
                    </a:p>
                    <a:p>
                      <a:pPr algn="ctr" fontAlgn="ctr"/>
                      <a:r>
                        <a:rPr lang="en-US" sz="1000" b="1" i="0" u="none" strike="noStrike" dirty="0">
                          <a:solidFill>
                            <a:srgbClr val="333333"/>
                          </a:solidFill>
                          <a:effectLst/>
                          <a:latin typeface="Times New Roman" panose="02020603050405020304" pitchFamily="18" charset="0"/>
                        </a:rPr>
                        <a:t>Per Capita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0" i="0" u="none" strike="noStrike">
                          <a:solidFill>
                            <a:srgbClr val="000000"/>
                          </a:solidFill>
                          <a:effectLst/>
                          <a:latin typeface="Times New Roman" panose="02020603050405020304" pitchFamily="18" charset="0"/>
                        </a:rPr>
                        <a:t>Rank Sum</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573072077"/>
                  </a:ext>
                </a:extLst>
              </a:tr>
              <a:tr h="240030">
                <a:tc>
                  <a:txBody>
                    <a:bodyPr/>
                    <a:lstStyle/>
                    <a:p>
                      <a:pPr algn="ctr" fontAlgn="ctr"/>
                      <a:r>
                        <a:rPr lang="en-US" sz="1200" b="0" i="0" u="none" strike="noStrike">
                          <a:solidFill>
                            <a:srgbClr val="000000"/>
                          </a:solidFill>
                          <a:effectLst/>
                          <a:latin typeface="Times New Roman" panose="02020603050405020304" pitchFamily="18" charset="0"/>
                        </a:rPr>
                        <a:t>Bicycles #2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rPr>
                        <a:t>48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240888"/>
                  </a:ext>
                </a:extLst>
              </a:tr>
              <a:tr h="240030">
                <a:tc>
                  <a:txBody>
                    <a:bodyPr/>
                    <a:lstStyle/>
                    <a:p>
                      <a:pPr algn="ctr" fontAlgn="ctr"/>
                      <a:r>
                        <a:rPr lang="en-US" sz="1200" b="0" i="0" u="none" strike="noStrike">
                          <a:solidFill>
                            <a:srgbClr val="000000"/>
                          </a:solidFill>
                          <a:effectLst/>
                          <a:latin typeface="Times New Roman" panose="02020603050405020304" pitchFamily="18" charset="0"/>
                        </a:rPr>
                        <a:t>Demand Management #2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rPr>
                        <a:t>56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99628"/>
                  </a:ext>
                </a:extLst>
              </a:tr>
              <a:tr h="240030">
                <a:tc>
                  <a:txBody>
                    <a:bodyPr/>
                    <a:lstStyle/>
                    <a:p>
                      <a:pPr algn="ctr" fontAlgn="ctr"/>
                      <a:r>
                        <a:rPr lang="en-US" sz="1200" b="0" i="0" u="none" strike="noStrike">
                          <a:solidFill>
                            <a:srgbClr val="000000"/>
                          </a:solidFill>
                          <a:effectLst/>
                          <a:latin typeface="Times New Roman" panose="02020603050405020304" pitchFamily="18" charset="0"/>
                        </a:rPr>
                        <a:t>Demand Management #3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33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03621554"/>
                  </a:ext>
                </a:extLst>
              </a:tr>
              <a:tr h="240030">
                <a:tc>
                  <a:txBody>
                    <a:bodyPr/>
                    <a:lstStyle/>
                    <a:p>
                      <a:pPr algn="ctr" fontAlgn="ctr"/>
                      <a:r>
                        <a:rPr lang="en-US" sz="1200" b="0" i="0" u="none" strike="noStrike">
                          <a:solidFill>
                            <a:srgbClr val="000000"/>
                          </a:solidFill>
                          <a:effectLst/>
                          <a:latin typeface="Times New Roman" panose="02020603050405020304" pitchFamily="18" charset="0"/>
                        </a:rPr>
                        <a:t>Land Use #2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rPr>
                        <a:t>44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48022"/>
                  </a:ext>
                </a:extLst>
              </a:tr>
              <a:tr h="240030">
                <a:tc>
                  <a:txBody>
                    <a:bodyPr/>
                    <a:lstStyle/>
                    <a:p>
                      <a:pPr algn="ctr" fontAlgn="ctr"/>
                      <a:r>
                        <a:rPr lang="en-US" sz="1200" b="0" i="0" u="none" strike="noStrike">
                          <a:solidFill>
                            <a:srgbClr val="000000"/>
                          </a:solidFill>
                          <a:effectLst/>
                          <a:latin typeface="Times New Roman" panose="02020603050405020304" pitchFamily="18" charset="0"/>
                        </a:rPr>
                        <a:t>Parking #2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333333"/>
                          </a:solidFill>
                          <a:effectLst/>
                          <a:latin typeface="Times New Roman" panose="02020603050405020304" pitchFamily="18" charset="0"/>
                        </a:rPr>
                        <a:t>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rPr>
                        <a:t>49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673955"/>
                  </a:ext>
                </a:extLst>
              </a:tr>
              <a:tr h="240030">
                <a:tc>
                  <a:txBody>
                    <a:bodyPr/>
                    <a:lstStyle/>
                    <a:p>
                      <a:pPr algn="ctr" fontAlgn="ctr"/>
                      <a:r>
                        <a:rPr lang="en-US" sz="1200" b="0" i="0" u="none" strike="noStrike">
                          <a:solidFill>
                            <a:srgbClr val="000000"/>
                          </a:solidFill>
                          <a:effectLst/>
                          <a:latin typeface="Times New Roman" panose="02020603050405020304" pitchFamily="18" charset="0"/>
                        </a:rPr>
                        <a:t>Parking #3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33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029899412"/>
                  </a:ext>
                </a:extLst>
              </a:tr>
              <a:tr h="240030">
                <a:tc>
                  <a:txBody>
                    <a:bodyPr/>
                    <a:lstStyle/>
                    <a:p>
                      <a:pPr algn="ctr" fontAlgn="ctr"/>
                      <a:r>
                        <a:rPr lang="en-US" sz="1200" b="0" i="0" u="none" strike="noStrike">
                          <a:solidFill>
                            <a:srgbClr val="000000"/>
                          </a:solidFill>
                          <a:effectLst/>
                          <a:latin typeface="Times New Roman" panose="02020603050405020304" pitchFamily="18" charset="0"/>
                        </a:rPr>
                        <a:t>Transit #2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dirty="0">
                          <a:solidFill>
                            <a:srgbClr val="333333"/>
                          </a:solidFill>
                          <a:effectLst/>
                          <a:latin typeface="Times New Roman" panose="02020603050405020304" pitchFamily="18"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25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017842529"/>
                  </a:ext>
                </a:extLst>
              </a:tr>
              <a:tr h="240030">
                <a:tc>
                  <a:txBody>
                    <a:bodyPr/>
                    <a:lstStyle/>
                    <a:p>
                      <a:pPr algn="ctr" fontAlgn="ctr"/>
                      <a:r>
                        <a:rPr lang="en-US" sz="1200" b="0" i="0" u="none" strike="noStrike">
                          <a:solidFill>
                            <a:srgbClr val="000000"/>
                          </a:solidFill>
                          <a:effectLst/>
                          <a:latin typeface="Times New Roman" panose="02020603050405020304" pitchFamily="18" charset="0"/>
                        </a:rPr>
                        <a:t>Transit #3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000000"/>
                          </a:solidFill>
                          <a:effectLst/>
                          <a:latin typeface="Times New Roman" panose="02020603050405020304" pitchFamily="18" charset="0"/>
                        </a:rPr>
                        <a:t>11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58757690"/>
                  </a:ext>
                </a:extLst>
              </a:tr>
              <a:tr h="240030">
                <a:tc>
                  <a:txBody>
                    <a:bodyPr/>
                    <a:lstStyle/>
                    <a:p>
                      <a:pPr algn="ctr" fontAlgn="ctr"/>
                      <a:r>
                        <a:rPr lang="en-US" sz="1200" b="0" i="0" u="none" strike="noStrike">
                          <a:solidFill>
                            <a:srgbClr val="000000"/>
                          </a:solidFill>
                          <a:effectLst/>
                          <a:latin typeface="Times New Roman" panose="02020603050405020304" pitchFamily="18" charset="0"/>
                        </a:rPr>
                        <a:t>Vehicle Travel Cost #2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dirty="0">
                          <a:solidFill>
                            <a:srgbClr val="000000"/>
                          </a:solidFill>
                          <a:effectLst/>
                          <a:latin typeface="Times New Roman" panose="02020603050405020304" pitchFamily="18" charset="0"/>
                        </a:rPr>
                        <a:t>22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33184489"/>
                  </a:ext>
                </a:extLst>
              </a:tr>
              <a:tr h="240030">
                <a:tc>
                  <a:txBody>
                    <a:bodyPr/>
                    <a:lstStyle/>
                    <a:p>
                      <a:pPr algn="ctr" fontAlgn="ctr"/>
                      <a:r>
                        <a:rPr lang="en-US" sz="1200" b="0" i="0" u="none" strike="noStrike">
                          <a:solidFill>
                            <a:srgbClr val="000000"/>
                          </a:solidFill>
                          <a:effectLst/>
                          <a:latin typeface="Times New Roman" panose="02020603050405020304" pitchFamily="18" charset="0"/>
                        </a:rPr>
                        <a:t>Vehicle Travel Cost #3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dirty="0">
                          <a:solidFill>
                            <a:srgbClr val="000000"/>
                          </a:solidFill>
                          <a:effectLst/>
                          <a:latin typeface="Times New Roman" panose="02020603050405020304" pitchFamily="18" charset="0"/>
                        </a:rPr>
                        <a:t>10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74678974"/>
                  </a:ext>
                </a:extLst>
              </a:tr>
            </a:tbl>
          </a:graphicData>
        </a:graphic>
      </p:graphicFrame>
    </p:spTree>
    <p:extLst>
      <p:ext uri="{BB962C8B-B14F-4D97-AF65-F5344CB8AC3E}">
        <p14:creationId xmlns:p14="http://schemas.microsoft.com/office/powerpoint/2010/main" val="308305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500"/>
                                        <p:tgtEl>
                                          <p:spTgt spid="3">
                                            <p:txEl>
                                              <p:pRg st="11" end="1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Effect transition="in" filter="fade">
                                      <p:cBhvr>
                                        <p:cTn id="15" dur="500"/>
                                        <p:tgtEl>
                                          <p:spTgt spid="3">
                                            <p:txEl>
                                              <p:pRg st="12" end="1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3" end="13"/>
                                            </p:txEl>
                                          </p:spTgt>
                                        </p:tgtEl>
                                        <p:attrNameLst>
                                          <p:attrName>style.visibility</p:attrName>
                                        </p:attrNameLst>
                                      </p:cBhvr>
                                      <p:to>
                                        <p:strVal val="visible"/>
                                      </p:to>
                                    </p:set>
                                    <p:animEffect transition="in" filter="fade">
                                      <p:cBhvr>
                                        <p:cTn id="18" dur="500"/>
                                        <p:tgtEl>
                                          <p:spTgt spid="3">
                                            <p:txEl>
                                              <p:pRg st="13" end="1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animEffect transition="in" filter="fade">
                                      <p:cBhvr>
                                        <p:cTn id="2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Best Scenario(s)?</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560832" y="1036320"/>
            <a:ext cx="10948416" cy="5456554"/>
          </a:xfrm>
        </p:spPr>
        <p:txBody>
          <a:bodyPr>
            <a:normAutofit/>
          </a:bodyPr>
          <a:lstStyle/>
          <a:p>
            <a:pPr lvl="1"/>
            <a:r>
              <a:rPr lang="en-US" sz="1800" dirty="0">
                <a:latin typeface="Times New Roman" panose="02020603050405020304" pitchFamily="18" charset="0"/>
                <a:cs typeface="Times New Roman" panose="02020603050405020304" pitchFamily="18" charset="0"/>
              </a:rPr>
              <a:t>What is the compound effect of the combination of scenarios?</a:t>
            </a: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Combination of scenarios can make significant improvements in achieving performance measurement goals!</a:t>
            </a:r>
          </a:p>
          <a:p>
            <a:pPr lvl="2"/>
            <a:r>
              <a:rPr lang="en-US" sz="1400" dirty="0">
                <a:latin typeface="Times New Roman" panose="02020603050405020304" pitchFamily="18" charset="0"/>
                <a:cs typeface="Times New Roman" panose="02020603050405020304" pitchFamily="18" charset="0"/>
              </a:rPr>
              <a:t>Not only in comparison with 50% percentile but also compared to 25% percentile values of performance measures, they did well</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49</a:t>
            </a:fld>
            <a:endParaRPr lang="ko-KR" altLang="en-US" dirty="0"/>
          </a:p>
        </p:txBody>
      </p:sp>
      <p:graphicFrame>
        <p:nvGraphicFramePr>
          <p:cNvPr id="6" name="Table 5">
            <a:extLst>
              <a:ext uri="{FF2B5EF4-FFF2-40B4-BE49-F238E27FC236}">
                <a16:creationId xmlns:a16="http://schemas.microsoft.com/office/drawing/2014/main" id="{419166C4-6966-4479-833E-64FE42A1C330}"/>
              </a:ext>
            </a:extLst>
          </p:cNvPr>
          <p:cNvGraphicFramePr>
            <a:graphicFrameLocks noGrp="1"/>
          </p:cNvGraphicFramePr>
          <p:nvPr>
            <p:extLst>
              <p:ext uri="{D42A27DB-BD31-4B8C-83A1-F6EECF244321}">
                <p14:modId xmlns:p14="http://schemas.microsoft.com/office/powerpoint/2010/main" val="3176454656"/>
              </p:ext>
            </p:extLst>
          </p:nvPr>
        </p:nvGraphicFramePr>
        <p:xfrm>
          <a:off x="777240" y="1571534"/>
          <a:ext cx="10515599" cy="3140428"/>
        </p:xfrm>
        <a:graphic>
          <a:graphicData uri="http://schemas.openxmlformats.org/drawingml/2006/table">
            <a:tbl>
              <a:tblPr/>
              <a:tblGrid>
                <a:gridCol w="6012131">
                  <a:extLst>
                    <a:ext uri="{9D8B030D-6E8A-4147-A177-3AD203B41FA5}">
                      <a16:colId xmlns:a16="http://schemas.microsoft.com/office/drawing/2014/main" val="3176047787"/>
                    </a:ext>
                  </a:extLst>
                </a:gridCol>
                <a:gridCol w="720555">
                  <a:extLst>
                    <a:ext uri="{9D8B030D-6E8A-4147-A177-3AD203B41FA5}">
                      <a16:colId xmlns:a16="http://schemas.microsoft.com/office/drawing/2014/main" val="1635159883"/>
                    </a:ext>
                  </a:extLst>
                </a:gridCol>
                <a:gridCol w="743072">
                  <a:extLst>
                    <a:ext uri="{9D8B030D-6E8A-4147-A177-3AD203B41FA5}">
                      <a16:colId xmlns:a16="http://schemas.microsoft.com/office/drawing/2014/main" val="3238033139"/>
                    </a:ext>
                  </a:extLst>
                </a:gridCol>
                <a:gridCol w="720555">
                  <a:extLst>
                    <a:ext uri="{9D8B030D-6E8A-4147-A177-3AD203B41FA5}">
                      <a16:colId xmlns:a16="http://schemas.microsoft.com/office/drawing/2014/main" val="3963190185"/>
                    </a:ext>
                  </a:extLst>
                </a:gridCol>
                <a:gridCol w="799366">
                  <a:extLst>
                    <a:ext uri="{9D8B030D-6E8A-4147-A177-3AD203B41FA5}">
                      <a16:colId xmlns:a16="http://schemas.microsoft.com/office/drawing/2014/main" val="4273045061"/>
                    </a:ext>
                  </a:extLst>
                </a:gridCol>
                <a:gridCol w="776848">
                  <a:extLst>
                    <a:ext uri="{9D8B030D-6E8A-4147-A177-3AD203B41FA5}">
                      <a16:colId xmlns:a16="http://schemas.microsoft.com/office/drawing/2014/main" val="3968796345"/>
                    </a:ext>
                  </a:extLst>
                </a:gridCol>
                <a:gridCol w="743072">
                  <a:extLst>
                    <a:ext uri="{9D8B030D-6E8A-4147-A177-3AD203B41FA5}">
                      <a16:colId xmlns:a16="http://schemas.microsoft.com/office/drawing/2014/main" val="19085055"/>
                    </a:ext>
                  </a:extLst>
                </a:gridCol>
              </a:tblGrid>
              <a:tr h="566198">
                <a:tc>
                  <a:txBody>
                    <a:bodyPr/>
                    <a:lstStyle/>
                    <a:p>
                      <a:pPr algn="ctr" fontAlgn="ctr"/>
                      <a:r>
                        <a:rPr lang="en-US" sz="1600" b="0" i="0" u="none" strike="noStrike" dirty="0">
                          <a:solidFill>
                            <a:srgbClr val="000000"/>
                          </a:solidFill>
                          <a:effectLst/>
                          <a:latin typeface="Times New Roman" panose="02020603050405020304" pitchFamily="18" charset="0"/>
                        </a:rPr>
                        <a:t>Potential Scenarios</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333333"/>
                          </a:solidFill>
                          <a:effectLst/>
                          <a:latin typeface="Times New Roman" panose="02020603050405020304" pitchFamily="18" charset="0"/>
                        </a:rPr>
                        <a:t>Fatalities &amp; Injuries</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333333"/>
                          </a:solidFill>
                          <a:effectLst/>
                          <a:latin typeface="Times New Roman" panose="02020603050405020304" pitchFamily="18" charset="0"/>
                        </a:rPr>
                        <a:t>Vehicle Cost Per Capita</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dirty="0">
                          <a:solidFill>
                            <a:srgbClr val="333333"/>
                          </a:solidFill>
                          <a:effectLst/>
                          <a:latin typeface="Times New Roman" panose="02020603050405020304" pitchFamily="18" charset="0"/>
                        </a:rPr>
                        <a:t>DVMT </a:t>
                      </a:r>
                    </a:p>
                    <a:p>
                      <a:pPr algn="ctr" fontAlgn="ctr"/>
                      <a:r>
                        <a:rPr lang="en-US" sz="1000" b="1" i="0" u="none" strike="noStrike" dirty="0">
                          <a:solidFill>
                            <a:srgbClr val="333333"/>
                          </a:solidFill>
                          <a:effectLst/>
                          <a:latin typeface="Times New Roman" panose="02020603050405020304" pitchFamily="18" charset="0"/>
                        </a:rPr>
                        <a:t>Per Capita</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dirty="0">
                          <a:solidFill>
                            <a:srgbClr val="333333"/>
                          </a:solidFill>
                          <a:effectLst/>
                          <a:latin typeface="Times New Roman" panose="02020603050405020304" pitchFamily="18" charset="0"/>
                        </a:rPr>
                        <a:t>GHG </a:t>
                      </a:r>
                    </a:p>
                    <a:p>
                      <a:pPr algn="ctr" fontAlgn="ctr"/>
                      <a:r>
                        <a:rPr lang="en-US" sz="1000" b="1" i="0" u="none" strike="noStrike" dirty="0">
                          <a:solidFill>
                            <a:srgbClr val="333333"/>
                          </a:solidFill>
                          <a:effectLst/>
                          <a:latin typeface="Times New Roman" panose="02020603050405020304" pitchFamily="18" charset="0"/>
                        </a:rPr>
                        <a:t>Emissions </a:t>
                      </a:r>
                    </a:p>
                    <a:p>
                      <a:pPr algn="ctr" fontAlgn="ctr"/>
                      <a:r>
                        <a:rPr lang="en-US" sz="1000" b="1" i="0" u="none" strike="noStrike" dirty="0">
                          <a:solidFill>
                            <a:srgbClr val="333333"/>
                          </a:solidFill>
                          <a:effectLst/>
                          <a:latin typeface="Times New Roman" panose="02020603050405020304" pitchFamily="18" charset="0"/>
                        </a:rPr>
                        <a:t>Per Capita</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dirty="0">
                          <a:solidFill>
                            <a:srgbClr val="333333"/>
                          </a:solidFill>
                          <a:effectLst/>
                          <a:latin typeface="Times New Roman" panose="02020603050405020304" pitchFamily="18" charset="0"/>
                        </a:rPr>
                        <a:t>Fuel </a:t>
                      </a:r>
                    </a:p>
                    <a:p>
                      <a:pPr algn="ctr" fontAlgn="ctr"/>
                      <a:r>
                        <a:rPr lang="en-US" sz="1000" b="1" i="0" u="none" strike="noStrike" dirty="0">
                          <a:solidFill>
                            <a:srgbClr val="333333"/>
                          </a:solidFill>
                          <a:effectLst/>
                          <a:latin typeface="Times New Roman" panose="02020603050405020304" pitchFamily="18" charset="0"/>
                        </a:rPr>
                        <a:t>Consumption</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dirty="0">
                          <a:solidFill>
                            <a:srgbClr val="333333"/>
                          </a:solidFill>
                          <a:effectLst/>
                          <a:latin typeface="Times New Roman" panose="02020603050405020304" pitchFamily="18" charset="0"/>
                        </a:rPr>
                        <a:t>DVHT </a:t>
                      </a:r>
                    </a:p>
                    <a:p>
                      <a:pPr algn="ctr" fontAlgn="ctr"/>
                      <a:r>
                        <a:rPr lang="en-US" sz="1000" b="1" i="0" u="none" strike="noStrike" dirty="0">
                          <a:solidFill>
                            <a:srgbClr val="333333"/>
                          </a:solidFill>
                          <a:effectLst/>
                          <a:latin typeface="Times New Roman" panose="02020603050405020304" pitchFamily="18" charset="0"/>
                        </a:rPr>
                        <a:t>Per Capita</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866498453"/>
                  </a:ext>
                </a:extLst>
              </a:tr>
              <a:tr h="257423">
                <a:tc>
                  <a:txBody>
                    <a:bodyPr/>
                    <a:lstStyle/>
                    <a:p>
                      <a:pPr algn="ctr" fontAlgn="ctr"/>
                      <a:r>
                        <a:rPr lang="en-US" sz="1400" b="0" i="0" u="none" strike="noStrike" dirty="0">
                          <a:solidFill>
                            <a:srgbClr val="000000"/>
                          </a:solidFill>
                          <a:effectLst/>
                          <a:latin typeface="Times New Roman" panose="02020603050405020304" pitchFamily="18" charset="0"/>
                        </a:rPr>
                        <a:t>Base Scenario (no changes to the current condition)</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200" b="0" i="0" u="none" strike="noStrike">
                          <a:solidFill>
                            <a:srgbClr val="333333"/>
                          </a:solidFill>
                          <a:effectLst/>
                          <a:latin typeface="Times New Roman" panose="02020603050405020304" pitchFamily="18" charset="0"/>
                        </a:rPr>
                        <a:t>3.5833</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200" b="0" i="0" u="none" strike="noStrike">
                          <a:solidFill>
                            <a:srgbClr val="333333"/>
                          </a:solidFill>
                          <a:effectLst/>
                          <a:latin typeface="Times New Roman" panose="02020603050405020304" pitchFamily="18" charset="0"/>
                        </a:rPr>
                        <a:t>1.6896</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200" b="0" i="0" u="none" strike="noStrike">
                          <a:solidFill>
                            <a:srgbClr val="333333"/>
                          </a:solidFill>
                          <a:effectLst/>
                          <a:latin typeface="Times New Roman" panose="02020603050405020304" pitchFamily="18" charset="0"/>
                        </a:rPr>
                        <a:t>18.7074</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200" b="0" i="0" u="none" strike="noStrike">
                          <a:solidFill>
                            <a:srgbClr val="333333"/>
                          </a:solidFill>
                          <a:effectLst/>
                          <a:latin typeface="Times New Roman" panose="02020603050405020304" pitchFamily="18" charset="0"/>
                        </a:rPr>
                        <a:t>5.9552</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200" b="0" i="0" u="none" strike="noStrike">
                          <a:solidFill>
                            <a:srgbClr val="333333"/>
                          </a:solidFill>
                          <a:effectLst/>
                          <a:latin typeface="Times New Roman" panose="02020603050405020304" pitchFamily="18" charset="0"/>
                        </a:rPr>
                        <a:t>116.1528</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1200" b="0" i="0" u="none" strike="noStrike">
                          <a:solidFill>
                            <a:srgbClr val="333333"/>
                          </a:solidFill>
                          <a:effectLst/>
                          <a:latin typeface="Times New Roman" panose="02020603050405020304" pitchFamily="18" charset="0"/>
                        </a:rPr>
                        <a:t>0.0428</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669250827"/>
                  </a:ext>
                </a:extLst>
              </a:tr>
              <a:tr h="257423">
                <a:tc gridSpan="7">
                  <a:txBody>
                    <a:bodyPr/>
                    <a:lstStyle/>
                    <a:p>
                      <a:pPr algn="ctr" fontAlgn="ctr"/>
                      <a:r>
                        <a:rPr lang="en-US" sz="1100" b="0" i="0" u="none" strike="noStrike" dirty="0">
                          <a:solidFill>
                            <a:srgbClr val="000000"/>
                          </a:solidFill>
                          <a:effectLst/>
                          <a:latin typeface="Times New Roman" panose="02020603050405020304" pitchFamily="18" charset="0"/>
                        </a:rPr>
                        <a:t>Best Combinations of Scenarios</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9958941"/>
                  </a:ext>
                </a:extLst>
              </a:tr>
              <a:tr h="257423">
                <a:tc>
                  <a:txBody>
                    <a:bodyPr/>
                    <a:lstStyle/>
                    <a:p>
                      <a:pPr algn="ctr" fontAlgn="ctr"/>
                      <a:r>
                        <a:rPr lang="en-US" sz="1400" b="0" i="0" u="none" strike="noStrike" dirty="0">
                          <a:solidFill>
                            <a:srgbClr val="000000"/>
                          </a:solidFill>
                          <a:effectLst/>
                          <a:latin typeface="Times New Roman" panose="02020603050405020304" pitchFamily="18" charset="0"/>
                        </a:rPr>
                        <a:t>Vehicle Travel Cost #3 + Transit #3</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3.237</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3.395</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16.898</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5.466</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106.558</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0.037</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78034"/>
                  </a:ext>
                </a:extLst>
              </a:tr>
              <a:tr h="257423">
                <a:tc>
                  <a:txBody>
                    <a:bodyPr/>
                    <a:lstStyle/>
                    <a:p>
                      <a:pPr algn="ctr" fontAlgn="ctr"/>
                      <a:r>
                        <a:rPr lang="en-US" sz="1400" b="0" i="0" u="none" strike="noStrike" dirty="0">
                          <a:solidFill>
                            <a:srgbClr val="000000"/>
                          </a:solidFill>
                          <a:effectLst/>
                          <a:latin typeface="Times New Roman" panose="02020603050405020304" pitchFamily="18" charset="0"/>
                        </a:rPr>
                        <a:t>Transit #3 + Parking #3</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3.267</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2.938</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17.051</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5.503</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107.537</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0.037</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026768"/>
                  </a:ext>
                </a:extLst>
              </a:tr>
              <a:tr h="257423">
                <a:tc>
                  <a:txBody>
                    <a:bodyPr/>
                    <a:lstStyle/>
                    <a:p>
                      <a:pPr algn="ctr" fontAlgn="ctr"/>
                      <a:r>
                        <a:rPr lang="en-US" sz="1400" b="0" i="0" u="none" strike="noStrike" dirty="0">
                          <a:solidFill>
                            <a:srgbClr val="000000"/>
                          </a:solidFill>
                          <a:effectLst/>
                          <a:latin typeface="Times New Roman" panose="02020603050405020304" pitchFamily="18" charset="0"/>
                        </a:rPr>
                        <a:t>Vehicle Travel Cost #3 + Parking #3</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3.288</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3.694</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17.162</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5.532</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107.082</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0.039</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937603"/>
                  </a:ext>
                </a:extLst>
              </a:tr>
              <a:tr h="257423">
                <a:tc>
                  <a:txBody>
                    <a:bodyPr/>
                    <a:lstStyle/>
                    <a:p>
                      <a:pPr algn="ctr" fontAlgn="ctr"/>
                      <a:r>
                        <a:rPr lang="en-US" sz="1400" b="0" i="0" u="none" strike="noStrike" dirty="0">
                          <a:solidFill>
                            <a:srgbClr val="000000"/>
                          </a:solidFill>
                          <a:effectLst/>
                          <a:latin typeface="Times New Roman" panose="02020603050405020304" pitchFamily="18" charset="0"/>
                        </a:rPr>
                        <a:t>Vehicle Travel Cost #3 + Bicycles #2</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a:solidFill>
                            <a:srgbClr val="333333"/>
                          </a:solidFill>
                          <a:effectLst/>
                          <a:latin typeface="Times New Roman" panose="02020603050405020304" pitchFamily="18" charset="0"/>
                        </a:rPr>
                        <a:t>3.315</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3.416</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17.302</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5.571</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107.972</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333333"/>
                          </a:solidFill>
                          <a:effectLst/>
                          <a:latin typeface="Times New Roman" panose="02020603050405020304" pitchFamily="18" charset="0"/>
                        </a:rPr>
                        <a:t>0.039</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98289"/>
                  </a:ext>
                </a:extLst>
              </a:tr>
              <a:tr h="257423">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imes New Roman" panose="02020603050405020304" pitchFamily="18" charset="0"/>
                        </a:rPr>
                        <a:t>Vehicle Travel Cost #3 + Transit #2 + Parking #3</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3.300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3.696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17.227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5.549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107.179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0.039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070687"/>
                  </a:ext>
                </a:extLst>
              </a:tr>
              <a:tr h="257423">
                <a:tc>
                  <a:txBody>
                    <a:bodyPr/>
                    <a:lstStyle/>
                    <a:p>
                      <a:pPr algn="ctr" fontAlgn="ctr"/>
                      <a:r>
                        <a:rPr lang="en-US" sz="1400" b="0" i="0" u="none" strike="noStrike" dirty="0">
                          <a:solidFill>
                            <a:srgbClr val="000000"/>
                          </a:solidFill>
                          <a:effectLst/>
                          <a:latin typeface="Times New Roman" panose="02020603050405020304" pitchFamily="18" charset="0"/>
                        </a:rPr>
                        <a:t>Vehicle Travel Cost #3 + Transit #3 + Parking #3</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200" b="0" i="0" u="none" strike="noStrike" dirty="0">
                          <a:solidFill>
                            <a:srgbClr val="333333"/>
                          </a:solidFill>
                          <a:effectLst/>
                          <a:latin typeface="Times New Roman" panose="02020603050405020304" pitchFamily="18" charset="0"/>
                        </a:rPr>
                        <a:t>3.206</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333333"/>
                          </a:solidFill>
                          <a:effectLst/>
                          <a:latin typeface="Times New Roman" panose="02020603050405020304" pitchFamily="18" charset="0"/>
                        </a:rPr>
                        <a:t>3.665</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333333"/>
                          </a:solidFill>
                          <a:effectLst/>
                          <a:latin typeface="Times New Roman" panose="02020603050405020304" pitchFamily="18" charset="0"/>
                        </a:rPr>
                        <a:t>16.733</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333333"/>
                          </a:solidFill>
                          <a:effectLst/>
                          <a:latin typeface="Times New Roman" panose="02020603050405020304" pitchFamily="18" charset="0"/>
                        </a:rPr>
                        <a:t>5.422</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333333"/>
                          </a:solidFill>
                          <a:effectLst/>
                          <a:latin typeface="Times New Roman" panose="02020603050405020304" pitchFamily="18" charset="0"/>
                        </a:rPr>
                        <a:t>105.536</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333333"/>
                          </a:solidFill>
                          <a:effectLst/>
                          <a:latin typeface="Times New Roman" panose="02020603050405020304" pitchFamily="18" charset="0"/>
                        </a:rPr>
                        <a:t>0.036</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261278"/>
                  </a:ext>
                </a:extLst>
              </a:tr>
              <a:tr h="257423">
                <a:tc>
                  <a:txBody>
                    <a:bodyPr/>
                    <a:lstStyle/>
                    <a:p>
                      <a:pPr algn="ctr" fontAlgn="ctr"/>
                      <a:r>
                        <a:rPr lang="en-US" sz="1400" b="0" i="0" u="none" strike="noStrike" dirty="0">
                          <a:solidFill>
                            <a:srgbClr val="000000"/>
                          </a:solidFill>
                          <a:effectLst/>
                          <a:latin typeface="Times New Roman" panose="02020603050405020304" pitchFamily="18" charset="0"/>
                        </a:rPr>
                        <a:t>25% Quartile of Performance Measures</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200" b="0" i="0" u="none" strike="noStrike">
                          <a:solidFill>
                            <a:srgbClr val="000000"/>
                          </a:solidFill>
                          <a:effectLst/>
                          <a:latin typeface="Times New Roman" panose="02020603050405020304" pitchFamily="18" charset="0"/>
                        </a:rPr>
                        <a:t>3.314</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2.135</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17.300</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5.566</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108.448</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0.038</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154910"/>
                  </a:ext>
                </a:extLst>
              </a:tr>
              <a:tr h="257423">
                <a:tc>
                  <a:txBody>
                    <a:bodyPr/>
                    <a:lstStyle/>
                    <a:p>
                      <a:pPr algn="ctr" fontAlgn="ctr"/>
                      <a:r>
                        <a:rPr lang="en-US" sz="1400" b="0" i="0" u="none" strike="noStrike" dirty="0">
                          <a:solidFill>
                            <a:srgbClr val="000000"/>
                          </a:solidFill>
                          <a:effectLst/>
                          <a:latin typeface="Times New Roman" panose="02020603050405020304" pitchFamily="18" charset="0"/>
                        </a:rPr>
                        <a:t>50% Quartile of Performance Measures</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200" b="0" i="0" u="none" strike="noStrike">
                          <a:solidFill>
                            <a:srgbClr val="000000"/>
                          </a:solidFill>
                          <a:effectLst/>
                          <a:latin typeface="Times New Roman" panose="02020603050405020304" pitchFamily="18" charset="0"/>
                        </a:rPr>
                        <a:t>3.384</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2.672</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17.660</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5.665</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110.267</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0.040</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453805"/>
                  </a:ext>
                </a:extLst>
              </a:tr>
            </a:tbl>
          </a:graphicData>
        </a:graphic>
      </p:graphicFrame>
    </p:spTree>
    <p:extLst>
      <p:ext uri="{BB962C8B-B14F-4D97-AF65-F5344CB8AC3E}">
        <p14:creationId xmlns:p14="http://schemas.microsoft.com/office/powerpoint/2010/main" val="1542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500"/>
                                        <p:tgtEl>
                                          <p:spTgt spid="3">
                                            <p:txEl>
                                              <p:pRg st="12" end="1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3" end="13"/>
                                            </p:txEl>
                                          </p:spTgt>
                                        </p:tgtEl>
                                        <p:attrNameLst>
                                          <p:attrName>style.visibility</p:attrName>
                                        </p:attrNameLst>
                                      </p:cBhvr>
                                      <p:to>
                                        <p:strVal val="visible"/>
                                      </p:to>
                                    </p:set>
                                    <p:animEffect transition="in" filter="fade">
                                      <p:cBhvr>
                                        <p:cTn id="2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A82AD-2941-4F40-80BE-26B0FACB0C61}"/>
              </a:ext>
            </a:extLst>
          </p:cNvPr>
          <p:cNvSpPr>
            <a:spLocks noGrp="1"/>
          </p:cNvSpPr>
          <p:nvPr>
            <p:ph idx="1"/>
          </p:nvPr>
        </p:nvSpPr>
        <p:spPr>
          <a:xfrm>
            <a:off x="838200" y="1440000"/>
            <a:ext cx="10515600" cy="4351338"/>
          </a:xfrm>
        </p:spPr>
        <p:txBody>
          <a:bodyPr>
            <a:normAutofit/>
          </a:bodyPr>
          <a:lstStyle/>
          <a:p>
            <a:pPr marL="457200" indent="-457200">
              <a:buFont typeface="+mj-lt"/>
              <a:buAutoNum type="arabicPeriod"/>
            </a:pPr>
            <a:r>
              <a:rPr lang="en-US" altLang="ko-KR" sz="2000" spc="-100">
                <a:latin typeface="Arial" panose="020B0604020202020204" pitchFamily="34" charset="0"/>
                <a:cs typeface="Arial" panose="020B0604020202020204" pitchFamily="34" charset="0"/>
              </a:rPr>
              <a:t>Open your </a:t>
            </a:r>
            <a:r>
              <a:rPr lang="en-US" altLang="ko-KR" sz="2000" b="1" spc="-100">
                <a:latin typeface="Arial" panose="020B0604020202020204" pitchFamily="34" charset="0"/>
                <a:cs typeface="Arial" panose="020B0604020202020204" pitchFamily="34" charset="0"/>
              </a:rPr>
              <a:t>Scenario </a:t>
            </a:r>
          </a:p>
          <a:p>
            <a:pPr marL="457200" indent="-457200">
              <a:buFont typeface="+mj-lt"/>
              <a:buAutoNum type="arabicPeriod"/>
            </a:pPr>
            <a:r>
              <a:rPr lang="en-US" altLang="ko-KR" sz="2000" spc="-100">
                <a:latin typeface="Arial" panose="020B0604020202020204" pitchFamily="34" charset="0"/>
                <a:cs typeface="Arial" panose="020B0604020202020204" pitchFamily="34" charset="0"/>
              </a:rPr>
              <a:t>Change your parameters in </a:t>
            </a:r>
            <a:r>
              <a:rPr lang="en-US" altLang="ko-KR" sz="2000" b="1" spc="-100">
                <a:latin typeface="Arial" panose="020B0604020202020204" pitchFamily="34" charset="0"/>
                <a:cs typeface="Arial" panose="020B0604020202020204" pitchFamily="34" charset="0"/>
              </a:rPr>
              <a:t>Settings</a:t>
            </a:r>
            <a:endParaRPr lang="en-US" altLang="ko-KR" sz="2000" spc="-100">
              <a:latin typeface="Arial" panose="020B0604020202020204" pitchFamily="34" charset="0"/>
              <a:cs typeface="Arial" panose="020B0604020202020204" pitchFamily="34" charset="0"/>
            </a:endParaRPr>
          </a:p>
          <a:p>
            <a:pPr marL="457200" indent="-457200">
              <a:buFont typeface="+mj-lt"/>
              <a:buAutoNum type="arabicPeriod"/>
            </a:pPr>
            <a:r>
              <a:rPr lang="en-US" altLang="ko-KR" sz="2000" spc="-100">
                <a:latin typeface="Arial" panose="020B0604020202020204" pitchFamily="34" charset="0"/>
                <a:cs typeface="Arial" panose="020B0604020202020204" pitchFamily="34" charset="0"/>
              </a:rPr>
              <a:t>Adjust csv input files in </a:t>
            </a:r>
            <a:r>
              <a:rPr lang="en-US" altLang="ko-KR" sz="2000" b="1" spc="-100">
                <a:latin typeface="Arial" panose="020B0604020202020204" pitchFamily="34" charset="0"/>
                <a:cs typeface="Arial" panose="020B0604020202020204" pitchFamily="34" charset="0"/>
              </a:rPr>
              <a:t>Input</a:t>
            </a:r>
          </a:p>
          <a:p>
            <a:pPr marL="457200" indent="-457200">
              <a:buFont typeface="+mj-lt"/>
              <a:buAutoNum type="arabicPeriod"/>
            </a:pPr>
            <a:r>
              <a:rPr lang="en-US" altLang="ko-KR" sz="2000" spc="-100">
                <a:latin typeface="Arial" panose="020B0604020202020204" pitchFamily="34" charset="0"/>
                <a:cs typeface="Arial" panose="020B0604020202020204" pitchFamily="34" charset="0"/>
              </a:rPr>
              <a:t>Run the model in </a:t>
            </a:r>
            <a:r>
              <a:rPr lang="en-US" altLang="ko-KR" sz="2000" b="1" spc="-100">
                <a:latin typeface="Arial" panose="020B0604020202020204" pitchFamily="34" charset="0"/>
                <a:cs typeface="Arial" panose="020B0604020202020204" pitchFamily="34" charset="0"/>
              </a:rPr>
              <a:t>Run</a:t>
            </a:r>
          </a:p>
          <a:p>
            <a:pPr marL="457200" indent="-457200">
              <a:buFont typeface="+mj-lt"/>
              <a:buAutoNum type="arabicPeriod"/>
            </a:pPr>
            <a:r>
              <a:rPr lang="en-US" altLang="ko-KR" sz="2000" spc="-100">
                <a:latin typeface="Arial" panose="020B0604020202020204" pitchFamily="34" charset="0"/>
                <a:cs typeface="Arial" panose="020B0604020202020204" pitchFamily="34" charset="0"/>
              </a:rPr>
              <a:t>See the results in </a:t>
            </a:r>
            <a:r>
              <a:rPr lang="en-US" altLang="ko-KR" sz="2000" b="1" spc="-100">
                <a:latin typeface="Arial" panose="020B0604020202020204" pitchFamily="34" charset="0"/>
                <a:cs typeface="Arial" panose="020B0604020202020204" pitchFamily="34" charset="0"/>
              </a:rPr>
              <a:t>Outputs</a:t>
            </a:r>
          </a:p>
        </p:txBody>
      </p:sp>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How to Run</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Inside the VEGUI</a:t>
            </a:r>
            <a:endParaRPr lang="ko-KR" altLang="en-US" sz="3200" spc="-1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2A0C5BD-28A8-4B48-BA67-9F987D8E3821}"/>
              </a:ext>
            </a:extLst>
          </p:cNvPr>
          <p:cNvPicPr>
            <a:picLocks noChangeAspect="1"/>
          </p:cNvPicPr>
          <p:nvPr/>
        </p:nvPicPr>
        <p:blipFill>
          <a:blip r:embed="rId3"/>
          <a:stretch>
            <a:fillRect/>
          </a:stretch>
        </p:blipFill>
        <p:spPr>
          <a:xfrm>
            <a:off x="6060737" y="266631"/>
            <a:ext cx="5609263" cy="6045949"/>
          </a:xfrm>
          <a:prstGeom prst="rect">
            <a:avLst/>
          </a:prstGeom>
        </p:spPr>
      </p:pic>
      <p:sp>
        <p:nvSpPr>
          <p:cNvPr id="7" name="Rectangle 6">
            <a:extLst>
              <a:ext uri="{FF2B5EF4-FFF2-40B4-BE49-F238E27FC236}">
                <a16:creationId xmlns:a16="http://schemas.microsoft.com/office/drawing/2014/main" id="{9AAA6B03-23F1-4C98-95F8-B396A5827548}"/>
              </a:ext>
            </a:extLst>
          </p:cNvPr>
          <p:cNvSpPr/>
          <p:nvPr/>
        </p:nvSpPr>
        <p:spPr>
          <a:xfrm>
            <a:off x="5986463" y="1471930"/>
            <a:ext cx="1028700" cy="2286000"/>
          </a:xfrm>
          <a:prstGeom prst="rect">
            <a:avLst/>
          </a:pr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7A57A77D-E687-4DC9-AF9C-5C281EA04C01}"/>
              </a:ext>
            </a:extLst>
          </p:cNvPr>
          <p:cNvSpPr txBox="1"/>
          <p:nvPr/>
        </p:nvSpPr>
        <p:spPr>
          <a:xfrm>
            <a:off x="6130519" y="3757930"/>
            <a:ext cx="774571" cy="369332"/>
          </a:xfrm>
          <a:prstGeom prst="rect">
            <a:avLst/>
          </a:prstGeom>
          <a:noFill/>
        </p:spPr>
        <p:txBody>
          <a:bodyPr wrap="none" rtlCol="0">
            <a:spAutoFit/>
          </a:bodyPr>
          <a:lstStyle/>
          <a:p>
            <a:r>
              <a:rPr lang="en-US" altLang="ko-KR">
                <a:solidFill>
                  <a:srgbClr val="FFC000"/>
                </a:solidFill>
                <a:latin typeface="Arial" panose="020B0604020202020204" pitchFamily="34" charset="0"/>
                <a:cs typeface="Arial" panose="020B0604020202020204" pitchFamily="34" charset="0"/>
              </a:rPr>
              <a:t>Steps</a:t>
            </a:r>
            <a:endParaRPr lang="ko-KR" altLang="en-US">
              <a:solidFill>
                <a:srgbClr val="FFC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C39E0C9-F801-4D58-9856-1759266F1E22}"/>
              </a:ext>
            </a:extLst>
          </p:cNvPr>
          <p:cNvSpPr/>
          <p:nvPr/>
        </p:nvSpPr>
        <p:spPr>
          <a:xfrm>
            <a:off x="7015163" y="1471930"/>
            <a:ext cx="1328737" cy="328613"/>
          </a:xfrm>
          <a:prstGeom prst="rect">
            <a:avLst/>
          </a:prstGeom>
          <a:noFill/>
          <a:ln w="254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F00CB0CF-F159-45CD-AFE7-BC82B9DF67E8}"/>
              </a:ext>
            </a:extLst>
          </p:cNvPr>
          <p:cNvSpPr txBox="1"/>
          <p:nvPr/>
        </p:nvSpPr>
        <p:spPr>
          <a:xfrm>
            <a:off x="7484977" y="1100064"/>
            <a:ext cx="1685077" cy="369332"/>
          </a:xfrm>
          <a:prstGeom prst="rect">
            <a:avLst/>
          </a:prstGeom>
          <a:noFill/>
        </p:spPr>
        <p:txBody>
          <a:bodyPr wrap="none" rtlCol="0">
            <a:spAutoFit/>
          </a:bodyPr>
          <a:lstStyle/>
          <a:p>
            <a:r>
              <a:rPr lang="en-US" altLang="ko-KR">
                <a:solidFill>
                  <a:srgbClr val="92D050"/>
                </a:solidFill>
                <a:latin typeface="Arial" panose="020B0604020202020204" pitchFamily="34" charset="0"/>
                <a:cs typeface="Arial" panose="020B0604020202020204" pitchFamily="34" charset="0"/>
              </a:rPr>
              <a:t>Open scenario</a:t>
            </a:r>
            <a:endParaRPr lang="ko-KR" altLang="en-US">
              <a:solidFill>
                <a:srgbClr val="92D050"/>
              </a:solidFill>
              <a:latin typeface="Arial" panose="020B060402020202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D0E9B977-DA55-483C-9116-4CD6589B5FA5}"/>
              </a:ext>
            </a:extLst>
          </p:cNvPr>
          <p:cNvPicPr>
            <a:picLocks noChangeAspect="1"/>
          </p:cNvPicPr>
          <p:nvPr/>
        </p:nvPicPr>
        <p:blipFill>
          <a:blip r:embed="rId4"/>
          <a:stretch>
            <a:fillRect/>
          </a:stretch>
        </p:blipFill>
        <p:spPr>
          <a:xfrm>
            <a:off x="6062400" y="268180"/>
            <a:ext cx="5607826" cy="6044400"/>
          </a:xfrm>
          <a:prstGeom prst="rect">
            <a:avLst/>
          </a:prstGeom>
        </p:spPr>
      </p:pic>
      <p:sp>
        <p:nvSpPr>
          <p:cNvPr id="44" name="Rectangle 43">
            <a:extLst>
              <a:ext uri="{FF2B5EF4-FFF2-40B4-BE49-F238E27FC236}">
                <a16:creationId xmlns:a16="http://schemas.microsoft.com/office/drawing/2014/main" id="{4400D1EF-DB40-4E96-A6BD-D98080C98B09}"/>
              </a:ext>
            </a:extLst>
          </p:cNvPr>
          <p:cNvSpPr/>
          <p:nvPr/>
        </p:nvSpPr>
        <p:spPr>
          <a:xfrm>
            <a:off x="7015163" y="2481580"/>
            <a:ext cx="4654837" cy="3057525"/>
          </a:xfrm>
          <a:prstGeom prst="rect">
            <a:avLst/>
          </a:prstGeom>
          <a:noFill/>
          <a:ln w="254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Picture 10">
            <a:extLst>
              <a:ext uri="{FF2B5EF4-FFF2-40B4-BE49-F238E27FC236}">
                <a16:creationId xmlns:a16="http://schemas.microsoft.com/office/drawing/2014/main" id="{5B89790D-7709-4D02-959D-77CB7682EDC4}"/>
              </a:ext>
            </a:extLst>
          </p:cNvPr>
          <p:cNvPicPr>
            <a:picLocks noChangeAspect="1"/>
          </p:cNvPicPr>
          <p:nvPr/>
        </p:nvPicPr>
        <p:blipFill>
          <a:blip r:embed="rId5"/>
          <a:stretch>
            <a:fillRect/>
          </a:stretch>
        </p:blipFill>
        <p:spPr>
          <a:xfrm>
            <a:off x="6062400" y="268180"/>
            <a:ext cx="5607826" cy="6044400"/>
          </a:xfrm>
          <a:prstGeom prst="rect">
            <a:avLst/>
          </a:prstGeom>
        </p:spPr>
      </p:pic>
      <p:sp>
        <p:nvSpPr>
          <p:cNvPr id="12" name="Rectangle 11">
            <a:extLst>
              <a:ext uri="{FF2B5EF4-FFF2-40B4-BE49-F238E27FC236}">
                <a16:creationId xmlns:a16="http://schemas.microsoft.com/office/drawing/2014/main" id="{03A300B2-4235-42A8-AB53-C0B3ACC3832C}"/>
              </a:ext>
            </a:extLst>
          </p:cNvPr>
          <p:cNvSpPr/>
          <p:nvPr/>
        </p:nvSpPr>
        <p:spPr>
          <a:xfrm>
            <a:off x="9024187" y="1469396"/>
            <a:ext cx="742753" cy="535934"/>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28F46D70-B85A-4B64-97B9-85987CA232DA}"/>
              </a:ext>
            </a:extLst>
          </p:cNvPr>
          <p:cNvSpPr txBox="1"/>
          <p:nvPr/>
        </p:nvSpPr>
        <p:spPr>
          <a:xfrm>
            <a:off x="8589381" y="2035480"/>
            <a:ext cx="1612364" cy="369332"/>
          </a:xfrm>
          <a:prstGeom prst="rect">
            <a:avLst/>
          </a:prstGeom>
          <a:noFill/>
        </p:spPr>
        <p:txBody>
          <a:bodyPr wrap="none" rtlCol="0">
            <a:spAutoFit/>
          </a:bodyPr>
          <a:lstStyle/>
          <a:p>
            <a:pPr algn="ctr"/>
            <a:r>
              <a:rPr lang="en-US" altLang="ko-KR" spc="-100">
                <a:solidFill>
                  <a:srgbClr val="C00000"/>
                </a:solidFill>
                <a:latin typeface="Arial" panose="020B0604020202020204" pitchFamily="34" charset="0"/>
                <a:cs typeface="Arial" panose="020B0604020202020204" pitchFamily="34" charset="0"/>
              </a:rPr>
              <a:t>Select VERPAT</a:t>
            </a:r>
            <a:endParaRPr lang="ko-KR" altLang="en-US" spc="-100">
              <a:solidFill>
                <a:srgbClr val="C0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A57327B-B989-483E-A099-0A448BA32EB3}"/>
              </a:ext>
            </a:extLst>
          </p:cNvPr>
          <p:cNvPicPr>
            <a:picLocks noChangeAspect="1"/>
          </p:cNvPicPr>
          <p:nvPr/>
        </p:nvPicPr>
        <p:blipFill>
          <a:blip r:embed="rId6"/>
          <a:stretch>
            <a:fillRect/>
          </a:stretch>
        </p:blipFill>
        <p:spPr>
          <a:xfrm>
            <a:off x="6062400" y="268180"/>
            <a:ext cx="5607826" cy="6044400"/>
          </a:xfrm>
          <a:prstGeom prst="rect">
            <a:avLst/>
          </a:prstGeom>
        </p:spPr>
      </p:pic>
      <p:sp>
        <p:nvSpPr>
          <p:cNvPr id="16" name="Rectangle 15">
            <a:extLst>
              <a:ext uri="{FF2B5EF4-FFF2-40B4-BE49-F238E27FC236}">
                <a16:creationId xmlns:a16="http://schemas.microsoft.com/office/drawing/2014/main" id="{23B5A298-FF9A-4B82-9273-803CC5B8ACEB}"/>
              </a:ext>
            </a:extLst>
          </p:cNvPr>
          <p:cNvSpPr/>
          <p:nvPr/>
        </p:nvSpPr>
        <p:spPr>
          <a:xfrm>
            <a:off x="9664573" y="1439246"/>
            <a:ext cx="742753" cy="535934"/>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9D4AF6DE-48A3-4451-A635-3800EEA30A15}"/>
              </a:ext>
            </a:extLst>
          </p:cNvPr>
          <p:cNvSpPr txBox="1"/>
          <p:nvPr/>
        </p:nvSpPr>
        <p:spPr>
          <a:xfrm>
            <a:off x="9110054" y="1959179"/>
            <a:ext cx="1851789" cy="369332"/>
          </a:xfrm>
          <a:prstGeom prst="rect">
            <a:avLst/>
          </a:prstGeom>
          <a:noFill/>
        </p:spPr>
        <p:txBody>
          <a:bodyPr wrap="none" rtlCol="0">
            <a:spAutoFit/>
          </a:bodyPr>
          <a:lstStyle/>
          <a:p>
            <a:r>
              <a:rPr lang="en-US" altLang="ko-KR" spc="-100">
                <a:solidFill>
                  <a:srgbClr val="C00000"/>
                </a:solidFill>
                <a:latin typeface="Arial" panose="020B0604020202020204" pitchFamily="34" charset="0"/>
                <a:cs typeface="Arial" panose="020B0604020202020204" pitchFamily="34" charset="0"/>
              </a:rPr>
              <a:t>Click run_model.R</a:t>
            </a:r>
            <a:endParaRPr lang="ko-KR" altLang="en-US" spc="-100">
              <a:solidFill>
                <a:srgbClr val="C00000"/>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53DCA6D9-767E-472E-B4E0-98BB06B7E486}"/>
              </a:ext>
            </a:extLst>
          </p:cNvPr>
          <p:cNvPicPr>
            <a:picLocks noChangeAspect="1"/>
          </p:cNvPicPr>
          <p:nvPr/>
        </p:nvPicPr>
        <p:blipFill>
          <a:blip r:embed="rId7"/>
          <a:stretch>
            <a:fillRect/>
          </a:stretch>
        </p:blipFill>
        <p:spPr>
          <a:xfrm>
            <a:off x="6062400" y="268180"/>
            <a:ext cx="5607826" cy="6044400"/>
          </a:xfrm>
          <a:prstGeom prst="rect">
            <a:avLst/>
          </a:prstGeom>
        </p:spPr>
      </p:pic>
      <p:sp>
        <p:nvSpPr>
          <p:cNvPr id="18" name="Rectangle 17">
            <a:extLst>
              <a:ext uri="{FF2B5EF4-FFF2-40B4-BE49-F238E27FC236}">
                <a16:creationId xmlns:a16="http://schemas.microsoft.com/office/drawing/2014/main" id="{47B70474-48A6-45C1-AD9D-273271218D16}"/>
              </a:ext>
            </a:extLst>
          </p:cNvPr>
          <p:cNvSpPr/>
          <p:nvPr/>
        </p:nvSpPr>
        <p:spPr>
          <a:xfrm>
            <a:off x="6111500" y="1856317"/>
            <a:ext cx="774571" cy="328613"/>
          </a:xfrm>
          <a:prstGeom prst="rect">
            <a:avLst/>
          </a:pr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20">
            <a:extLst>
              <a:ext uri="{FF2B5EF4-FFF2-40B4-BE49-F238E27FC236}">
                <a16:creationId xmlns:a16="http://schemas.microsoft.com/office/drawing/2014/main" id="{E1237D32-EE38-48AD-8CC4-35383336B96A}"/>
              </a:ext>
            </a:extLst>
          </p:cNvPr>
          <p:cNvSpPr/>
          <p:nvPr/>
        </p:nvSpPr>
        <p:spPr>
          <a:xfrm>
            <a:off x="7015163" y="2559328"/>
            <a:ext cx="3779837" cy="1709084"/>
          </a:xfrm>
          <a:prstGeom prst="rect">
            <a:avLst/>
          </a:pr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a:extLst>
              <a:ext uri="{FF2B5EF4-FFF2-40B4-BE49-F238E27FC236}">
                <a16:creationId xmlns:a16="http://schemas.microsoft.com/office/drawing/2014/main" id="{150BF9D7-0F57-47AF-B174-5E8C90713C1D}"/>
              </a:ext>
            </a:extLst>
          </p:cNvPr>
          <p:cNvSpPr txBox="1"/>
          <p:nvPr/>
        </p:nvSpPr>
        <p:spPr>
          <a:xfrm>
            <a:off x="8056495" y="2515711"/>
            <a:ext cx="3506088" cy="369332"/>
          </a:xfrm>
          <a:prstGeom prst="rect">
            <a:avLst/>
          </a:prstGeom>
          <a:noFill/>
        </p:spPr>
        <p:txBody>
          <a:bodyPr wrap="none" rtlCol="0">
            <a:spAutoFit/>
          </a:bodyPr>
          <a:lstStyle/>
          <a:p>
            <a:r>
              <a:rPr lang="en-US" altLang="ko-KR" spc="-100">
                <a:solidFill>
                  <a:srgbClr val="00B0F0"/>
                </a:solidFill>
                <a:latin typeface="Arial" panose="020B0604020202020204" pitchFamily="34" charset="0"/>
                <a:cs typeface="Arial" panose="020B0604020202020204" pitchFamily="34" charset="0"/>
              </a:rPr>
              <a:t>Information of base / target scenarios</a:t>
            </a:r>
            <a:endParaRPr lang="ko-KR" altLang="en-US" spc="-100">
              <a:solidFill>
                <a:srgbClr val="00B0F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C36DA94-85EB-49E7-A25A-96AAC9FD28D8}"/>
              </a:ext>
            </a:extLst>
          </p:cNvPr>
          <p:cNvSpPr/>
          <p:nvPr/>
        </p:nvSpPr>
        <p:spPr>
          <a:xfrm>
            <a:off x="7015163" y="5291455"/>
            <a:ext cx="3779837" cy="1051275"/>
          </a:xfrm>
          <a:prstGeom prst="rect">
            <a:avLst/>
          </a:prstGeom>
          <a:noFill/>
          <a:ln w="254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a:extLst>
              <a:ext uri="{FF2B5EF4-FFF2-40B4-BE49-F238E27FC236}">
                <a16:creationId xmlns:a16="http://schemas.microsoft.com/office/drawing/2014/main" id="{971CFB02-E566-481D-8DE0-F16974C7D405}"/>
              </a:ext>
            </a:extLst>
          </p:cNvPr>
          <p:cNvSpPr txBox="1"/>
          <p:nvPr/>
        </p:nvSpPr>
        <p:spPr>
          <a:xfrm>
            <a:off x="9170054" y="4921349"/>
            <a:ext cx="1338828" cy="369332"/>
          </a:xfrm>
          <a:prstGeom prst="rect">
            <a:avLst/>
          </a:prstGeom>
          <a:noFill/>
        </p:spPr>
        <p:txBody>
          <a:bodyPr wrap="none" rtlCol="0">
            <a:spAutoFit/>
          </a:bodyPr>
          <a:lstStyle/>
          <a:p>
            <a:r>
              <a:rPr lang="en-US" altLang="ko-KR" spc="-100">
                <a:solidFill>
                  <a:srgbClr val="7030A0"/>
                </a:solidFill>
                <a:latin typeface="Arial" panose="020B0604020202020204" pitchFamily="34" charset="0"/>
                <a:cs typeface="Arial" panose="020B0604020202020204" pitchFamily="34" charset="0"/>
              </a:rPr>
              <a:t>JSON inputs</a:t>
            </a:r>
            <a:endParaRPr lang="ko-KR" altLang="en-US" spc="-100">
              <a:solidFill>
                <a:srgbClr val="7030A0"/>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4FD75E63-8853-46B0-9B75-03830151B697}"/>
              </a:ext>
            </a:extLst>
          </p:cNvPr>
          <p:cNvPicPr>
            <a:picLocks noChangeAspect="1"/>
          </p:cNvPicPr>
          <p:nvPr/>
        </p:nvPicPr>
        <p:blipFill>
          <a:blip r:embed="rId8"/>
          <a:stretch>
            <a:fillRect/>
          </a:stretch>
        </p:blipFill>
        <p:spPr>
          <a:xfrm>
            <a:off x="6062400" y="268180"/>
            <a:ext cx="5607826" cy="6044400"/>
          </a:xfrm>
          <a:prstGeom prst="rect">
            <a:avLst/>
          </a:prstGeom>
        </p:spPr>
      </p:pic>
      <p:sp>
        <p:nvSpPr>
          <p:cNvPr id="26" name="Rectangle 25">
            <a:extLst>
              <a:ext uri="{FF2B5EF4-FFF2-40B4-BE49-F238E27FC236}">
                <a16:creationId xmlns:a16="http://schemas.microsoft.com/office/drawing/2014/main" id="{7C8296AE-1842-4BBA-B868-DFAEEA44964A}"/>
              </a:ext>
            </a:extLst>
          </p:cNvPr>
          <p:cNvSpPr/>
          <p:nvPr/>
        </p:nvSpPr>
        <p:spPr>
          <a:xfrm>
            <a:off x="6111500" y="2111557"/>
            <a:ext cx="829826" cy="328613"/>
          </a:xfrm>
          <a:prstGeom prst="rect">
            <a:avLst/>
          </a:pr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26">
            <a:extLst>
              <a:ext uri="{FF2B5EF4-FFF2-40B4-BE49-F238E27FC236}">
                <a16:creationId xmlns:a16="http://schemas.microsoft.com/office/drawing/2014/main" id="{3741E111-5917-4472-BA4A-59AB84B45B38}"/>
              </a:ext>
            </a:extLst>
          </p:cNvPr>
          <p:cNvSpPr/>
          <p:nvPr/>
        </p:nvSpPr>
        <p:spPr>
          <a:xfrm>
            <a:off x="7015163" y="1959179"/>
            <a:ext cx="1965799" cy="269002"/>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504C0CB2-3248-47FA-97DD-00C325397869}"/>
              </a:ext>
            </a:extLst>
          </p:cNvPr>
          <p:cNvSpPr txBox="1"/>
          <p:nvPr/>
        </p:nvSpPr>
        <p:spPr>
          <a:xfrm>
            <a:off x="7799504" y="1581729"/>
            <a:ext cx="3262432" cy="369332"/>
          </a:xfrm>
          <a:prstGeom prst="rect">
            <a:avLst/>
          </a:prstGeom>
          <a:noFill/>
        </p:spPr>
        <p:txBody>
          <a:bodyPr wrap="none" rtlCol="0">
            <a:spAutoFit/>
          </a:bodyPr>
          <a:lstStyle/>
          <a:p>
            <a:r>
              <a:rPr lang="en-US" altLang="ko-KR" spc="-100">
                <a:solidFill>
                  <a:srgbClr val="C00000"/>
                </a:solidFill>
                <a:latin typeface="Arial" panose="020B0604020202020204" pitchFamily="34" charset="0"/>
                <a:cs typeface="Arial" panose="020B0604020202020204" pitchFamily="34" charset="0"/>
              </a:rPr>
              <a:t>Select which input file to view / edit</a:t>
            </a:r>
            <a:endParaRPr lang="ko-KR" altLang="en-US" spc="-100">
              <a:solidFill>
                <a:srgbClr val="C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CCC098E-21F7-4C4B-B412-E1403DFE53BE}"/>
              </a:ext>
            </a:extLst>
          </p:cNvPr>
          <p:cNvSpPr/>
          <p:nvPr/>
        </p:nvSpPr>
        <p:spPr>
          <a:xfrm>
            <a:off x="7040563" y="3014980"/>
            <a:ext cx="4547420" cy="2590938"/>
          </a:xfrm>
          <a:prstGeom prst="rect">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TextBox 29">
            <a:extLst>
              <a:ext uri="{FF2B5EF4-FFF2-40B4-BE49-F238E27FC236}">
                <a16:creationId xmlns:a16="http://schemas.microsoft.com/office/drawing/2014/main" id="{B37CF235-0CFD-4B30-955A-0C84BC07D1DA}"/>
              </a:ext>
            </a:extLst>
          </p:cNvPr>
          <p:cNvSpPr txBox="1"/>
          <p:nvPr/>
        </p:nvSpPr>
        <p:spPr>
          <a:xfrm>
            <a:off x="6924195" y="5597918"/>
            <a:ext cx="4780155" cy="369332"/>
          </a:xfrm>
          <a:prstGeom prst="rect">
            <a:avLst/>
          </a:prstGeom>
          <a:noFill/>
        </p:spPr>
        <p:txBody>
          <a:bodyPr wrap="none" rtlCol="0">
            <a:spAutoFit/>
          </a:bodyPr>
          <a:lstStyle/>
          <a:p>
            <a:r>
              <a:rPr lang="en-US" altLang="ko-KR" spc="-100">
                <a:solidFill>
                  <a:srgbClr val="00B050"/>
                </a:solidFill>
                <a:latin typeface="Arial" panose="020B0604020202020204" pitchFamily="34" charset="0"/>
                <a:cs typeface="Arial" panose="020B0604020202020204" pitchFamily="34" charset="0"/>
              </a:rPr>
              <a:t>You can edit the values and save the changes here</a:t>
            </a:r>
            <a:endParaRPr lang="ko-KR" altLang="en-US" spc="-100">
              <a:solidFill>
                <a:srgbClr val="00B050"/>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98D20A39-7166-46B8-A3EE-7102B6E9AEF2}"/>
              </a:ext>
            </a:extLst>
          </p:cNvPr>
          <p:cNvPicPr>
            <a:picLocks noChangeAspect="1"/>
          </p:cNvPicPr>
          <p:nvPr/>
        </p:nvPicPr>
        <p:blipFill>
          <a:blip r:embed="rId9"/>
          <a:stretch>
            <a:fillRect/>
          </a:stretch>
        </p:blipFill>
        <p:spPr>
          <a:xfrm>
            <a:off x="6062400" y="268180"/>
            <a:ext cx="5607826" cy="6044400"/>
          </a:xfrm>
          <a:prstGeom prst="rect">
            <a:avLst/>
          </a:prstGeom>
        </p:spPr>
      </p:pic>
      <p:sp>
        <p:nvSpPr>
          <p:cNvPr id="32" name="Rectangle 31">
            <a:extLst>
              <a:ext uri="{FF2B5EF4-FFF2-40B4-BE49-F238E27FC236}">
                <a16:creationId xmlns:a16="http://schemas.microsoft.com/office/drawing/2014/main" id="{B25FDEF2-AFD9-4530-8B29-152919F9A32F}"/>
              </a:ext>
            </a:extLst>
          </p:cNvPr>
          <p:cNvSpPr/>
          <p:nvPr/>
        </p:nvSpPr>
        <p:spPr>
          <a:xfrm>
            <a:off x="6105119" y="2366611"/>
            <a:ext cx="810807" cy="366899"/>
          </a:xfrm>
          <a:prstGeom prst="rect">
            <a:avLst/>
          </a:pr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Rectangle 32">
            <a:extLst>
              <a:ext uri="{FF2B5EF4-FFF2-40B4-BE49-F238E27FC236}">
                <a16:creationId xmlns:a16="http://schemas.microsoft.com/office/drawing/2014/main" id="{A8D5EC91-C431-456B-B5C7-36C6C02AF266}"/>
              </a:ext>
            </a:extLst>
          </p:cNvPr>
          <p:cNvSpPr/>
          <p:nvPr/>
        </p:nvSpPr>
        <p:spPr>
          <a:xfrm>
            <a:off x="7051399" y="1439246"/>
            <a:ext cx="644051" cy="413420"/>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4" name="Picture 33">
            <a:extLst>
              <a:ext uri="{FF2B5EF4-FFF2-40B4-BE49-F238E27FC236}">
                <a16:creationId xmlns:a16="http://schemas.microsoft.com/office/drawing/2014/main" id="{3C0DC487-974B-4C8A-ABA1-2531E2ED439D}"/>
              </a:ext>
            </a:extLst>
          </p:cNvPr>
          <p:cNvPicPr>
            <a:picLocks noChangeAspect="1"/>
          </p:cNvPicPr>
          <p:nvPr/>
        </p:nvPicPr>
        <p:blipFill>
          <a:blip r:embed="rId10"/>
          <a:stretch>
            <a:fillRect/>
          </a:stretch>
        </p:blipFill>
        <p:spPr>
          <a:xfrm>
            <a:off x="6062400" y="268180"/>
            <a:ext cx="5607826" cy="6044400"/>
          </a:xfrm>
          <a:prstGeom prst="rect">
            <a:avLst/>
          </a:prstGeom>
        </p:spPr>
      </p:pic>
      <p:sp>
        <p:nvSpPr>
          <p:cNvPr id="35" name="Rectangle 34">
            <a:extLst>
              <a:ext uri="{FF2B5EF4-FFF2-40B4-BE49-F238E27FC236}">
                <a16:creationId xmlns:a16="http://schemas.microsoft.com/office/drawing/2014/main" id="{F0752797-18D1-41BE-BC95-E4B17BF98BE9}"/>
              </a:ext>
            </a:extLst>
          </p:cNvPr>
          <p:cNvSpPr/>
          <p:nvPr/>
        </p:nvSpPr>
        <p:spPr>
          <a:xfrm>
            <a:off x="7015163" y="2059599"/>
            <a:ext cx="4406756" cy="2682581"/>
          </a:xfrm>
          <a:prstGeom prst="rect">
            <a:avLst/>
          </a:pr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Rectangle 36">
            <a:extLst>
              <a:ext uri="{FF2B5EF4-FFF2-40B4-BE49-F238E27FC236}">
                <a16:creationId xmlns:a16="http://schemas.microsoft.com/office/drawing/2014/main" id="{259BFFC0-DAD7-480B-AB89-49DA3BDF61E4}"/>
              </a:ext>
            </a:extLst>
          </p:cNvPr>
          <p:cNvSpPr/>
          <p:nvPr/>
        </p:nvSpPr>
        <p:spPr>
          <a:xfrm>
            <a:off x="9499600" y="2111557"/>
            <a:ext cx="1295400" cy="2464462"/>
          </a:xfrm>
          <a:prstGeom prst="rect">
            <a:avLst/>
          </a:prstGeom>
          <a:noFill/>
          <a:ln w="254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8" name="Picture 37">
            <a:extLst>
              <a:ext uri="{FF2B5EF4-FFF2-40B4-BE49-F238E27FC236}">
                <a16:creationId xmlns:a16="http://schemas.microsoft.com/office/drawing/2014/main" id="{20FDA0B7-8B7C-48B6-93E8-AFFA6A4046F9}"/>
              </a:ext>
            </a:extLst>
          </p:cNvPr>
          <p:cNvPicPr>
            <a:picLocks noChangeAspect="1"/>
          </p:cNvPicPr>
          <p:nvPr/>
        </p:nvPicPr>
        <p:blipFill>
          <a:blip r:embed="rId11"/>
          <a:stretch>
            <a:fillRect/>
          </a:stretch>
        </p:blipFill>
        <p:spPr>
          <a:xfrm>
            <a:off x="6062400" y="268180"/>
            <a:ext cx="5607826" cy="6044400"/>
          </a:xfrm>
          <a:prstGeom prst="rect">
            <a:avLst/>
          </a:prstGeom>
        </p:spPr>
      </p:pic>
      <p:sp>
        <p:nvSpPr>
          <p:cNvPr id="39" name="Rectangle 38">
            <a:extLst>
              <a:ext uri="{FF2B5EF4-FFF2-40B4-BE49-F238E27FC236}">
                <a16:creationId xmlns:a16="http://schemas.microsoft.com/office/drawing/2014/main" id="{52F5FF01-B0E6-4CA2-97FE-2854CA53C127}"/>
              </a:ext>
            </a:extLst>
          </p:cNvPr>
          <p:cNvSpPr/>
          <p:nvPr/>
        </p:nvSpPr>
        <p:spPr>
          <a:xfrm>
            <a:off x="6130519" y="2630170"/>
            <a:ext cx="774571" cy="328613"/>
          </a:xfrm>
          <a:prstGeom prst="rect">
            <a:avLst/>
          </a:pr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ectangle 39">
            <a:extLst>
              <a:ext uri="{FF2B5EF4-FFF2-40B4-BE49-F238E27FC236}">
                <a16:creationId xmlns:a16="http://schemas.microsoft.com/office/drawing/2014/main" id="{6300C69D-E50B-4F52-B57D-DE0F2396D73C}"/>
              </a:ext>
            </a:extLst>
          </p:cNvPr>
          <p:cNvSpPr/>
          <p:nvPr/>
        </p:nvSpPr>
        <p:spPr>
          <a:xfrm>
            <a:off x="7048559" y="1944717"/>
            <a:ext cx="1932403" cy="284666"/>
          </a:xfrm>
          <a:prstGeom prst="rect">
            <a:avLst/>
          </a:prstGeom>
          <a:noFill/>
          <a:ln w="254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Rectangle 40">
            <a:extLst>
              <a:ext uri="{FF2B5EF4-FFF2-40B4-BE49-F238E27FC236}">
                <a16:creationId xmlns:a16="http://schemas.microsoft.com/office/drawing/2014/main" id="{C9C2BE37-03D8-4403-AD86-656313D187AD}"/>
              </a:ext>
            </a:extLst>
          </p:cNvPr>
          <p:cNvSpPr/>
          <p:nvPr/>
        </p:nvSpPr>
        <p:spPr>
          <a:xfrm>
            <a:off x="7048559" y="2890881"/>
            <a:ext cx="4502452" cy="3474191"/>
          </a:xfrm>
          <a:prstGeom prst="rect">
            <a:avLst/>
          </a:pr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TextBox 41">
            <a:extLst>
              <a:ext uri="{FF2B5EF4-FFF2-40B4-BE49-F238E27FC236}">
                <a16:creationId xmlns:a16="http://schemas.microsoft.com/office/drawing/2014/main" id="{55D95249-9BBF-4C95-BADC-EB5577577568}"/>
              </a:ext>
            </a:extLst>
          </p:cNvPr>
          <p:cNvSpPr txBox="1"/>
          <p:nvPr/>
        </p:nvSpPr>
        <p:spPr>
          <a:xfrm>
            <a:off x="7925294" y="1618411"/>
            <a:ext cx="2339102" cy="369332"/>
          </a:xfrm>
          <a:prstGeom prst="rect">
            <a:avLst/>
          </a:prstGeom>
          <a:noFill/>
        </p:spPr>
        <p:txBody>
          <a:bodyPr wrap="none" rtlCol="0">
            <a:spAutoFit/>
          </a:bodyPr>
          <a:lstStyle/>
          <a:p>
            <a:r>
              <a:rPr lang="en-US" altLang="ko-KR" spc="-100">
                <a:solidFill>
                  <a:srgbClr val="92D050"/>
                </a:solidFill>
                <a:latin typeface="Arial" panose="020B0604020202020204" pitchFamily="34" charset="0"/>
                <a:cs typeface="Arial" panose="020B0604020202020204" pitchFamily="34" charset="0"/>
              </a:rPr>
              <a:t>Select output file to view</a:t>
            </a:r>
            <a:endParaRPr lang="ko-KR" altLang="en-US" spc="-100">
              <a:solidFill>
                <a:srgbClr val="92D05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0408357-C478-4401-AB58-C94052B8BEC4}"/>
              </a:ext>
            </a:extLst>
          </p:cNvPr>
          <p:cNvSpPr txBox="1"/>
          <p:nvPr/>
        </p:nvSpPr>
        <p:spPr>
          <a:xfrm>
            <a:off x="8230738" y="5575768"/>
            <a:ext cx="2223686" cy="369332"/>
          </a:xfrm>
          <a:prstGeom prst="rect">
            <a:avLst/>
          </a:prstGeom>
          <a:noFill/>
        </p:spPr>
        <p:txBody>
          <a:bodyPr wrap="none" rtlCol="0">
            <a:spAutoFit/>
          </a:bodyPr>
          <a:lstStyle/>
          <a:p>
            <a:r>
              <a:rPr lang="en-US" altLang="ko-KR" spc="-100">
                <a:solidFill>
                  <a:srgbClr val="92D050"/>
                </a:solidFill>
                <a:latin typeface="Arial" panose="020B0604020202020204" pitchFamily="34" charset="0"/>
                <a:cs typeface="Arial" panose="020B0604020202020204" pitchFamily="34" charset="0"/>
              </a:rPr>
              <a:t>What the model will do</a:t>
            </a:r>
            <a:endParaRPr lang="ko-KR" altLang="en-US" spc="-100">
              <a:solidFill>
                <a:srgbClr val="92D050"/>
              </a:solidFill>
              <a:latin typeface="Arial" panose="020B0604020202020204" pitchFamily="34" charset="0"/>
              <a:cs typeface="Arial" panose="020B0604020202020204" pitchFamily="34" charset="0"/>
            </a:endParaRPr>
          </a:p>
        </p:txBody>
      </p:sp>
      <p:sp>
        <p:nvSpPr>
          <p:cNvPr id="46" name="Slide Number Placeholder 45">
            <a:extLst>
              <a:ext uri="{FF2B5EF4-FFF2-40B4-BE49-F238E27FC236}">
                <a16:creationId xmlns:a16="http://schemas.microsoft.com/office/drawing/2014/main" id="{509A8E64-A47E-4E41-91D6-8D33C89D011F}"/>
              </a:ext>
            </a:extLst>
          </p:cNvPr>
          <p:cNvSpPr>
            <a:spLocks noGrp="1"/>
          </p:cNvSpPr>
          <p:nvPr>
            <p:ph type="sldNum" sz="quarter" idx="12"/>
          </p:nvPr>
        </p:nvSpPr>
        <p:spPr/>
        <p:txBody>
          <a:bodyPr/>
          <a:lstStyle/>
          <a:p>
            <a:fld id="{07A2E26F-E42C-4199-98FF-D24EEDB86635}" type="slidenum">
              <a:rPr lang="ko-KR" altLang="en-US" smtClean="0"/>
              <a:pPr/>
              <a:t>5</a:t>
            </a:fld>
            <a:endParaRPr lang="ko-KR" altLang="en-US"/>
          </a:p>
        </p:txBody>
      </p:sp>
      <p:grpSp>
        <p:nvGrpSpPr>
          <p:cNvPr id="47" name="Group 46">
            <a:extLst>
              <a:ext uri="{FF2B5EF4-FFF2-40B4-BE49-F238E27FC236}">
                <a16:creationId xmlns:a16="http://schemas.microsoft.com/office/drawing/2014/main" id="{56683832-F626-48CC-9254-9872563D2620}"/>
              </a:ext>
            </a:extLst>
          </p:cNvPr>
          <p:cNvGrpSpPr/>
          <p:nvPr/>
        </p:nvGrpSpPr>
        <p:grpSpPr>
          <a:xfrm>
            <a:off x="10362306" y="6391520"/>
            <a:ext cx="1308994" cy="293193"/>
            <a:chOff x="10362306" y="6391520"/>
            <a:chExt cx="1308994" cy="293193"/>
          </a:xfrm>
        </p:grpSpPr>
        <p:sp>
          <p:nvSpPr>
            <p:cNvPr id="48" name="TextBox 47">
              <a:extLst>
                <a:ext uri="{FF2B5EF4-FFF2-40B4-BE49-F238E27FC236}">
                  <a16:creationId xmlns:a16="http://schemas.microsoft.com/office/drawing/2014/main" id="{4D1E0949-0D18-4374-8970-103BF36D4B40}"/>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0141475-388D-4D33-81FB-14991FB2FA6F}"/>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7983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400"/>
                                        <p:tgtEl>
                                          <p:spTgt spid="4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par>
                                <p:cTn id="88" presetID="10" presetClass="entr" presetSubtype="0" fill="hold"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45"/>
                                        </p:tgtEl>
                                      </p:cBhvr>
                                    </p:animEffect>
                                    <p:set>
                                      <p:cBhvr>
                                        <p:cTn id="95" dur="1" fill="hold">
                                          <p:stCondLst>
                                            <p:cond delay="499"/>
                                          </p:stCondLst>
                                        </p:cTn>
                                        <p:tgtEl>
                                          <p:spTgt spid="45"/>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44"/>
                                        </p:tgtEl>
                                      </p:cBhvr>
                                    </p:animEffect>
                                    <p:set>
                                      <p:cBhvr>
                                        <p:cTn id="98" dur="1" fill="hold">
                                          <p:stCondLst>
                                            <p:cond delay="499"/>
                                          </p:stCondLst>
                                        </p:cTn>
                                        <p:tgtEl>
                                          <p:spTgt spid="44"/>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43"/>
                                        </p:tgtEl>
                                      </p:cBhvr>
                                    </p:animEffect>
                                    <p:set>
                                      <p:cBhvr>
                                        <p:cTn id="101" dur="1" fill="hold">
                                          <p:stCondLst>
                                            <p:cond delay="499"/>
                                          </p:stCondLst>
                                        </p:cTn>
                                        <p:tgtEl>
                                          <p:spTgt spid="43"/>
                                        </p:tgtEl>
                                        <p:attrNameLst>
                                          <p:attrName>style.visibility</p:attrName>
                                        </p:attrNameLst>
                                      </p:cBhvr>
                                      <p:to>
                                        <p:strVal val="hidden"/>
                                      </p:to>
                                    </p:se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3">
                                            <p:txEl>
                                              <p:pRg st="1" end="1"/>
                                            </p:txEl>
                                          </p:spTgt>
                                        </p:tgtEl>
                                        <p:attrNameLst>
                                          <p:attrName>style.visibility</p:attrName>
                                        </p:attrNameLst>
                                      </p:cBhvr>
                                      <p:to>
                                        <p:strVal val="visible"/>
                                      </p:to>
                                    </p:set>
                                    <p:animEffect transition="in" filter="fade">
                                      <p:cBhvr>
                                        <p:cTn id="105" dur="500"/>
                                        <p:tgtEl>
                                          <p:spTgt spid="3">
                                            <p:txEl>
                                              <p:pRg st="1" end="1"/>
                                            </p:txEl>
                                          </p:spTgt>
                                        </p:tgtEl>
                                      </p:cBhvr>
                                    </p:animEffect>
                                  </p:childTnLst>
                                </p:cTn>
                              </p:par>
                              <p:par>
                                <p:cTn id="106" presetID="10" presetClass="entr" presetSubtype="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500"/>
                                        <p:tgtEl>
                                          <p:spTgt spid="1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500"/>
                                        <p:tgtEl>
                                          <p:spTgt spid="2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50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500"/>
                                        <p:tgtEl>
                                          <p:spTgt spid="2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500"/>
                                        <p:tgtEl>
                                          <p:spTgt spid="23"/>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15"/>
                                        </p:tgtEl>
                                      </p:cBhvr>
                                    </p:animEffect>
                                    <p:set>
                                      <p:cBhvr>
                                        <p:cTn id="128" dur="1" fill="hold">
                                          <p:stCondLst>
                                            <p:cond delay="499"/>
                                          </p:stCondLst>
                                        </p:cTn>
                                        <p:tgtEl>
                                          <p:spTgt spid="1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8"/>
                                        </p:tgtEl>
                                      </p:cBhvr>
                                    </p:animEffect>
                                    <p:set>
                                      <p:cBhvr>
                                        <p:cTn id="131" dur="1" fill="hold">
                                          <p:stCondLst>
                                            <p:cond delay="499"/>
                                          </p:stCondLst>
                                        </p:cTn>
                                        <p:tgtEl>
                                          <p:spTgt spid="1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22"/>
                                        </p:tgtEl>
                                      </p:cBhvr>
                                    </p:animEffect>
                                    <p:set>
                                      <p:cBhvr>
                                        <p:cTn id="134" dur="1" fill="hold">
                                          <p:stCondLst>
                                            <p:cond delay="499"/>
                                          </p:stCondLst>
                                        </p:cTn>
                                        <p:tgtEl>
                                          <p:spTgt spid="2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21"/>
                                        </p:tgtEl>
                                      </p:cBhvr>
                                    </p:animEffect>
                                    <p:set>
                                      <p:cBhvr>
                                        <p:cTn id="137" dur="1" fill="hold">
                                          <p:stCondLst>
                                            <p:cond delay="499"/>
                                          </p:stCondLst>
                                        </p:cTn>
                                        <p:tgtEl>
                                          <p:spTgt spid="21"/>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24"/>
                                        </p:tgtEl>
                                      </p:cBhvr>
                                    </p:animEffect>
                                    <p:set>
                                      <p:cBhvr>
                                        <p:cTn id="140" dur="1" fill="hold">
                                          <p:stCondLst>
                                            <p:cond delay="499"/>
                                          </p:stCondLst>
                                        </p:cTn>
                                        <p:tgtEl>
                                          <p:spTgt spid="24"/>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3"/>
                                        </p:tgtEl>
                                      </p:cBhvr>
                                    </p:animEffect>
                                    <p:set>
                                      <p:cBhvr>
                                        <p:cTn id="143" dur="1" fill="hold">
                                          <p:stCondLst>
                                            <p:cond delay="499"/>
                                          </p:stCondLst>
                                        </p:cTn>
                                        <p:tgtEl>
                                          <p:spTgt spid="23"/>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3">
                                            <p:txEl>
                                              <p:pRg st="2" end="2"/>
                                            </p:txEl>
                                          </p:spTgt>
                                        </p:tgtEl>
                                        <p:attrNameLst>
                                          <p:attrName>style.visibility</p:attrName>
                                        </p:attrNameLst>
                                      </p:cBhvr>
                                      <p:to>
                                        <p:strVal val="visible"/>
                                      </p:to>
                                    </p:set>
                                    <p:animEffect transition="in" filter="fade">
                                      <p:cBhvr>
                                        <p:cTn id="147" dur="500"/>
                                        <p:tgtEl>
                                          <p:spTgt spid="3">
                                            <p:txEl>
                                              <p:pRg st="2" end="2"/>
                                            </p:txEl>
                                          </p:spTgt>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fade">
                                      <p:cBhvr>
                                        <p:cTn id="150" dur="500"/>
                                        <p:tgtEl>
                                          <p:spTgt spid="26"/>
                                        </p:tgtEl>
                                      </p:cBhvr>
                                    </p:animEffect>
                                  </p:childTnLst>
                                </p:cTn>
                              </p:par>
                              <p:par>
                                <p:cTn id="151" presetID="10" presetClass="entr" presetSubtype="0" fill="hold" nodeType="withEffect">
                                  <p:stCondLst>
                                    <p:cond delay="0"/>
                                  </p:stCondLst>
                                  <p:childTnLst>
                                    <p:set>
                                      <p:cBhvr>
                                        <p:cTn id="152" dur="1" fill="hold">
                                          <p:stCondLst>
                                            <p:cond delay="0"/>
                                          </p:stCondLst>
                                        </p:cTn>
                                        <p:tgtEl>
                                          <p:spTgt spid="25"/>
                                        </p:tgtEl>
                                        <p:attrNameLst>
                                          <p:attrName>style.visibility</p:attrName>
                                        </p:attrNameLst>
                                      </p:cBhvr>
                                      <p:to>
                                        <p:strVal val="visible"/>
                                      </p:to>
                                    </p:set>
                                    <p:animEffect transition="in" filter="fade">
                                      <p:cBhvr>
                                        <p:cTn id="153" dur="500"/>
                                        <p:tgtEl>
                                          <p:spTgt spid="2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fade">
                                      <p:cBhvr>
                                        <p:cTn id="156" dur="500"/>
                                        <p:tgtEl>
                                          <p:spTgt spid="2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7"/>
                                        </p:tgtEl>
                                        <p:attrNameLst>
                                          <p:attrName>style.visibility</p:attrName>
                                        </p:attrNameLst>
                                      </p:cBhvr>
                                      <p:to>
                                        <p:strVal val="visible"/>
                                      </p:to>
                                    </p:set>
                                    <p:animEffect transition="in" filter="fade">
                                      <p:cBhvr>
                                        <p:cTn id="159" dur="500"/>
                                        <p:tgtEl>
                                          <p:spTgt spid="2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9"/>
                                        </p:tgtEl>
                                        <p:attrNameLst>
                                          <p:attrName>style.visibility</p:attrName>
                                        </p:attrNameLst>
                                      </p:cBhvr>
                                      <p:to>
                                        <p:strVal val="visible"/>
                                      </p:to>
                                    </p:set>
                                    <p:animEffect transition="in" filter="fade">
                                      <p:cBhvr>
                                        <p:cTn id="162" dur="500"/>
                                        <p:tgtEl>
                                          <p:spTgt spid="2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0"/>
                                        </p:tgtEl>
                                        <p:attrNameLst>
                                          <p:attrName>style.visibility</p:attrName>
                                        </p:attrNameLst>
                                      </p:cBhvr>
                                      <p:to>
                                        <p:strVal val="visible"/>
                                      </p:to>
                                    </p:set>
                                    <p:animEffect transition="in" filter="fade">
                                      <p:cBhvr>
                                        <p:cTn id="165" dur="500"/>
                                        <p:tgtEl>
                                          <p:spTgt spid="30"/>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26"/>
                                        </p:tgtEl>
                                      </p:cBhvr>
                                    </p:animEffect>
                                    <p:set>
                                      <p:cBhvr>
                                        <p:cTn id="170" dur="1" fill="hold">
                                          <p:stCondLst>
                                            <p:cond delay="499"/>
                                          </p:stCondLst>
                                        </p:cTn>
                                        <p:tgtEl>
                                          <p:spTgt spid="26"/>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25"/>
                                        </p:tgtEl>
                                      </p:cBhvr>
                                    </p:animEffect>
                                    <p:set>
                                      <p:cBhvr>
                                        <p:cTn id="173" dur="1" fill="hold">
                                          <p:stCondLst>
                                            <p:cond delay="499"/>
                                          </p:stCondLst>
                                        </p:cTn>
                                        <p:tgtEl>
                                          <p:spTgt spid="25"/>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28"/>
                                        </p:tgtEl>
                                      </p:cBhvr>
                                    </p:animEffect>
                                    <p:set>
                                      <p:cBhvr>
                                        <p:cTn id="176" dur="1" fill="hold">
                                          <p:stCondLst>
                                            <p:cond delay="499"/>
                                          </p:stCondLst>
                                        </p:cTn>
                                        <p:tgtEl>
                                          <p:spTgt spid="28"/>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27"/>
                                        </p:tgtEl>
                                      </p:cBhvr>
                                    </p:animEffect>
                                    <p:set>
                                      <p:cBhvr>
                                        <p:cTn id="179" dur="1" fill="hold">
                                          <p:stCondLst>
                                            <p:cond delay="499"/>
                                          </p:stCondLst>
                                        </p:cTn>
                                        <p:tgtEl>
                                          <p:spTgt spid="27"/>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29"/>
                                        </p:tgtEl>
                                      </p:cBhvr>
                                    </p:animEffect>
                                    <p:set>
                                      <p:cBhvr>
                                        <p:cTn id="182" dur="1" fill="hold">
                                          <p:stCondLst>
                                            <p:cond delay="499"/>
                                          </p:stCondLst>
                                        </p:cTn>
                                        <p:tgtEl>
                                          <p:spTgt spid="29"/>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30"/>
                                        </p:tgtEl>
                                      </p:cBhvr>
                                    </p:animEffect>
                                    <p:set>
                                      <p:cBhvr>
                                        <p:cTn id="185" dur="1" fill="hold">
                                          <p:stCondLst>
                                            <p:cond delay="499"/>
                                          </p:stCondLst>
                                        </p:cTn>
                                        <p:tgtEl>
                                          <p:spTgt spid="30"/>
                                        </p:tgtEl>
                                        <p:attrNameLst>
                                          <p:attrName>style.visibility</p:attrName>
                                        </p:attrNameLst>
                                      </p:cBhvr>
                                      <p:to>
                                        <p:strVal val="hidden"/>
                                      </p:to>
                                    </p:set>
                                  </p:childTnLst>
                                </p:cTn>
                              </p:par>
                            </p:childTnLst>
                          </p:cTn>
                        </p:par>
                        <p:par>
                          <p:cTn id="186" fill="hold">
                            <p:stCondLst>
                              <p:cond delay="500"/>
                            </p:stCondLst>
                            <p:childTnLst>
                              <p:par>
                                <p:cTn id="187" presetID="10" presetClass="entr" presetSubtype="0" fill="hold" grpId="0" nodeType="afterEffect">
                                  <p:stCondLst>
                                    <p:cond delay="0"/>
                                  </p:stCondLst>
                                  <p:childTnLst>
                                    <p:set>
                                      <p:cBhvr>
                                        <p:cTn id="188" dur="1" fill="hold">
                                          <p:stCondLst>
                                            <p:cond delay="0"/>
                                          </p:stCondLst>
                                        </p:cTn>
                                        <p:tgtEl>
                                          <p:spTgt spid="3">
                                            <p:txEl>
                                              <p:pRg st="3" end="3"/>
                                            </p:txEl>
                                          </p:spTgt>
                                        </p:tgtEl>
                                        <p:attrNameLst>
                                          <p:attrName>style.visibility</p:attrName>
                                        </p:attrNameLst>
                                      </p:cBhvr>
                                      <p:to>
                                        <p:strVal val="visible"/>
                                      </p:to>
                                    </p:set>
                                    <p:animEffect transition="in" filter="fade">
                                      <p:cBhvr>
                                        <p:cTn id="189" dur="500"/>
                                        <p:tgtEl>
                                          <p:spTgt spid="3">
                                            <p:txEl>
                                              <p:pRg st="3" end="3"/>
                                            </p:txEl>
                                          </p:spTgt>
                                        </p:tgtEl>
                                      </p:cBhvr>
                                    </p:animEffect>
                                  </p:childTnLst>
                                </p:cTn>
                              </p:par>
                              <p:par>
                                <p:cTn id="190" presetID="10" presetClass="entr" presetSubtype="0" fill="hold" nodeType="withEffect">
                                  <p:stCondLst>
                                    <p:cond delay="0"/>
                                  </p:stCondLst>
                                  <p:childTnLst>
                                    <p:set>
                                      <p:cBhvr>
                                        <p:cTn id="191" dur="1" fill="hold">
                                          <p:stCondLst>
                                            <p:cond delay="0"/>
                                          </p:stCondLst>
                                        </p:cTn>
                                        <p:tgtEl>
                                          <p:spTgt spid="31"/>
                                        </p:tgtEl>
                                        <p:attrNameLst>
                                          <p:attrName>style.visibility</p:attrName>
                                        </p:attrNameLst>
                                      </p:cBhvr>
                                      <p:to>
                                        <p:strVal val="visible"/>
                                      </p:to>
                                    </p:set>
                                    <p:animEffect transition="in" filter="fade">
                                      <p:cBhvr>
                                        <p:cTn id="192" dur="500"/>
                                        <p:tgtEl>
                                          <p:spTgt spid="31"/>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3"/>
                                        </p:tgtEl>
                                        <p:attrNameLst>
                                          <p:attrName>style.visibility</p:attrName>
                                        </p:attrNameLst>
                                      </p:cBhvr>
                                      <p:to>
                                        <p:strVal val="visible"/>
                                      </p:to>
                                    </p:set>
                                    <p:animEffect transition="in" filter="fade">
                                      <p:cBhvr>
                                        <p:cTn id="195" dur="500"/>
                                        <p:tgtEl>
                                          <p:spTgt spid="33"/>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32"/>
                                        </p:tgtEl>
                                        <p:attrNameLst>
                                          <p:attrName>style.visibility</p:attrName>
                                        </p:attrNameLst>
                                      </p:cBhvr>
                                      <p:to>
                                        <p:strVal val="visible"/>
                                      </p:to>
                                    </p:set>
                                    <p:animEffect transition="in" filter="fade">
                                      <p:cBhvr>
                                        <p:cTn id="198" dur="500"/>
                                        <p:tgtEl>
                                          <p:spTgt spid="32"/>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500"/>
                                        <p:tgtEl>
                                          <p:spTgt spid="31"/>
                                        </p:tgtEl>
                                      </p:cBhvr>
                                    </p:animEffect>
                                    <p:set>
                                      <p:cBhvr>
                                        <p:cTn id="203" dur="1" fill="hold">
                                          <p:stCondLst>
                                            <p:cond delay="499"/>
                                          </p:stCondLst>
                                        </p:cTn>
                                        <p:tgtEl>
                                          <p:spTgt spid="31"/>
                                        </p:tgtEl>
                                        <p:attrNameLst>
                                          <p:attrName>style.visibility</p:attrName>
                                        </p:attrNameLst>
                                      </p:cBhvr>
                                      <p:to>
                                        <p:strVal val="hidden"/>
                                      </p:to>
                                    </p:set>
                                  </p:childTnLst>
                                </p:cTn>
                              </p:par>
                              <p:par>
                                <p:cTn id="204" presetID="10" presetClass="exit" presetSubtype="0" fill="hold" grpId="1" nodeType="withEffect">
                                  <p:stCondLst>
                                    <p:cond delay="0"/>
                                  </p:stCondLst>
                                  <p:childTnLst>
                                    <p:animEffect transition="out" filter="fade">
                                      <p:cBhvr>
                                        <p:cTn id="205" dur="500"/>
                                        <p:tgtEl>
                                          <p:spTgt spid="33"/>
                                        </p:tgtEl>
                                      </p:cBhvr>
                                    </p:animEffect>
                                    <p:set>
                                      <p:cBhvr>
                                        <p:cTn id="206" dur="1" fill="hold">
                                          <p:stCondLst>
                                            <p:cond delay="499"/>
                                          </p:stCondLst>
                                        </p:cTn>
                                        <p:tgtEl>
                                          <p:spTgt spid="33"/>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500"/>
                                        <p:tgtEl>
                                          <p:spTgt spid="32"/>
                                        </p:tgtEl>
                                      </p:cBhvr>
                                    </p:animEffect>
                                    <p:set>
                                      <p:cBhvr>
                                        <p:cTn id="209" dur="1" fill="hold">
                                          <p:stCondLst>
                                            <p:cond delay="499"/>
                                          </p:stCondLst>
                                        </p:cTn>
                                        <p:tgtEl>
                                          <p:spTgt spid="32"/>
                                        </p:tgtEl>
                                        <p:attrNameLst>
                                          <p:attrName>style.visibility</p:attrName>
                                        </p:attrNameLst>
                                      </p:cBhvr>
                                      <p:to>
                                        <p:strVal val="hidden"/>
                                      </p:to>
                                    </p:set>
                                  </p:childTnLst>
                                </p:cTn>
                              </p:par>
                            </p:childTnLst>
                          </p:cTn>
                        </p:par>
                        <p:par>
                          <p:cTn id="210" fill="hold">
                            <p:stCondLst>
                              <p:cond delay="500"/>
                            </p:stCondLst>
                            <p:childTnLst>
                              <p:par>
                                <p:cTn id="211" presetID="10" presetClass="entr" presetSubtype="0" fill="hold" grpId="0" nodeType="afterEffect">
                                  <p:stCondLst>
                                    <p:cond delay="0"/>
                                  </p:stCondLst>
                                  <p:childTnLst>
                                    <p:set>
                                      <p:cBhvr>
                                        <p:cTn id="212" dur="1" fill="hold">
                                          <p:stCondLst>
                                            <p:cond delay="0"/>
                                          </p:stCondLst>
                                        </p:cTn>
                                        <p:tgtEl>
                                          <p:spTgt spid="37"/>
                                        </p:tgtEl>
                                        <p:attrNameLst>
                                          <p:attrName>style.visibility</p:attrName>
                                        </p:attrNameLst>
                                      </p:cBhvr>
                                      <p:to>
                                        <p:strVal val="visible"/>
                                      </p:to>
                                    </p:set>
                                    <p:animEffect transition="in" filter="fade">
                                      <p:cBhvr>
                                        <p:cTn id="213" dur="500"/>
                                        <p:tgtEl>
                                          <p:spTgt spid="37"/>
                                        </p:tgtEl>
                                      </p:cBhvr>
                                    </p:animEffect>
                                  </p:childTnLst>
                                </p:cTn>
                              </p:par>
                              <p:par>
                                <p:cTn id="214" presetID="10" presetClass="entr" presetSubtype="0" fill="hold" nodeType="withEffect">
                                  <p:stCondLst>
                                    <p:cond delay="0"/>
                                  </p:stCondLst>
                                  <p:childTnLst>
                                    <p:set>
                                      <p:cBhvr>
                                        <p:cTn id="215" dur="1" fill="hold">
                                          <p:stCondLst>
                                            <p:cond delay="0"/>
                                          </p:stCondLst>
                                        </p:cTn>
                                        <p:tgtEl>
                                          <p:spTgt spid="34"/>
                                        </p:tgtEl>
                                        <p:attrNameLst>
                                          <p:attrName>style.visibility</p:attrName>
                                        </p:attrNameLst>
                                      </p:cBhvr>
                                      <p:to>
                                        <p:strVal val="visible"/>
                                      </p:to>
                                    </p:set>
                                    <p:animEffect transition="in" filter="fade">
                                      <p:cBhvr>
                                        <p:cTn id="216" dur="500"/>
                                        <p:tgtEl>
                                          <p:spTgt spid="3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35"/>
                                        </p:tgtEl>
                                        <p:attrNameLst>
                                          <p:attrName>style.visibility</p:attrName>
                                        </p:attrNameLst>
                                      </p:cBhvr>
                                      <p:to>
                                        <p:strVal val="visible"/>
                                      </p:to>
                                    </p:set>
                                    <p:animEffect transition="in" filter="fade">
                                      <p:cBhvr>
                                        <p:cTn id="219" dur="500"/>
                                        <p:tgtEl>
                                          <p:spTgt spid="35"/>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grpId="1" nodeType="clickEffect">
                                  <p:stCondLst>
                                    <p:cond delay="0"/>
                                  </p:stCondLst>
                                  <p:childTnLst>
                                    <p:animEffect transition="out" filter="fade">
                                      <p:cBhvr>
                                        <p:cTn id="223" dur="500"/>
                                        <p:tgtEl>
                                          <p:spTgt spid="37"/>
                                        </p:tgtEl>
                                      </p:cBhvr>
                                    </p:animEffect>
                                    <p:set>
                                      <p:cBhvr>
                                        <p:cTn id="224" dur="1" fill="hold">
                                          <p:stCondLst>
                                            <p:cond delay="499"/>
                                          </p:stCondLst>
                                        </p:cTn>
                                        <p:tgtEl>
                                          <p:spTgt spid="37"/>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500"/>
                                        <p:tgtEl>
                                          <p:spTgt spid="34"/>
                                        </p:tgtEl>
                                      </p:cBhvr>
                                    </p:animEffect>
                                    <p:set>
                                      <p:cBhvr>
                                        <p:cTn id="227" dur="1" fill="hold">
                                          <p:stCondLst>
                                            <p:cond delay="499"/>
                                          </p:stCondLst>
                                        </p:cTn>
                                        <p:tgtEl>
                                          <p:spTgt spid="34"/>
                                        </p:tgtEl>
                                        <p:attrNameLst>
                                          <p:attrName>style.visibility</p:attrName>
                                        </p:attrNameLst>
                                      </p:cBhvr>
                                      <p:to>
                                        <p:strVal val="hidden"/>
                                      </p:to>
                                    </p:set>
                                  </p:childTnLst>
                                </p:cTn>
                              </p:par>
                              <p:par>
                                <p:cTn id="228" presetID="10" presetClass="exit" presetSubtype="0" fill="hold" grpId="1" nodeType="withEffect">
                                  <p:stCondLst>
                                    <p:cond delay="0"/>
                                  </p:stCondLst>
                                  <p:childTnLst>
                                    <p:animEffect transition="out" filter="fade">
                                      <p:cBhvr>
                                        <p:cTn id="229" dur="500"/>
                                        <p:tgtEl>
                                          <p:spTgt spid="35"/>
                                        </p:tgtEl>
                                      </p:cBhvr>
                                    </p:animEffect>
                                    <p:set>
                                      <p:cBhvr>
                                        <p:cTn id="230" dur="1" fill="hold">
                                          <p:stCondLst>
                                            <p:cond delay="499"/>
                                          </p:stCondLst>
                                        </p:cTn>
                                        <p:tgtEl>
                                          <p:spTgt spid="35"/>
                                        </p:tgtEl>
                                        <p:attrNameLst>
                                          <p:attrName>style.visibility</p:attrName>
                                        </p:attrNameLst>
                                      </p:cBhvr>
                                      <p:to>
                                        <p:strVal val="hidden"/>
                                      </p:to>
                                    </p:set>
                                  </p:childTnLst>
                                </p:cTn>
                              </p:par>
                            </p:childTnLst>
                          </p:cTn>
                        </p:par>
                        <p:par>
                          <p:cTn id="231" fill="hold">
                            <p:stCondLst>
                              <p:cond delay="500"/>
                            </p:stCondLst>
                            <p:childTnLst>
                              <p:par>
                                <p:cTn id="232" presetID="10" presetClass="entr" presetSubtype="0" fill="hold" grpId="0" nodeType="afterEffect">
                                  <p:stCondLst>
                                    <p:cond delay="0"/>
                                  </p:stCondLst>
                                  <p:childTnLst>
                                    <p:set>
                                      <p:cBhvr>
                                        <p:cTn id="233" dur="1" fill="hold">
                                          <p:stCondLst>
                                            <p:cond delay="0"/>
                                          </p:stCondLst>
                                        </p:cTn>
                                        <p:tgtEl>
                                          <p:spTgt spid="3">
                                            <p:txEl>
                                              <p:pRg st="4" end="4"/>
                                            </p:txEl>
                                          </p:spTgt>
                                        </p:tgtEl>
                                        <p:attrNameLst>
                                          <p:attrName>style.visibility</p:attrName>
                                        </p:attrNameLst>
                                      </p:cBhvr>
                                      <p:to>
                                        <p:strVal val="visible"/>
                                      </p:to>
                                    </p:set>
                                    <p:animEffect transition="in" filter="fade">
                                      <p:cBhvr>
                                        <p:cTn id="234" dur="500"/>
                                        <p:tgtEl>
                                          <p:spTgt spid="3">
                                            <p:txEl>
                                              <p:pRg st="4" end="4"/>
                                            </p:txEl>
                                          </p:spTgt>
                                        </p:tgtEl>
                                      </p:cBhvr>
                                    </p:animEffect>
                                  </p:childTnLst>
                                </p:cTn>
                              </p:par>
                              <p:par>
                                <p:cTn id="235" presetID="10" presetClass="entr" presetSubtype="0" fill="hold" nodeType="withEffect">
                                  <p:stCondLst>
                                    <p:cond delay="0"/>
                                  </p:stCondLst>
                                  <p:childTnLst>
                                    <p:set>
                                      <p:cBhvr>
                                        <p:cTn id="236" dur="1" fill="hold">
                                          <p:stCondLst>
                                            <p:cond delay="0"/>
                                          </p:stCondLst>
                                        </p:cTn>
                                        <p:tgtEl>
                                          <p:spTgt spid="38"/>
                                        </p:tgtEl>
                                        <p:attrNameLst>
                                          <p:attrName>style.visibility</p:attrName>
                                        </p:attrNameLst>
                                      </p:cBhvr>
                                      <p:to>
                                        <p:strVal val="visible"/>
                                      </p:to>
                                    </p:set>
                                    <p:animEffect transition="in" filter="fade">
                                      <p:cBhvr>
                                        <p:cTn id="237" dur="500"/>
                                        <p:tgtEl>
                                          <p:spTgt spid="38"/>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39"/>
                                        </p:tgtEl>
                                        <p:attrNameLst>
                                          <p:attrName>style.visibility</p:attrName>
                                        </p:attrNameLst>
                                      </p:cBhvr>
                                      <p:to>
                                        <p:strVal val="visible"/>
                                      </p:to>
                                    </p:set>
                                    <p:animEffect transition="in" filter="fade">
                                      <p:cBhvr>
                                        <p:cTn id="240" dur="500"/>
                                        <p:tgtEl>
                                          <p:spTgt spid="3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40"/>
                                        </p:tgtEl>
                                        <p:attrNameLst>
                                          <p:attrName>style.visibility</p:attrName>
                                        </p:attrNameLst>
                                      </p:cBhvr>
                                      <p:to>
                                        <p:strVal val="visible"/>
                                      </p:to>
                                    </p:set>
                                    <p:animEffect transition="in" filter="fade">
                                      <p:cBhvr>
                                        <p:cTn id="243" dur="500"/>
                                        <p:tgtEl>
                                          <p:spTgt spid="4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41"/>
                                        </p:tgtEl>
                                        <p:attrNameLst>
                                          <p:attrName>style.visibility</p:attrName>
                                        </p:attrNameLst>
                                      </p:cBhvr>
                                      <p:to>
                                        <p:strVal val="visible"/>
                                      </p:to>
                                    </p:set>
                                    <p:animEffect transition="in" filter="fade">
                                      <p:cBhvr>
                                        <p:cTn id="246" dur="500"/>
                                        <p:tgtEl>
                                          <p:spTgt spid="4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42"/>
                                        </p:tgtEl>
                                        <p:attrNameLst>
                                          <p:attrName>style.visibility</p:attrName>
                                        </p:attrNameLst>
                                      </p:cBhvr>
                                      <p:to>
                                        <p:strVal val="visible"/>
                                      </p:to>
                                    </p:set>
                                    <p:animEffect transition="in" filter="fade">
                                      <p:cBhvr>
                                        <p:cTn id="2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animBg="1"/>
      <p:bldP spid="7" grpId="1" uiExpand="1" animBg="1"/>
      <p:bldP spid="8" grpId="0" uiExpand="1"/>
      <p:bldP spid="8" grpId="1" uiExpand="1"/>
      <p:bldP spid="9" grpId="0" uiExpand="1" animBg="1"/>
      <p:bldP spid="9" grpId="1" uiExpand="1" animBg="1"/>
      <p:bldP spid="10" grpId="0" uiExpand="1"/>
      <p:bldP spid="10" grpId="1" uiExpand="1"/>
      <p:bldP spid="44" grpId="0" animBg="1"/>
      <p:bldP spid="44" grpId="1" animBg="1"/>
      <p:bldP spid="12" grpId="0" uiExpand="1" animBg="1"/>
      <p:bldP spid="12" grpId="1" uiExpand="1" animBg="1"/>
      <p:bldP spid="13" grpId="0" uiExpand="1"/>
      <p:bldP spid="13" grpId="1" uiExpand="1"/>
      <p:bldP spid="16" grpId="0" uiExpand="1" animBg="1"/>
      <p:bldP spid="16" grpId="1" uiExpand="1" animBg="1"/>
      <p:bldP spid="17" grpId="0" uiExpand="1"/>
      <p:bldP spid="17" grpId="1" uiExpand="1"/>
      <p:bldP spid="18" grpId="0" animBg="1"/>
      <p:bldP spid="18" grpId="1" animBg="1"/>
      <p:bldP spid="21" grpId="0" animBg="1"/>
      <p:bldP spid="21" grpId="1" animBg="1"/>
      <p:bldP spid="22" grpId="0"/>
      <p:bldP spid="22" grpId="1"/>
      <p:bldP spid="23" grpId="0" animBg="1"/>
      <p:bldP spid="23" grpId="1" animBg="1"/>
      <p:bldP spid="24" grpId="0"/>
      <p:bldP spid="24" grpId="1"/>
      <p:bldP spid="26" grpId="0" animBg="1"/>
      <p:bldP spid="26" grpId="1" animBg="1"/>
      <p:bldP spid="27" grpId="0" animBg="1"/>
      <p:bldP spid="27" grpId="1" animBg="1"/>
      <p:bldP spid="28" grpId="0"/>
      <p:bldP spid="28" grpId="1"/>
      <p:bldP spid="29" grpId="0" animBg="1"/>
      <p:bldP spid="29" grpId="1" animBg="1"/>
      <p:bldP spid="30" grpId="0"/>
      <p:bldP spid="30" grpId="1"/>
      <p:bldP spid="32" grpId="0" animBg="1"/>
      <p:bldP spid="32" grpId="1" animBg="1"/>
      <p:bldP spid="33" grpId="0" animBg="1"/>
      <p:bldP spid="33" grpId="1" animBg="1"/>
      <p:bldP spid="35" grpId="0" animBg="1"/>
      <p:bldP spid="35" grpId="1" animBg="1"/>
      <p:bldP spid="37" grpId="0" animBg="1"/>
      <p:bldP spid="37" grpId="1" animBg="1"/>
      <p:bldP spid="39" grpId="0" animBg="1"/>
      <p:bldP spid="40" grpId="0" animBg="1"/>
      <p:bldP spid="41" grpId="0" animBg="1"/>
      <p:bldP spid="42" grpId="0"/>
      <p:bldP spid="45" grpId="0"/>
      <p:bldP spid="4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Best Scenario(s)?</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560832" y="1036320"/>
            <a:ext cx="10948416" cy="5456554"/>
          </a:xfrm>
        </p:spPr>
        <p:txBody>
          <a:bodyPr>
            <a:normAutofit/>
          </a:bodyPr>
          <a:lstStyle/>
          <a:p>
            <a:pPr lvl="1"/>
            <a:r>
              <a:rPr lang="en-US" sz="1800" dirty="0">
                <a:latin typeface="Times New Roman" panose="02020603050405020304" pitchFamily="18" charset="0"/>
                <a:cs typeface="Times New Roman" panose="02020603050405020304" pitchFamily="18" charset="0"/>
              </a:rPr>
              <a:t>What is the compound effect of the combination of scenarios?</a:t>
            </a:r>
          </a:p>
          <a:p>
            <a:pPr lvl="1"/>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Best option would be to:</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Increase proportion of Employees that charge for parking by 20%</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Increase proportion of non-free parking spots by 20%</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Double the average daily parking cost</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Impose a pricing of 9 cents per mile on network roads</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Increase the supply of freeway and arterial roads by 200% compared to population growth</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Increase the revenue per mile of bus and rails by 200% compared to population growth</a:t>
            </a: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50</a:t>
            </a:fld>
            <a:endParaRPr lang="ko-KR" altLang="en-US" dirty="0"/>
          </a:p>
        </p:txBody>
      </p:sp>
      <p:graphicFrame>
        <p:nvGraphicFramePr>
          <p:cNvPr id="5" name="Table 4">
            <a:extLst>
              <a:ext uri="{FF2B5EF4-FFF2-40B4-BE49-F238E27FC236}">
                <a16:creationId xmlns:a16="http://schemas.microsoft.com/office/drawing/2014/main" id="{24538525-7E25-4E74-A3B4-BB55FF08C8DA}"/>
              </a:ext>
            </a:extLst>
          </p:cNvPr>
          <p:cNvGraphicFramePr>
            <a:graphicFrameLocks noGrp="1"/>
          </p:cNvGraphicFramePr>
          <p:nvPr>
            <p:extLst>
              <p:ext uri="{D42A27DB-BD31-4B8C-83A1-F6EECF244321}">
                <p14:modId xmlns:p14="http://schemas.microsoft.com/office/powerpoint/2010/main" val="2465709732"/>
              </p:ext>
            </p:extLst>
          </p:nvPr>
        </p:nvGraphicFramePr>
        <p:xfrm>
          <a:off x="429207" y="3668101"/>
          <a:ext cx="11201961" cy="2688249"/>
        </p:xfrm>
        <a:graphic>
          <a:graphicData uri="http://schemas.openxmlformats.org/drawingml/2006/table">
            <a:tbl>
              <a:tblPr/>
              <a:tblGrid>
                <a:gridCol w="3004456">
                  <a:extLst>
                    <a:ext uri="{9D8B030D-6E8A-4147-A177-3AD203B41FA5}">
                      <a16:colId xmlns:a16="http://schemas.microsoft.com/office/drawing/2014/main" val="3025270606"/>
                    </a:ext>
                  </a:extLst>
                </a:gridCol>
                <a:gridCol w="1287625">
                  <a:extLst>
                    <a:ext uri="{9D8B030D-6E8A-4147-A177-3AD203B41FA5}">
                      <a16:colId xmlns:a16="http://schemas.microsoft.com/office/drawing/2014/main" val="866848196"/>
                    </a:ext>
                  </a:extLst>
                </a:gridCol>
                <a:gridCol w="1139369">
                  <a:extLst>
                    <a:ext uri="{9D8B030D-6E8A-4147-A177-3AD203B41FA5}">
                      <a16:colId xmlns:a16="http://schemas.microsoft.com/office/drawing/2014/main" val="208242172"/>
                    </a:ext>
                  </a:extLst>
                </a:gridCol>
                <a:gridCol w="1285878">
                  <a:extLst>
                    <a:ext uri="{9D8B030D-6E8A-4147-A177-3AD203B41FA5}">
                      <a16:colId xmlns:a16="http://schemas.microsoft.com/office/drawing/2014/main" val="1166218405"/>
                    </a:ext>
                  </a:extLst>
                </a:gridCol>
                <a:gridCol w="1285878">
                  <a:extLst>
                    <a:ext uri="{9D8B030D-6E8A-4147-A177-3AD203B41FA5}">
                      <a16:colId xmlns:a16="http://schemas.microsoft.com/office/drawing/2014/main" val="2337576834"/>
                    </a:ext>
                  </a:extLst>
                </a:gridCol>
                <a:gridCol w="1285878">
                  <a:extLst>
                    <a:ext uri="{9D8B030D-6E8A-4147-A177-3AD203B41FA5}">
                      <a16:colId xmlns:a16="http://schemas.microsoft.com/office/drawing/2014/main" val="2785941431"/>
                    </a:ext>
                  </a:extLst>
                </a:gridCol>
                <a:gridCol w="1285878">
                  <a:extLst>
                    <a:ext uri="{9D8B030D-6E8A-4147-A177-3AD203B41FA5}">
                      <a16:colId xmlns:a16="http://schemas.microsoft.com/office/drawing/2014/main" val="631954526"/>
                    </a:ext>
                  </a:extLst>
                </a:gridCol>
                <a:gridCol w="626999">
                  <a:extLst>
                    <a:ext uri="{9D8B030D-6E8A-4147-A177-3AD203B41FA5}">
                      <a16:colId xmlns:a16="http://schemas.microsoft.com/office/drawing/2014/main" val="2502364760"/>
                    </a:ext>
                  </a:extLst>
                </a:gridCol>
              </a:tblGrid>
              <a:tr h="646812">
                <a:tc>
                  <a:txBody>
                    <a:bodyPr/>
                    <a:lstStyle/>
                    <a:p>
                      <a:pPr algn="ctr" rtl="0" fontAlgn="ctr"/>
                      <a:r>
                        <a:rPr lang="en-US" sz="1100" b="1" i="0" u="none" strike="noStrike" dirty="0">
                          <a:solidFill>
                            <a:srgbClr val="000000"/>
                          </a:solidFill>
                          <a:effectLst/>
                          <a:latin typeface="Times New Roman" panose="02020603050405020304" pitchFamily="18" charset="0"/>
                        </a:rPr>
                        <a:t>Potential Scenarios</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100" b="1" i="0" u="none" strike="noStrike" dirty="0">
                          <a:solidFill>
                            <a:srgbClr val="333333"/>
                          </a:solidFill>
                          <a:effectLst/>
                          <a:latin typeface="Times New Roman" panose="02020603050405020304" pitchFamily="18" charset="0"/>
                        </a:rPr>
                        <a:t>Fatalities &amp; Injuries</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100" b="1" i="0" u="none" strike="noStrike" dirty="0">
                          <a:solidFill>
                            <a:srgbClr val="333333"/>
                          </a:solidFill>
                          <a:effectLst/>
                          <a:latin typeface="Times New Roman" panose="02020603050405020304" pitchFamily="18" charset="0"/>
                        </a:rPr>
                        <a:t>Vehicle Cost</a:t>
                      </a:r>
                      <a:br>
                        <a:rPr lang="en-US" sz="1100" b="1" i="0" u="none" strike="noStrike" dirty="0">
                          <a:solidFill>
                            <a:srgbClr val="333333"/>
                          </a:solidFill>
                          <a:effectLst/>
                          <a:latin typeface="Times New Roman" panose="02020603050405020304" pitchFamily="18" charset="0"/>
                        </a:rPr>
                      </a:br>
                      <a:r>
                        <a:rPr lang="en-US" sz="1100" b="1" i="0" u="none" strike="noStrike" dirty="0">
                          <a:solidFill>
                            <a:srgbClr val="333333"/>
                          </a:solidFill>
                          <a:effectLst/>
                          <a:latin typeface="Times New Roman" panose="02020603050405020304" pitchFamily="18" charset="0"/>
                        </a:rPr>
                        <a:t>Per Capita</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100" b="1" i="0" u="none" strike="noStrike">
                          <a:solidFill>
                            <a:srgbClr val="333333"/>
                          </a:solidFill>
                          <a:effectLst/>
                          <a:latin typeface="Times New Roman" panose="02020603050405020304" pitchFamily="18" charset="0"/>
                        </a:rPr>
                        <a:t>DVMT</a:t>
                      </a:r>
                      <a:br>
                        <a:rPr lang="en-US" sz="1100" b="1" i="0" u="none" strike="noStrike">
                          <a:solidFill>
                            <a:srgbClr val="333333"/>
                          </a:solidFill>
                          <a:effectLst/>
                          <a:latin typeface="Times New Roman" panose="02020603050405020304" pitchFamily="18" charset="0"/>
                        </a:rPr>
                      </a:br>
                      <a:r>
                        <a:rPr lang="en-US" sz="1100" b="1" i="0" u="none" strike="noStrike">
                          <a:solidFill>
                            <a:srgbClr val="333333"/>
                          </a:solidFill>
                          <a:effectLst/>
                          <a:latin typeface="Times New Roman" panose="02020603050405020304" pitchFamily="18" charset="0"/>
                        </a:rPr>
                        <a:t>Per Capita</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100" b="1" i="0" u="none" strike="noStrike">
                          <a:solidFill>
                            <a:srgbClr val="333333"/>
                          </a:solidFill>
                          <a:effectLst/>
                          <a:latin typeface="Times New Roman" panose="02020603050405020304" pitchFamily="18" charset="0"/>
                        </a:rPr>
                        <a:t>GHG Emission</a:t>
                      </a:r>
                      <a:br>
                        <a:rPr lang="en-US" sz="1100" b="1" i="0" u="none" strike="noStrike">
                          <a:solidFill>
                            <a:srgbClr val="333333"/>
                          </a:solidFill>
                          <a:effectLst/>
                          <a:latin typeface="Times New Roman" panose="02020603050405020304" pitchFamily="18" charset="0"/>
                        </a:rPr>
                      </a:br>
                      <a:r>
                        <a:rPr lang="en-US" sz="1100" b="1" i="0" u="none" strike="noStrike">
                          <a:solidFill>
                            <a:srgbClr val="333333"/>
                          </a:solidFill>
                          <a:effectLst/>
                          <a:latin typeface="Times New Roman" panose="02020603050405020304" pitchFamily="18" charset="0"/>
                        </a:rPr>
                        <a:t>Per Capita</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100" b="1" i="0" u="none" strike="noStrike">
                          <a:solidFill>
                            <a:srgbClr val="333333"/>
                          </a:solidFill>
                          <a:effectLst/>
                          <a:latin typeface="Times New Roman" panose="02020603050405020304" pitchFamily="18" charset="0"/>
                        </a:rPr>
                        <a:t>Fuel Consumption</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100" b="1" i="0" u="none" strike="noStrike">
                          <a:solidFill>
                            <a:srgbClr val="333333"/>
                          </a:solidFill>
                          <a:effectLst/>
                          <a:latin typeface="Times New Roman" panose="02020603050405020304" pitchFamily="18" charset="0"/>
                        </a:rPr>
                        <a:t>DVHT Per Capita</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100" b="1" i="0" u="none" strike="noStrike" dirty="0">
                          <a:solidFill>
                            <a:srgbClr val="000000"/>
                          </a:solidFill>
                          <a:effectLst/>
                          <a:latin typeface="Times New Roman" panose="02020603050405020304" pitchFamily="18" charset="0"/>
                        </a:rPr>
                        <a:t>Rank </a:t>
                      </a:r>
                    </a:p>
                    <a:p>
                      <a:pPr algn="ctr" fontAlgn="ctr"/>
                      <a:r>
                        <a:rPr lang="en-US" sz="1100" b="1" i="0" u="none" strike="noStrike" dirty="0">
                          <a:solidFill>
                            <a:srgbClr val="000000"/>
                          </a:solidFill>
                          <a:effectLst/>
                          <a:latin typeface="Times New Roman" panose="02020603050405020304" pitchFamily="18" charset="0"/>
                        </a:rPr>
                        <a:t>Sum</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568754550"/>
                  </a:ext>
                </a:extLst>
              </a:tr>
              <a:tr h="331942">
                <a:tc>
                  <a:txBody>
                    <a:bodyPr/>
                    <a:lstStyle/>
                    <a:p>
                      <a:pPr algn="ctr" rtl="0" fontAlgn="ctr"/>
                      <a:r>
                        <a:rPr lang="en-US" sz="1100" b="0" i="0" u="none" strike="noStrike">
                          <a:solidFill>
                            <a:srgbClr val="000000"/>
                          </a:solidFill>
                          <a:effectLst/>
                          <a:latin typeface="Times New Roman" panose="02020603050405020304" pitchFamily="18" charset="0"/>
                        </a:rPr>
                        <a:t>Vehicle Travel Cost #3 + Transit #3</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333333"/>
                          </a:solidFill>
                          <a:effectLst/>
                          <a:latin typeface="Times New Roman" panose="02020603050405020304" pitchFamily="18" charset="0"/>
                        </a:rPr>
                        <a:t>2</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5</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2</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2</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333333"/>
                          </a:solidFill>
                          <a:effectLst/>
                          <a:latin typeface="Times New Roman" panose="02020603050405020304" pitchFamily="18" charset="0"/>
                        </a:rPr>
                        <a:t>2</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2</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panose="02020603050405020304" pitchFamily="18" charset="0"/>
                        </a:rPr>
                        <a:t>15</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608753"/>
                  </a:ext>
                </a:extLst>
              </a:tr>
              <a:tr h="341899">
                <a:tc>
                  <a:txBody>
                    <a:bodyPr/>
                    <a:lstStyle/>
                    <a:p>
                      <a:pPr algn="ctr" rtl="0" fontAlgn="ctr"/>
                      <a:r>
                        <a:rPr lang="en-US" sz="1100" b="0" i="0" u="none" strike="noStrike">
                          <a:solidFill>
                            <a:srgbClr val="000000"/>
                          </a:solidFill>
                          <a:effectLst/>
                          <a:latin typeface="Times New Roman" panose="02020603050405020304" pitchFamily="18" charset="0"/>
                        </a:rPr>
                        <a:t>Transit #3 + Parking #3</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333333"/>
                          </a:solidFill>
                          <a:effectLst/>
                          <a:latin typeface="Times New Roman" panose="02020603050405020304" pitchFamily="18" charset="0"/>
                        </a:rPr>
                        <a:t>3</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333333"/>
                          </a:solidFill>
                          <a:effectLst/>
                          <a:latin typeface="Times New Roman" panose="02020603050405020304" pitchFamily="18" charset="0"/>
                        </a:rPr>
                        <a:t>6</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333333"/>
                          </a:solidFill>
                          <a:effectLst/>
                          <a:latin typeface="Times New Roman" panose="02020603050405020304" pitchFamily="18" charset="0"/>
                        </a:rPr>
                        <a:t>3</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3</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5</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2</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panose="02020603050405020304" pitchFamily="18" charset="0"/>
                        </a:rPr>
                        <a:t>22</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109226"/>
                  </a:ext>
                </a:extLst>
              </a:tr>
              <a:tr h="341899">
                <a:tc>
                  <a:txBody>
                    <a:bodyPr/>
                    <a:lstStyle/>
                    <a:p>
                      <a:pPr algn="ctr" rtl="0" fontAlgn="ctr"/>
                      <a:r>
                        <a:rPr lang="en-US" sz="1100" b="0" i="0" u="none" strike="noStrike">
                          <a:solidFill>
                            <a:srgbClr val="000000"/>
                          </a:solidFill>
                          <a:effectLst/>
                          <a:latin typeface="Times New Roman" panose="02020603050405020304" pitchFamily="18" charset="0"/>
                        </a:rPr>
                        <a:t>Vehicle Travel Cost #3 + Parking #3</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333333"/>
                          </a:solidFill>
                          <a:effectLst/>
                          <a:latin typeface="Times New Roman" panose="02020603050405020304" pitchFamily="18" charset="0"/>
                        </a:rPr>
                        <a:t>4</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2</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333333"/>
                          </a:solidFill>
                          <a:effectLst/>
                          <a:latin typeface="Times New Roman" panose="02020603050405020304" pitchFamily="18" charset="0"/>
                        </a:rPr>
                        <a:t>4</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333333"/>
                          </a:solidFill>
                          <a:effectLst/>
                          <a:latin typeface="Times New Roman" panose="02020603050405020304" pitchFamily="18" charset="0"/>
                        </a:rPr>
                        <a:t>4</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3</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4</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panose="02020603050405020304" pitchFamily="18" charset="0"/>
                        </a:rPr>
                        <a:t>21</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305293"/>
                  </a:ext>
                </a:extLst>
              </a:tr>
              <a:tr h="341899">
                <a:tc>
                  <a:txBody>
                    <a:bodyPr/>
                    <a:lstStyle/>
                    <a:p>
                      <a:pPr algn="ctr" rtl="0" fontAlgn="ctr"/>
                      <a:r>
                        <a:rPr lang="en-US" sz="1100" b="0" i="0" u="none" strike="noStrike" dirty="0">
                          <a:solidFill>
                            <a:srgbClr val="000000"/>
                          </a:solidFill>
                          <a:effectLst/>
                          <a:latin typeface="Times New Roman" panose="02020603050405020304" pitchFamily="18" charset="0"/>
                        </a:rPr>
                        <a:t>Vehicle Travel Cost #3 + Bicycles #2</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333333"/>
                          </a:solidFill>
                          <a:effectLst/>
                          <a:latin typeface="Times New Roman" panose="02020603050405020304" pitchFamily="18" charset="0"/>
                        </a:rPr>
                        <a:t>6</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4</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6</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333333"/>
                          </a:solidFill>
                          <a:effectLst/>
                          <a:latin typeface="Times New Roman" panose="02020603050405020304" pitchFamily="18" charset="0"/>
                        </a:rPr>
                        <a:t>6</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333333"/>
                          </a:solidFill>
                          <a:effectLst/>
                          <a:latin typeface="Times New Roman" panose="02020603050405020304" pitchFamily="18" charset="0"/>
                        </a:rPr>
                        <a:t>6</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333333"/>
                          </a:solidFill>
                          <a:effectLst/>
                          <a:latin typeface="Times New Roman" panose="02020603050405020304" pitchFamily="18" charset="0"/>
                        </a:rPr>
                        <a:t>4</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panose="02020603050405020304" pitchFamily="18" charset="0"/>
                        </a:rPr>
                        <a:t>32</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485011"/>
                  </a:ext>
                </a:extLst>
              </a:tr>
              <a:tr h="341899">
                <a:tc>
                  <a:txBody>
                    <a:bodyPr/>
                    <a:lstStyle/>
                    <a:p>
                      <a:pPr algn="ctr" rtl="0" fontAlgn="ctr"/>
                      <a:r>
                        <a:rPr lang="en-US" sz="1100" b="0" i="0" u="none" strike="noStrike" dirty="0">
                          <a:solidFill>
                            <a:srgbClr val="000000"/>
                          </a:solidFill>
                          <a:effectLst/>
                          <a:latin typeface="Times New Roman" panose="02020603050405020304" pitchFamily="18" charset="0"/>
                        </a:rPr>
                        <a:t>Vehicle Travel Cost #3 + Transit #2 + Parking #3</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1400" b="0" i="0" u="none" strike="noStrike" dirty="0">
                          <a:solidFill>
                            <a:srgbClr val="000000"/>
                          </a:solidFill>
                          <a:effectLst/>
                          <a:latin typeface="Times New Roman" panose="02020603050405020304" pitchFamily="18" charset="0"/>
                        </a:rPr>
                        <a:t>5</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Times New Roman" panose="02020603050405020304" pitchFamily="18" charset="0"/>
                        </a:rPr>
                        <a:t>1</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Times New Roman" panose="02020603050405020304" pitchFamily="18" charset="0"/>
                        </a:rPr>
                        <a:t>5</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Times New Roman" panose="02020603050405020304" pitchFamily="18" charset="0"/>
                        </a:rPr>
                        <a:t>5</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Times New Roman" panose="02020603050405020304" pitchFamily="18" charset="0"/>
                        </a:rPr>
                        <a:t>4</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Times New Roman" panose="02020603050405020304" pitchFamily="18" charset="0"/>
                        </a:rPr>
                        <a:t>4</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rPr>
                        <a:t>24</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209180"/>
                  </a:ext>
                </a:extLst>
              </a:tr>
              <a:tr h="341899">
                <a:tc>
                  <a:txBody>
                    <a:bodyPr/>
                    <a:lstStyle/>
                    <a:p>
                      <a:pPr algn="ctr" rtl="0" fontAlgn="ctr"/>
                      <a:r>
                        <a:rPr lang="en-US" sz="1100" b="1" i="0" u="none" strike="noStrike" dirty="0">
                          <a:solidFill>
                            <a:srgbClr val="000000"/>
                          </a:solidFill>
                          <a:effectLst/>
                          <a:latin typeface="Times New Roman" panose="02020603050405020304" pitchFamily="18" charset="0"/>
                        </a:rPr>
                        <a:t>Vehicle Travel Cost #3 + Transit #3 + Parking #3</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333333"/>
                          </a:solidFill>
                          <a:effectLst/>
                          <a:latin typeface="Times New Roman" panose="02020603050405020304" pitchFamily="18" charset="0"/>
                        </a:rPr>
                        <a:t>1</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3</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1</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1</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333333"/>
                          </a:solidFill>
                          <a:effectLst/>
                          <a:latin typeface="Times New Roman" panose="02020603050405020304" pitchFamily="18" charset="0"/>
                        </a:rPr>
                        <a:t>1</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333333"/>
                          </a:solidFill>
                          <a:effectLst/>
                          <a:latin typeface="Times New Roman" panose="02020603050405020304" pitchFamily="18" charset="0"/>
                        </a:rPr>
                        <a:t>1</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Times New Roman" panose="02020603050405020304" pitchFamily="18" charset="0"/>
                        </a:rPr>
                        <a:t>8</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32008145"/>
                  </a:ext>
                </a:extLst>
              </a:tr>
            </a:tbl>
          </a:graphicData>
        </a:graphic>
      </p:graphicFrame>
    </p:spTree>
    <p:extLst>
      <p:ext uri="{BB962C8B-B14F-4D97-AF65-F5344CB8AC3E}">
        <p14:creationId xmlns:p14="http://schemas.microsoft.com/office/powerpoint/2010/main" val="165764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599-F428-4371-A008-0DCC74329119}"/>
              </a:ext>
            </a:extLst>
          </p:cNvPr>
          <p:cNvSpPr>
            <a:spLocks noGrp="1"/>
          </p:cNvSpPr>
          <p:nvPr>
            <p:ph type="title"/>
          </p:nvPr>
        </p:nvSpPr>
        <p:spPr>
          <a:xfrm>
            <a:off x="838200" y="365126"/>
            <a:ext cx="10515600" cy="530613"/>
          </a:xfrm>
        </p:spPr>
        <p:txBody>
          <a:bodyPr>
            <a:normAutofit fontScale="90000"/>
          </a:bodyPr>
          <a:lstStyle/>
          <a:p>
            <a:r>
              <a:rPr lang="en-US" sz="3600" dirty="0">
                <a:latin typeface="Times New Roman" panose="02020603050405020304" pitchFamily="18" charset="0"/>
                <a:cs typeface="Times New Roman" panose="02020603050405020304" pitchFamily="18" charset="0"/>
              </a:rPr>
              <a:t>Best Scenario(s)?</a:t>
            </a:r>
          </a:p>
        </p:txBody>
      </p:sp>
      <p:sp>
        <p:nvSpPr>
          <p:cNvPr id="3" name="Content Placeholder 2">
            <a:extLst>
              <a:ext uri="{FF2B5EF4-FFF2-40B4-BE49-F238E27FC236}">
                <a16:creationId xmlns:a16="http://schemas.microsoft.com/office/drawing/2014/main" id="{48167E05-1648-4922-81FA-55676B9873A5}"/>
              </a:ext>
            </a:extLst>
          </p:cNvPr>
          <p:cNvSpPr>
            <a:spLocks noGrp="1"/>
          </p:cNvSpPr>
          <p:nvPr>
            <p:ph idx="1"/>
          </p:nvPr>
        </p:nvSpPr>
        <p:spPr>
          <a:xfrm>
            <a:off x="560832" y="1036320"/>
            <a:ext cx="10948416" cy="5456554"/>
          </a:xfrm>
        </p:spPr>
        <p:txBody>
          <a:bodyPr>
            <a:normAutofit/>
          </a:bodyPr>
          <a:lstStyle/>
          <a:p>
            <a:pPr lvl="1"/>
            <a:r>
              <a:rPr lang="en-US" sz="1800" dirty="0">
                <a:latin typeface="Times New Roman" panose="02020603050405020304" pitchFamily="18" charset="0"/>
                <a:cs typeface="Times New Roman" panose="02020603050405020304" pitchFamily="18" charset="0"/>
              </a:rPr>
              <a:t>What is the compound effect of the combination of scenarios?</a:t>
            </a:r>
          </a:p>
          <a:p>
            <a:pPr marL="457200" lvl="1" indent="0">
              <a:buNone/>
            </a:pPr>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Best option would be to:</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Increase proportion of Employees that charge for parking by 20%</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Increase proportion of non-free parking spots by 20%</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Double the average daily parking cost</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Impose a pricing of 9 cents per mile on network roads</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Increase the supply of freeway and arterial roads by 200% compared to population growth</a:t>
            </a:r>
          </a:p>
          <a:p>
            <a:pPr marL="1257300" lvl="2" indent="-342900">
              <a:buFont typeface="+mj-lt"/>
              <a:buAutoNum type="arabicPeriod"/>
            </a:pPr>
            <a:r>
              <a:rPr lang="en-US" sz="1400" dirty="0">
                <a:latin typeface="Times New Roman" panose="02020603050405020304" pitchFamily="18" charset="0"/>
                <a:cs typeface="Times New Roman" panose="02020603050405020304" pitchFamily="18" charset="0"/>
              </a:rPr>
              <a:t>Increase the revenue per mile of bus and rails by 200% compared to population growth</a:t>
            </a:r>
          </a:p>
          <a:p>
            <a:pPr marL="457200" lvl="1" indent="0">
              <a:buNone/>
            </a:pPr>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One major </a:t>
            </a:r>
            <a:r>
              <a:rPr lang="en-US" sz="1800" b="1" u="sng" dirty="0">
                <a:latin typeface="Times New Roman" panose="02020603050405020304" pitchFamily="18" charset="0"/>
                <a:cs typeface="Times New Roman" panose="02020603050405020304" pitchFamily="18" charset="0"/>
              </a:rPr>
              <a:t>benefit</a:t>
            </a:r>
            <a:r>
              <a:rPr lang="en-US" sz="1800" dirty="0">
                <a:latin typeface="Times New Roman" panose="02020603050405020304" pitchFamily="18" charset="0"/>
                <a:cs typeface="Times New Roman" panose="02020603050405020304" pitchFamily="18" charset="0"/>
              </a:rPr>
              <a:t> of this scenario is the potential use of revenue from VMT and parking tolls in expanding </a:t>
            </a:r>
          </a:p>
          <a:p>
            <a:pPr marL="457200" lvl="1" indent="0">
              <a:buNone/>
            </a:pPr>
            <a:r>
              <a:rPr lang="en-US" sz="1800" dirty="0">
                <a:latin typeface="Times New Roman" panose="02020603050405020304" pitchFamily="18" charset="0"/>
                <a:cs typeface="Times New Roman" panose="02020603050405020304" pitchFamily="18" charset="0"/>
              </a:rPr>
              <a:t>    transit revenue per mile as well as building the new facilities (freeway and arterial road extensions).</a:t>
            </a:r>
          </a:p>
          <a:p>
            <a:pPr marL="457200" lvl="1" indent="0">
              <a:buNone/>
            </a:pPr>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One major </a:t>
            </a:r>
            <a:r>
              <a:rPr lang="en-US" sz="1800" b="1" u="sng" dirty="0">
                <a:latin typeface="Times New Roman" panose="02020603050405020304" pitchFamily="18" charset="0"/>
                <a:cs typeface="Times New Roman" panose="02020603050405020304" pitchFamily="18" charset="0"/>
              </a:rPr>
              <a:t>drawback</a:t>
            </a:r>
            <a:r>
              <a:rPr lang="en-US" sz="1800" dirty="0">
                <a:latin typeface="Times New Roman" panose="02020603050405020304" pitchFamily="18" charset="0"/>
                <a:cs typeface="Times New Roman" panose="02020603050405020304" pitchFamily="18" charset="0"/>
              </a:rPr>
              <a:t> of our analysis would be lack of cost estimation data in order to better analyze the </a:t>
            </a:r>
          </a:p>
          <a:p>
            <a:pPr marL="457200" lvl="1" indent="0">
              <a:buNone/>
            </a:pPr>
            <a:r>
              <a:rPr lang="en-US" sz="1800" dirty="0">
                <a:latin typeface="Times New Roman" panose="02020603050405020304" pitchFamily="18" charset="0"/>
                <a:cs typeface="Times New Roman" panose="02020603050405020304" pitchFamily="18" charset="0"/>
              </a:rPr>
              <a:t>    scenarios cost-wise, and finding the optimal scenario which meets our performance measure goals as well</a:t>
            </a:r>
          </a:p>
          <a:p>
            <a:pPr marL="457200" lvl="1" indent="0">
              <a:buNone/>
            </a:pPr>
            <a:r>
              <a:rPr lang="en-US" sz="1800" dirty="0">
                <a:latin typeface="Times New Roman" panose="02020603050405020304" pitchFamily="18" charset="0"/>
                <a:cs typeface="Times New Roman" panose="02020603050405020304" pitchFamily="18" charset="0"/>
              </a:rPr>
              <a:t>    as being cost-effective.</a:t>
            </a:r>
          </a:p>
          <a:p>
            <a:pPr marL="457200" lvl="1" indent="0">
              <a:buNone/>
            </a:pPr>
            <a:endParaRPr lang="en-US" sz="1800" dirty="0">
              <a:latin typeface="Times New Roman" panose="02020603050405020304" pitchFamily="18" charset="0"/>
              <a:cs typeface="Times New Roman" panose="02020603050405020304" pitchFamily="18" charset="0"/>
            </a:endParaRPr>
          </a:p>
          <a:p>
            <a:pPr marL="1257300" lvl="2" indent="-342900">
              <a:buFont typeface="+mj-lt"/>
              <a:buAutoNum type="arabicPeriod"/>
            </a:pPr>
            <a:endParaRPr lang="en-US" sz="1400" dirty="0">
              <a:latin typeface="Times New Roman" panose="02020603050405020304" pitchFamily="18" charset="0"/>
              <a:cs typeface="Times New Roman" panose="02020603050405020304" pitchFamily="18" charset="0"/>
            </a:endParaRPr>
          </a:p>
          <a:p>
            <a:pPr marL="1257300" lvl="2" indent="-342900">
              <a:buFont typeface="+mj-lt"/>
              <a:buAutoNum type="arabicPeriod"/>
            </a:pPr>
            <a:endParaRPr lang="en-US" sz="1400" dirty="0">
              <a:latin typeface="Times New Roman" panose="02020603050405020304" pitchFamily="18" charset="0"/>
              <a:cs typeface="Times New Roman" panose="02020603050405020304" pitchFamily="18" charset="0"/>
            </a:endParaRPr>
          </a:p>
          <a:p>
            <a:pPr marL="1257300" lvl="2" indent="-342900">
              <a:buFont typeface="+mj-lt"/>
              <a:buAutoNum type="arabicPeriod"/>
            </a:pPr>
            <a:endParaRPr lang="en-US" sz="1400" dirty="0">
              <a:latin typeface="Times New Roman" panose="02020603050405020304" pitchFamily="18" charset="0"/>
              <a:cs typeface="Times New Roman" panose="02020603050405020304" pitchFamily="18" charset="0"/>
            </a:endParaRPr>
          </a:p>
          <a:p>
            <a:pPr lvl="2"/>
            <a:endParaRPr lang="en-US" sz="14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a:p>
            <a:pPr lvl="1"/>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C258DF5-3C89-4BC7-8790-C88842CD83A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51</a:t>
            </a:fld>
            <a:endParaRPr lang="ko-KR" altLang="en-US" dirty="0"/>
          </a:p>
        </p:txBody>
      </p:sp>
    </p:spTree>
    <p:extLst>
      <p:ext uri="{BB962C8B-B14F-4D97-AF65-F5344CB8AC3E}">
        <p14:creationId xmlns:p14="http://schemas.microsoft.com/office/powerpoint/2010/main" val="1610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wipe(down)">
                                      <p:cBhvr>
                                        <p:cTn id="7" dur="500"/>
                                        <p:tgtEl>
                                          <p:spTgt spid="3">
                                            <p:txEl>
                                              <p:pRg st="10" end="1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wipe(down)">
                                      <p:cBhvr>
                                        <p:cTn id="10" dur="500"/>
                                        <p:tgtEl>
                                          <p:spTgt spid="3">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Effect transition="in" filter="wipe(down)">
                                      <p:cBhvr>
                                        <p:cTn id="15" dur="500"/>
                                        <p:tgtEl>
                                          <p:spTgt spid="3">
                                            <p:txEl>
                                              <p:pRg st="13" end="1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14" end="14"/>
                                            </p:txEl>
                                          </p:spTgt>
                                        </p:tgtEl>
                                        <p:attrNameLst>
                                          <p:attrName>style.visibility</p:attrName>
                                        </p:attrNameLst>
                                      </p:cBhvr>
                                      <p:to>
                                        <p:strVal val="visible"/>
                                      </p:to>
                                    </p:set>
                                    <p:animEffect transition="in" filter="wipe(down)">
                                      <p:cBhvr>
                                        <p:cTn id="18" dur="500"/>
                                        <p:tgtEl>
                                          <p:spTgt spid="3">
                                            <p:txEl>
                                              <p:pRg st="14" end="1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15" end="15"/>
                                            </p:txEl>
                                          </p:spTgt>
                                        </p:tgtEl>
                                        <p:attrNameLst>
                                          <p:attrName>style.visibility</p:attrName>
                                        </p:attrNameLst>
                                      </p:cBhvr>
                                      <p:to>
                                        <p:strVal val="visible"/>
                                      </p:to>
                                    </p:set>
                                    <p:animEffect transition="in" filter="wipe(down)">
                                      <p:cBhvr>
                                        <p:cTn id="21"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References</a:t>
            </a:r>
            <a:endParaRPr lang="ko-KR" altLang="en-US" sz="3200" spc="-1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42A82AD-2941-4F40-80BE-26B0FACB0C61}"/>
              </a:ext>
            </a:extLst>
          </p:cNvPr>
          <p:cNvSpPr>
            <a:spLocks noGrp="1"/>
          </p:cNvSpPr>
          <p:nvPr>
            <p:ph idx="1"/>
          </p:nvPr>
        </p:nvSpPr>
        <p:spPr/>
        <p:txBody>
          <a:bodyPr>
            <a:normAutofit/>
          </a:bodyPr>
          <a:lstStyle/>
          <a:p>
            <a:r>
              <a:rPr lang="en-US" altLang="ko-KR" sz="2400" dirty="0">
                <a:latin typeface="Arial" panose="020B0604020202020204" pitchFamily="34" charset="0"/>
                <a:cs typeface="Arial" panose="020B0604020202020204" pitchFamily="34" charset="0"/>
                <a:hlinkClick r:id="rId2"/>
              </a:rPr>
              <a:t>https://visioneval.org</a:t>
            </a:r>
            <a:endParaRPr lang="en-US" altLang="ko-KR" sz="2400" dirty="0">
              <a:latin typeface="Arial" panose="020B0604020202020204" pitchFamily="34" charset="0"/>
              <a:cs typeface="Arial" panose="020B0604020202020204" pitchFamily="34" charset="0"/>
            </a:endParaRPr>
          </a:p>
          <a:p>
            <a:r>
              <a:rPr lang="en-US" altLang="ko-KR" sz="2400" dirty="0">
                <a:latin typeface="Arial" panose="020B0604020202020204" pitchFamily="34" charset="0"/>
                <a:cs typeface="Arial" panose="020B0604020202020204" pitchFamily="34" charset="0"/>
                <a:hlinkClick r:id="rId3"/>
              </a:rPr>
              <a:t>https://github.com/VisionEval/VisionEval/wiki</a:t>
            </a:r>
            <a:endParaRPr lang="en-US" altLang="ko-KR" sz="2400" dirty="0">
              <a:latin typeface="Arial" panose="020B0604020202020204" pitchFamily="34" charset="0"/>
              <a:cs typeface="Arial" panose="020B0604020202020204" pitchFamily="34" charset="0"/>
            </a:endParaRPr>
          </a:p>
          <a:p>
            <a:r>
              <a:rPr lang="en-US" altLang="ko-KR" sz="2400" dirty="0">
                <a:latin typeface="Arial" panose="020B0604020202020204" pitchFamily="34" charset="0"/>
                <a:cs typeface="Arial" panose="020B0604020202020204" pitchFamily="34" charset="0"/>
                <a:hlinkClick r:id="rId4"/>
              </a:rPr>
              <a:t>https://www.oregon.gov/odot/Regions/Pages/index.aspx</a:t>
            </a:r>
            <a:endParaRPr lang="en-US" altLang="ko-KR" sz="2400" dirty="0">
              <a:latin typeface="Arial" panose="020B0604020202020204" pitchFamily="34" charset="0"/>
              <a:cs typeface="Arial" panose="020B0604020202020204" pitchFamily="34" charset="0"/>
            </a:endParaRPr>
          </a:p>
          <a:p>
            <a:r>
              <a:rPr lang="en-US" altLang="ko-KR" sz="2400" dirty="0">
                <a:latin typeface="Arial" panose="020B0604020202020204" pitchFamily="34" charset="0"/>
                <a:cs typeface="Arial" panose="020B0604020202020204" pitchFamily="34" charset="0"/>
                <a:hlinkClick r:id="rId5"/>
              </a:rPr>
              <a:t>https://www.dot.ny.gov/divisions/engineering/technical-services/trans-r-and-d-repository/C-17-05_Implementation_of_a_regional_greenhouse_gas_reduction.pdf</a:t>
            </a:r>
            <a:endParaRPr lang="en-US" altLang="ko-KR" sz="2400" dirty="0">
              <a:latin typeface="Arial" panose="020B0604020202020204" pitchFamily="34" charset="0"/>
              <a:cs typeface="Arial" panose="020B0604020202020204" pitchFamily="34" charset="0"/>
            </a:endParaRPr>
          </a:p>
          <a:p>
            <a:endParaRPr lang="en-US" altLang="ko-KR" sz="2400" dirty="0">
              <a:latin typeface="Arial" panose="020B0604020202020204" pitchFamily="34" charset="0"/>
              <a:cs typeface="Arial" panose="020B0604020202020204" pitchFamily="34" charset="0"/>
            </a:endParaRPr>
          </a:p>
          <a:p>
            <a:endParaRPr lang="en-US" altLang="ko-KR" sz="2400" dirty="0">
              <a:latin typeface="Arial" panose="020B0604020202020204" pitchFamily="34" charset="0"/>
              <a:cs typeface="Arial" panose="020B0604020202020204" pitchFamily="34" charset="0"/>
            </a:endParaRPr>
          </a:p>
          <a:p>
            <a:endParaRPr lang="en-US" altLang="ko-KR" sz="2400" dirty="0">
              <a:latin typeface="Arial" panose="020B0604020202020204" pitchFamily="34" charset="0"/>
              <a:cs typeface="Arial" panose="020B0604020202020204" pitchFamily="34" charset="0"/>
            </a:endParaRPr>
          </a:p>
          <a:p>
            <a:endParaRPr lang="ko-KR" alt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4B5CF3D-E8FA-411A-8F0F-9E77DADC955B}"/>
              </a:ext>
            </a:extLst>
          </p:cNvPr>
          <p:cNvSpPr>
            <a:spLocks noGrp="1"/>
          </p:cNvSpPr>
          <p:nvPr>
            <p:ph type="sldNum" sz="quarter" idx="12"/>
          </p:nvPr>
        </p:nvSpPr>
        <p:spPr/>
        <p:txBody>
          <a:bodyPr/>
          <a:lstStyle/>
          <a:p>
            <a:r>
              <a:rPr lang="en-US" altLang="ko-KR" dirty="0"/>
              <a:t>Arash Ghaffar    </a:t>
            </a:r>
            <a:fld id="{07A2E26F-E42C-4199-98FF-D24EEDB86635}" type="slidenum">
              <a:rPr lang="ko-KR" altLang="en-US" smtClean="0"/>
              <a:pPr/>
              <a:t>52</a:t>
            </a:fld>
            <a:endParaRPr lang="ko-KR" altLang="en-US" dirty="0"/>
          </a:p>
        </p:txBody>
      </p:sp>
    </p:spTree>
    <p:extLst>
      <p:ext uri="{BB962C8B-B14F-4D97-AF65-F5344CB8AC3E}">
        <p14:creationId xmlns:p14="http://schemas.microsoft.com/office/powerpoint/2010/main" val="3847705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BB8FBC-5894-4940-88E1-6FC0F79A19E7}"/>
              </a:ext>
            </a:extLst>
          </p:cNvPr>
          <p:cNvSpPr txBox="1">
            <a:spLocks/>
          </p:cNvSpPr>
          <p:nvPr/>
        </p:nvSpPr>
        <p:spPr>
          <a:xfrm>
            <a:off x="1524000" y="2474119"/>
            <a:ext cx="9144000" cy="19097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b="1" spc="-1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985316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A82AD-2941-4F40-80BE-26B0FACB0C61}"/>
              </a:ext>
            </a:extLst>
          </p:cNvPr>
          <p:cNvSpPr>
            <a:spLocks noGrp="1"/>
          </p:cNvSpPr>
          <p:nvPr>
            <p:ph idx="1"/>
          </p:nvPr>
        </p:nvSpPr>
        <p:spPr>
          <a:xfrm>
            <a:off x="838200" y="1440000"/>
            <a:ext cx="10515600" cy="4351338"/>
          </a:xfrm>
        </p:spPr>
        <p:txBody>
          <a:bodyPr>
            <a:normAutofit/>
          </a:bodyPr>
          <a:lstStyle/>
          <a:p>
            <a:r>
              <a:rPr lang="en-US" altLang="ko-KR" sz="2000" spc="-100">
                <a:latin typeface="Arial" panose="020B0604020202020204" pitchFamily="34" charset="0"/>
                <a:cs typeface="Arial" panose="020B0604020202020204" pitchFamily="34" charset="0"/>
              </a:rPr>
              <a:t>Find the VE folder and go into </a:t>
            </a:r>
            <a:r>
              <a:rPr lang="en-US" altLang="ko-KR" sz="2000" b="1" spc="-100">
                <a:latin typeface="Arial" panose="020B0604020202020204" pitchFamily="34" charset="0"/>
                <a:cs typeface="Arial" panose="020B0604020202020204" pitchFamily="34" charset="0"/>
              </a:rPr>
              <a:t>models\VERPAT\outputs</a:t>
            </a:r>
          </a:p>
          <a:p>
            <a:r>
              <a:rPr lang="en-US" altLang="ko-KR" sz="2000" spc="-100">
                <a:latin typeface="Arial" panose="020B0604020202020204" pitchFamily="34" charset="0"/>
                <a:cs typeface="Arial" panose="020B0604020202020204" pitchFamily="34" charset="0"/>
              </a:rPr>
              <a:t>Open </a:t>
            </a:r>
            <a:r>
              <a:rPr lang="en-US" altLang="ko-KR" sz="2000" b="1" spc="-100">
                <a:latin typeface="Arial" panose="020B0604020202020204" pitchFamily="34" charset="0"/>
                <a:cs typeface="Arial" panose="020B0604020202020204" pitchFamily="34" charset="0"/>
              </a:rPr>
              <a:t>csv</a:t>
            </a:r>
            <a:r>
              <a:rPr lang="en-US" altLang="ko-KR" sz="2000" spc="-100">
                <a:latin typeface="Arial" panose="020B0604020202020204" pitchFamily="34" charset="0"/>
                <a:cs typeface="Arial" panose="020B0604020202020204" pitchFamily="34" charset="0"/>
              </a:rPr>
              <a:t> files to see the results</a:t>
            </a:r>
          </a:p>
        </p:txBody>
      </p:sp>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How to See the Outputs</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Outside the VEGUI</a:t>
            </a:r>
            <a:endParaRPr lang="ko-KR" altLang="en-US" sz="3200" spc="-1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CBACD09-301C-44AD-B5AB-6DF6D43BE489}"/>
              </a:ext>
            </a:extLst>
          </p:cNvPr>
          <p:cNvPicPr>
            <a:picLocks noChangeAspect="1"/>
          </p:cNvPicPr>
          <p:nvPr/>
        </p:nvPicPr>
        <p:blipFill>
          <a:blip r:embed="rId3"/>
          <a:stretch>
            <a:fillRect/>
          </a:stretch>
        </p:blipFill>
        <p:spPr>
          <a:xfrm>
            <a:off x="2772616" y="1928948"/>
            <a:ext cx="6646768" cy="4351338"/>
          </a:xfrm>
          <a:prstGeom prst="rect">
            <a:avLst/>
          </a:prstGeom>
        </p:spPr>
      </p:pic>
      <p:sp>
        <p:nvSpPr>
          <p:cNvPr id="6" name="Rectangle 5">
            <a:extLst>
              <a:ext uri="{FF2B5EF4-FFF2-40B4-BE49-F238E27FC236}">
                <a16:creationId xmlns:a16="http://schemas.microsoft.com/office/drawing/2014/main" id="{9655AF3D-D271-4F3D-A904-D32DB3966333}"/>
              </a:ext>
            </a:extLst>
          </p:cNvPr>
          <p:cNvSpPr/>
          <p:nvPr/>
        </p:nvSpPr>
        <p:spPr>
          <a:xfrm>
            <a:off x="3947885" y="3365629"/>
            <a:ext cx="4296229" cy="823686"/>
          </a:xfrm>
          <a:prstGeom prst="rect">
            <a:avLst/>
          </a:pr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9" name="Picture 18">
            <a:extLst>
              <a:ext uri="{FF2B5EF4-FFF2-40B4-BE49-F238E27FC236}">
                <a16:creationId xmlns:a16="http://schemas.microsoft.com/office/drawing/2014/main" id="{FBEDDA18-423F-4728-BB4F-331852A40864}"/>
              </a:ext>
            </a:extLst>
          </p:cNvPr>
          <p:cNvPicPr>
            <a:picLocks noChangeAspect="1"/>
          </p:cNvPicPr>
          <p:nvPr/>
        </p:nvPicPr>
        <p:blipFill>
          <a:blip r:embed="rId4"/>
          <a:stretch>
            <a:fillRect/>
          </a:stretch>
        </p:blipFill>
        <p:spPr>
          <a:xfrm>
            <a:off x="2380324" y="2337933"/>
            <a:ext cx="7431350" cy="4160067"/>
          </a:xfrm>
          <a:prstGeom prst="rect">
            <a:avLst/>
          </a:prstGeom>
        </p:spPr>
      </p:pic>
      <p:sp>
        <p:nvSpPr>
          <p:cNvPr id="20" name="Slide Number Placeholder 19">
            <a:extLst>
              <a:ext uri="{FF2B5EF4-FFF2-40B4-BE49-F238E27FC236}">
                <a16:creationId xmlns:a16="http://schemas.microsoft.com/office/drawing/2014/main" id="{18B7C447-F575-4F20-A1D1-B06267B4CD7B}"/>
              </a:ext>
            </a:extLst>
          </p:cNvPr>
          <p:cNvSpPr>
            <a:spLocks noGrp="1"/>
          </p:cNvSpPr>
          <p:nvPr>
            <p:ph type="sldNum" sz="quarter" idx="12"/>
          </p:nvPr>
        </p:nvSpPr>
        <p:spPr/>
        <p:txBody>
          <a:bodyPr/>
          <a:lstStyle/>
          <a:p>
            <a:fld id="{07A2E26F-E42C-4199-98FF-D24EEDB86635}" type="slidenum">
              <a:rPr lang="ko-KR" altLang="en-US" smtClean="0"/>
              <a:pPr/>
              <a:t>6</a:t>
            </a:fld>
            <a:endParaRPr lang="ko-KR" altLang="en-US"/>
          </a:p>
        </p:txBody>
      </p:sp>
      <p:grpSp>
        <p:nvGrpSpPr>
          <p:cNvPr id="8" name="Group 7">
            <a:extLst>
              <a:ext uri="{FF2B5EF4-FFF2-40B4-BE49-F238E27FC236}">
                <a16:creationId xmlns:a16="http://schemas.microsoft.com/office/drawing/2014/main" id="{92625B15-440E-40C0-901B-2906AA9B5752}"/>
              </a:ext>
            </a:extLst>
          </p:cNvPr>
          <p:cNvGrpSpPr/>
          <p:nvPr/>
        </p:nvGrpSpPr>
        <p:grpSpPr>
          <a:xfrm>
            <a:off x="10362306" y="6391520"/>
            <a:ext cx="1308994" cy="293193"/>
            <a:chOff x="10362306" y="6391520"/>
            <a:chExt cx="1308994" cy="293193"/>
          </a:xfrm>
        </p:grpSpPr>
        <p:sp>
          <p:nvSpPr>
            <p:cNvPr id="9" name="TextBox 8">
              <a:extLst>
                <a:ext uri="{FF2B5EF4-FFF2-40B4-BE49-F238E27FC236}">
                  <a16:creationId xmlns:a16="http://schemas.microsoft.com/office/drawing/2014/main" id="{BD41864D-E815-4426-84CA-C7343B7CEC2B}"/>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788DB58-D578-46E5-9779-DC9F1CFA1A41}"/>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67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Input Data</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Input Files to Change</a:t>
            </a:r>
            <a:endParaRPr lang="ko-KR" altLang="en-US" sz="3200" spc="-10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199EB2D-4656-4BD6-A9EC-A9DC19EB5AD1}"/>
              </a:ext>
            </a:extLst>
          </p:cNvPr>
          <p:cNvSpPr>
            <a:spLocks noGrp="1"/>
          </p:cNvSpPr>
          <p:nvPr>
            <p:ph idx="1"/>
          </p:nvPr>
        </p:nvSpPr>
        <p:spPr>
          <a:xfrm>
            <a:off x="838200" y="1440000"/>
            <a:ext cx="10515600" cy="4351338"/>
          </a:xfrm>
        </p:spPr>
        <p:txBody>
          <a:bodyPr>
            <a:normAutofit/>
          </a:bodyPr>
          <a:lstStyle/>
          <a:p>
            <a:r>
              <a:rPr lang="en-US" altLang="ko-KR" sz="1800" spc="-100">
                <a:latin typeface="Arial" panose="020B0604020202020204" pitchFamily="34" charset="0"/>
                <a:cs typeface="Arial" panose="020B0604020202020204" pitchFamily="34" charset="0"/>
              </a:rPr>
              <a:t>There are five types of data to change for our project: 1)</a:t>
            </a:r>
            <a:r>
              <a:rPr lang="ko-KR" altLang="en-US" sz="1800" spc="-100">
                <a:latin typeface="Arial" panose="020B0604020202020204" pitchFamily="34" charset="0"/>
                <a:cs typeface="Arial" panose="020B0604020202020204" pitchFamily="34" charset="0"/>
              </a:rPr>
              <a:t> </a:t>
            </a:r>
            <a:r>
              <a:rPr lang="en-US" altLang="ko-KR" sz="1800" b="1" spc="-100">
                <a:latin typeface="Arial" panose="020B0604020202020204" pitchFamily="34" charset="0"/>
                <a:cs typeface="Arial" panose="020B0604020202020204" pitchFamily="34" charset="0"/>
              </a:rPr>
              <a:t>Built Environment</a:t>
            </a:r>
            <a:r>
              <a:rPr lang="en-US" altLang="ko-KR" sz="1800" spc="-100">
                <a:latin typeface="Arial" panose="020B0604020202020204" pitchFamily="34" charset="0"/>
                <a:cs typeface="Arial" panose="020B0604020202020204" pitchFamily="34" charset="0"/>
              </a:rPr>
              <a:t>; 2) </a:t>
            </a:r>
            <a:r>
              <a:rPr lang="en-US" altLang="ko-KR" sz="1800" b="1" spc="-100">
                <a:latin typeface="Arial" panose="020B0604020202020204" pitchFamily="34" charset="0"/>
                <a:cs typeface="Arial" panose="020B0604020202020204" pitchFamily="34" charset="0"/>
              </a:rPr>
              <a:t>Demand</a:t>
            </a:r>
            <a:r>
              <a:rPr lang="en-US" altLang="ko-KR" sz="1800" spc="-100">
                <a:latin typeface="Arial" panose="020B0604020202020204" pitchFamily="34" charset="0"/>
                <a:cs typeface="Arial" panose="020B0604020202020204" pitchFamily="34" charset="0"/>
              </a:rPr>
              <a:t>; 3) </a:t>
            </a:r>
            <a:r>
              <a:rPr lang="en-US" altLang="ko-KR" sz="1800" b="1" spc="-100">
                <a:latin typeface="Arial" panose="020B0604020202020204" pitchFamily="34" charset="0"/>
                <a:cs typeface="Arial" panose="020B0604020202020204" pitchFamily="34" charset="0"/>
              </a:rPr>
              <a:t>Transport Supply</a:t>
            </a:r>
            <a:r>
              <a:rPr lang="en-US" altLang="ko-KR" sz="1800" spc="-100">
                <a:latin typeface="Arial" panose="020B0604020202020204" pitchFamily="34" charset="0"/>
                <a:cs typeface="Arial" panose="020B0604020202020204" pitchFamily="34" charset="0"/>
              </a:rPr>
              <a:t>; 4) </a:t>
            </a:r>
            <a:r>
              <a:rPr lang="en-US" altLang="ko-KR" sz="1800" b="1" spc="-100">
                <a:latin typeface="Arial" panose="020B0604020202020204" pitchFamily="34" charset="0"/>
                <a:cs typeface="Arial" panose="020B0604020202020204" pitchFamily="34" charset="0"/>
              </a:rPr>
              <a:t>Policy</a:t>
            </a:r>
            <a:r>
              <a:rPr lang="en-US" altLang="ko-KR" sz="1800" spc="-100">
                <a:latin typeface="Arial" panose="020B0604020202020204" pitchFamily="34" charset="0"/>
                <a:cs typeface="Arial" panose="020B0604020202020204" pitchFamily="34" charset="0"/>
              </a:rPr>
              <a:t>; and 5) </a:t>
            </a:r>
            <a:r>
              <a:rPr lang="en-US" altLang="ko-KR" sz="1800" b="1" spc="-100">
                <a:latin typeface="Arial" panose="020B0604020202020204" pitchFamily="34" charset="0"/>
                <a:cs typeface="Arial" panose="020B0604020202020204" pitchFamily="34" charset="0"/>
              </a:rPr>
              <a:t>Model Parameters</a:t>
            </a:r>
            <a:r>
              <a:rPr lang="en-US" altLang="ko-KR" sz="1800" spc="-100">
                <a:latin typeface="Arial" panose="020B0604020202020204" pitchFamily="34" charset="0"/>
                <a:cs typeface="Arial" panose="020B0604020202020204" pitchFamily="34" charset="0"/>
              </a:rPr>
              <a:t>.</a:t>
            </a:r>
          </a:p>
        </p:txBody>
      </p:sp>
      <p:grpSp>
        <p:nvGrpSpPr>
          <p:cNvPr id="24" name="Group 23">
            <a:extLst>
              <a:ext uri="{FF2B5EF4-FFF2-40B4-BE49-F238E27FC236}">
                <a16:creationId xmlns:a16="http://schemas.microsoft.com/office/drawing/2014/main" id="{BA037DEF-C386-4312-A6E0-277C2AF02E94}"/>
              </a:ext>
            </a:extLst>
          </p:cNvPr>
          <p:cNvGrpSpPr/>
          <p:nvPr/>
        </p:nvGrpSpPr>
        <p:grpSpPr>
          <a:xfrm>
            <a:off x="1114424" y="2124000"/>
            <a:ext cx="10741689" cy="4346326"/>
            <a:chOff x="1114424" y="2304000"/>
            <a:chExt cx="10741689" cy="4346326"/>
          </a:xfrm>
        </p:grpSpPr>
        <p:sp>
          <p:nvSpPr>
            <p:cNvPr id="6" name="Rectangle: Rounded Corners 5">
              <a:extLst>
                <a:ext uri="{FF2B5EF4-FFF2-40B4-BE49-F238E27FC236}">
                  <a16:creationId xmlns:a16="http://schemas.microsoft.com/office/drawing/2014/main" id="{61A8AC40-97C5-4141-9E6E-D3F150F1F44A}"/>
                </a:ext>
              </a:extLst>
            </p:cNvPr>
            <p:cNvSpPr/>
            <p:nvPr/>
          </p:nvSpPr>
          <p:spPr>
            <a:xfrm>
              <a:off x="1114425" y="2340000"/>
              <a:ext cx="1800000" cy="2520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spc="-100">
                  <a:solidFill>
                    <a:schemeClr val="tx1"/>
                  </a:solidFill>
                  <a:latin typeface="Arial" panose="020B0604020202020204" pitchFamily="34" charset="0"/>
                  <a:cs typeface="Arial" panose="020B0604020202020204" pitchFamily="34" charset="0"/>
                </a:rPr>
                <a:t>Built Environment (1)</a:t>
              </a:r>
              <a:endParaRPr lang="ko-KR" altLang="en-US" sz="1400" spc="-10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7038F7-2A7B-4D76-89C8-7796E0E92A5B}"/>
                </a:ext>
              </a:extLst>
            </p:cNvPr>
            <p:cNvSpPr txBox="1"/>
            <p:nvPr/>
          </p:nvSpPr>
          <p:spPr>
            <a:xfrm>
              <a:off x="3185887" y="2304000"/>
              <a:ext cx="1996059" cy="276999"/>
            </a:xfrm>
            <a:prstGeom prst="rect">
              <a:avLst/>
            </a:prstGeom>
            <a:noFill/>
          </p:spPr>
          <p:txBody>
            <a:bodyPr wrap="none" rtlCol="0">
              <a:spAutoFit/>
            </a:bodyPr>
            <a:lstStyle/>
            <a:p>
              <a:pPr marL="285750" indent="-285750">
                <a:buFont typeface="Arial" panose="020B0604020202020204" pitchFamily="34" charset="0"/>
                <a:buChar char="•"/>
              </a:pPr>
              <a:r>
                <a:rPr lang="en-US" altLang="ko-KR" sz="1200" spc="-100">
                  <a:solidFill>
                    <a:schemeClr val="accent2">
                      <a:lumMod val="75000"/>
                    </a:schemeClr>
                  </a:solidFill>
                  <a:latin typeface="Arial" panose="020B0604020202020204" pitchFamily="34" charset="0"/>
                  <a:cs typeface="Arial" panose="020B0604020202020204" pitchFamily="34" charset="0"/>
                </a:rPr>
                <a:t>bzone_pop_emp_prop.csv</a:t>
              </a:r>
              <a:endParaRPr lang="ko-KR" altLang="en-US" sz="1200" spc="-100">
                <a:solidFill>
                  <a:schemeClr val="accent2">
                    <a:lumMod val="75000"/>
                  </a:schemeClr>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192130AE-6DB4-471B-BE3C-630E6651D1C9}"/>
                </a:ext>
              </a:extLst>
            </p:cNvPr>
            <p:cNvSpPr/>
            <p:nvPr/>
          </p:nvSpPr>
          <p:spPr>
            <a:xfrm>
              <a:off x="1114424" y="2700000"/>
              <a:ext cx="1800001" cy="720000"/>
            </a:xfrm>
            <a:prstGeom prst="roundRect">
              <a:avLst>
                <a:gd name="adj" fmla="val 8729"/>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spc="-100">
                  <a:solidFill>
                    <a:schemeClr val="tx1"/>
                  </a:solidFill>
                  <a:latin typeface="Arial" panose="020B0604020202020204" pitchFamily="34" charset="0"/>
                  <a:cs typeface="Arial" panose="020B0604020202020204" pitchFamily="34" charset="0"/>
                </a:rPr>
                <a:t>Demand (11)</a:t>
              </a:r>
              <a:endParaRPr lang="ko-KR" altLang="en-US" sz="1400" spc="-100">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3185347-4B17-4E8E-9C75-9D98D3549B30}"/>
                </a:ext>
              </a:extLst>
            </p:cNvPr>
            <p:cNvSpPr txBox="1"/>
            <p:nvPr/>
          </p:nvSpPr>
          <p:spPr>
            <a:xfrm>
              <a:off x="3185885" y="2664000"/>
              <a:ext cx="3060000" cy="830997"/>
            </a:xfrm>
            <a:prstGeom prst="rect">
              <a:avLst/>
            </a:prstGeom>
            <a:noFill/>
          </p:spPr>
          <p:txBody>
            <a:bodyPr wrap="square" rtlCol="0">
              <a:spAutoFit/>
            </a:bodyPr>
            <a:lstStyle/>
            <a:p>
              <a:pPr marL="285750" indent="-285750">
                <a:buFont typeface="Arial" panose="020B0604020202020204" pitchFamily="34" charset="0"/>
                <a:buChar char="•"/>
              </a:pPr>
              <a:r>
                <a:rPr lang="en-US" altLang="ko-KR" sz="1200" spc="-100" dirty="0">
                  <a:solidFill>
                    <a:schemeClr val="accent4">
                      <a:lumMod val="75000"/>
                    </a:schemeClr>
                  </a:solidFill>
                  <a:latin typeface="Arial" panose="020B0604020202020204" pitchFamily="34" charset="0"/>
                  <a:cs typeface="Arial" panose="020B0604020202020204" pitchFamily="34" charset="0"/>
                </a:rPr>
                <a:t>region_trips_per_cap.csv</a:t>
              </a:r>
            </a:p>
            <a:p>
              <a:pPr marL="285750" indent="-285750">
                <a:buFont typeface="Arial" panose="020B0604020202020204" pitchFamily="34" charset="0"/>
                <a:buChar char="•"/>
              </a:pPr>
              <a:r>
                <a:rPr lang="en-US" altLang="ko-KR" sz="1200" spc="-100" dirty="0">
                  <a:solidFill>
                    <a:schemeClr val="accent4">
                      <a:lumMod val="75000"/>
                    </a:schemeClr>
                  </a:solidFill>
                  <a:latin typeface="Arial" panose="020B0604020202020204" pitchFamily="34" charset="0"/>
                  <a:cs typeface="Arial" panose="020B0604020202020204" pitchFamily="34" charset="0"/>
                </a:rPr>
                <a:t>azone_employment_by_naics.csv</a:t>
              </a:r>
            </a:p>
            <a:p>
              <a:pPr marL="285750" indent="-285750">
                <a:buFont typeface="Arial" panose="020B0604020202020204" pitchFamily="34" charset="0"/>
                <a:buChar char="•"/>
              </a:pPr>
              <a:r>
                <a:rPr lang="en-US" altLang="ko-KR" sz="1200" spc="-100" dirty="0">
                  <a:solidFill>
                    <a:schemeClr val="accent4">
                      <a:lumMod val="75000"/>
                    </a:schemeClr>
                  </a:solidFill>
                  <a:latin typeface="Arial" panose="020B0604020202020204" pitchFamily="34" charset="0"/>
                  <a:cs typeface="Arial" panose="020B0604020202020204" pitchFamily="34" charset="0"/>
                </a:rPr>
                <a:t>azone_hh_pop_by_age.csv</a:t>
              </a:r>
            </a:p>
            <a:p>
              <a:pPr marL="285750" indent="-285750">
                <a:buFont typeface="Arial" panose="020B0604020202020204" pitchFamily="34" charset="0"/>
                <a:buChar char="•"/>
              </a:pPr>
              <a:r>
                <a:rPr lang="en-US" altLang="ko-KR" sz="1200" spc="-100" dirty="0">
                  <a:solidFill>
                    <a:schemeClr val="accent4">
                      <a:lumMod val="75000"/>
                    </a:schemeClr>
                  </a:solidFill>
                  <a:latin typeface="Arial" panose="020B0604020202020204" pitchFamily="34" charset="0"/>
                  <a:cs typeface="Arial" panose="020B0604020202020204" pitchFamily="34" charset="0"/>
                </a:rPr>
                <a:t>azone_gq_pop_by_age.csv</a:t>
              </a:r>
            </a:p>
          </p:txBody>
        </p:sp>
        <p:sp>
          <p:nvSpPr>
            <p:cNvPr id="12" name="TextBox 11">
              <a:extLst>
                <a:ext uri="{FF2B5EF4-FFF2-40B4-BE49-F238E27FC236}">
                  <a16:creationId xmlns:a16="http://schemas.microsoft.com/office/drawing/2014/main" id="{C6C563CB-8261-4166-A346-02A1A12C3EA3}"/>
                </a:ext>
              </a:extLst>
            </p:cNvPr>
            <p:cNvSpPr txBox="1"/>
            <p:nvPr/>
          </p:nvSpPr>
          <p:spPr>
            <a:xfrm>
              <a:off x="8946000" y="2627886"/>
              <a:ext cx="2222109"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sz="1200" spc="-100">
                  <a:solidFill>
                    <a:schemeClr val="accent4">
                      <a:lumMod val="75000"/>
                    </a:schemeClr>
                  </a:solidFill>
                  <a:latin typeface="Arial" panose="020B0604020202020204" pitchFamily="34" charset="0"/>
                  <a:cs typeface="Arial" panose="020B0604020202020204" pitchFamily="34" charset="0"/>
                </a:rPr>
                <a:t>BaseLtVehDvmt</a:t>
              </a:r>
            </a:p>
            <a:p>
              <a:pPr marL="285750" indent="-285750">
                <a:buFont typeface="Arial" panose="020B0604020202020204" pitchFamily="34" charset="0"/>
                <a:buChar char="•"/>
              </a:pPr>
              <a:r>
                <a:rPr lang="en-US" altLang="ko-KR" sz="1200" spc="-100">
                  <a:solidFill>
                    <a:schemeClr val="accent4">
                      <a:lumMod val="75000"/>
                    </a:schemeClr>
                  </a:solidFill>
                  <a:latin typeface="Arial" panose="020B0604020202020204" pitchFamily="34" charset="0"/>
                  <a:cs typeface="Arial" panose="020B0604020202020204" pitchFamily="34" charset="0"/>
                </a:rPr>
                <a:t>BaseFwyArtProp</a:t>
              </a:r>
            </a:p>
            <a:p>
              <a:pPr marL="285750" indent="-285750">
                <a:buFont typeface="Arial" panose="020B0604020202020204" pitchFamily="34" charset="0"/>
                <a:buChar char="•"/>
              </a:pPr>
              <a:r>
                <a:rPr lang="en-US" altLang="ko-KR" sz="1200" spc="-100">
                  <a:solidFill>
                    <a:schemeClr val="accent4">
                      <a:lumMod val="75000"/>
                    </a:schemeClr>
                  </a:solidFill>
                  <a:latin typeface="Arial" panose="020B0604020202020204" pitchFamily="34" charset="0"/>
                  <a:cs typeface="Arial" panose="020B0604020202020204" pitchFamily="34" charset="0"/>
                </a:rPr>
                <a:t>EmploymentGrowth</a:t>
              </a:r>
              <a:endParaRPr lang="ko-KR" altLang="en-US" sz="1200" spc="-100">
                <a:solidFill>
                  <a:schemeClr val="accent4">
                    <a:lumMod val="75000"/>
                  </a:schemeClr>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8C6A0CF4-514E-4EE2-B40F-29DBFA19D5AA}"/>
                </a:ext>
              </a:extLst>
            </p:cNvPr>
            <p:cNvSpPr/>
            <p:nvPr/>
          </p:nvSpPr>
          <p:spPr>
            <a:xfrm>
              <a:off x="1116000" y="3527999"/>
              <a:ext cx="1800001" cy="396000"/>
            </a:xfrm>
            <a:prstGeom prst="roundRect">
              <a:avLst>
                <a:gd name="adj" fmla="val 1426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spc="-100">
                  <a:solidFill>
                    <a:schemeClr val="tx1"/>
                  </a:solidFill>
                  <a:latin typeface="Arial" panose="020B0604020202020204" pitchFamily="34" charset="0"/>
                  <a:cs typeface="Arial" panose="020B0604020202020204" pitchFamily="34" charset="0"/>
                </a:rPr>
                <a:t>Transport Supply (2)</a:t>
              </a:r>
              <a:endParaRPr lang="ko-KR" altLang="en-US" sz="1400" spc="-10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BC1ED72-1548-44C6-B7FD-4BBD7C4CC925}"/>
                </a:ext>
              </a:extLst>
            </p:cNvPr>
            <p:cNvSpPr txBox="1"/>
            <p:nvPr/>
          </p:nvSpPr>
          <p:spPr>
            <a:xfrm>
              <a:off x="3186000" y="3492000"/>
              <a:ext cx="2910113" cy="461665"/>
            </a:xfrm>
            <a:prstGeom prst="rect">
              <a:avLst/>
            </a:prstGeom>
            <a:noFill/>
          </p:spPr>
          <p:txBody>
            <a:bodyPr wrap="square" rtlCol="0">
              <a:spAutoFit/>
            </a:bodyPr>
            <a:lstStyle/>
            <a:p>
              <a:pPr marL="285750" indent="-285750">
                <a:buFont typeface="Arial" panose="020B0604020202020204" pitchFamily="34" charset="0"/>
                <a:buChar char="•"/>
              </a:pPr>
              <a:r>
                <a:rPr lang="en-US" altLang="ko-KR" sz="1200" spc="-100">
                  <a:solidFill>
                    <a:schemeClr val="accent6">
                      <a:lumMod val="75000"/>
                    </a:schemeClr>
                  </a:solidFill>
                  <a:latin typeface="Arial" panose="020B0604020202020204" pitchFamily="34" charset="0"/>
                  <a:cs typeface="Arial" panose="020B0604020202020204" pitchFamily="34" charset="0"/>
                </a:rPr>
                <a:t>marea_lane_miles.csv</a:t>
              </a:r>
            </a:p>
            <a:p>
              <a:pPr marL="285750" indent="-285750">
                <a:buFont typeface="Arial" panose="020B0604020202020204" pitchFamily="34" charset="0"/>
                <a:buChar char="•"/>
              </a:pPr>
              <a:r>
                <a:rPr lang="en-US" altLang="ko-KR" sz="1200" spc="-100">
                  <a:solidFill>
                    <a:schemeClr val="accent6">
                      <a:lumMod val="75000"/>
                    </a:schemeClr>
                  </a:solidFill>
                  <a:latin typeface="Arial" panose="020B0604020202020204" pitchFamily="34" charset="0"/>
                  <a:cs typeface="Arial" panose="020B0604020202020204" pitchFamily="34" charset="0"/>
                </a:rPr>
                <a:t>marea_rev_miles_pc.csv</a:t>
              </a:r>
            </a:p>
          </p:txBody>
        </p:sp>
        <p:sp>
          <p:nvSpPr>
            <p:cNvPr id="15" name="Rectangle: Rounded Corners 14">
              <a:extLst>
                <a:ext uri="{FF2B5EF4-FFF2-40B4-BE49-F238E27FC236}">
                  <a16:creationId xmlns:a16="http://schemas.microsoft.com/office/drawing/2014/main" id="{E61601F8-EC19-4CA5-88F3-A3A1FBCE9145}"/>
                </a:ext>
              </a:extLst>
            </p:cNvPr>
            <p:cNvSpPr/>
            <p:nvPr/>
          </p:nvSpPr>
          <p:spPr>
            <a:xfrm>
              <a:off x="1116000" y="4031998"/>
              <a:ext cx="1800001" cy="792000"/>
            </a:xfrm>
            <a:prstGeom prst="roundRect">
              <a:avLst>
                <a:gd name="adj" fmla="val 7046"/>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spc="-100">
                  <a:solidFill>
                    <a:schemeClr val="tx1"/>
                  </a:solidFill>
                  <a:latin typeface="Arial" panose="020B0604020202020204" pitchFamily="34" charset="0"/>
                  <a:cs typeface="Arial" panose="020B0604020202020204" pitchFamily="34" charset="0"/>
                </a:rPr>
                <a:t>Policy (10)</a:t>
              </a:r>
              <a:endParaRPr lang="ko-KR" altLang="en-US" sz="1400" spc="-10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E5E1665-02E8-452B-A5D2-3E9EAA0EAA52}"/>
                </a:ext>
              </a:extLst>
            </p:cNvPr>
            <p:cNvSpPr txBox="1"/>
            <p:nvPr/>
          </p:nvSpPr>
          <p:spPr>
            <a:xfrm>
              <a:off x="3186000" y="3996000"/>
              <a:ext cx="2910113" cy="830997"/>
            </a:xfrm>
            <a:prstGeom prst="rect">
              <a:avLst/>
            </a:prstGeom>
            <a:noFill/>
          </p:spPr>
          <p:txBody>
            <a:bodyPr wrap="square" rtlCol="0">
              <a:spAutoFit/>
            </a:bodyPr>
            <a:lstStyle/>
            <a:p>
              <a:pPr marL="285750" indent="-285750">
                <a:buFont typeface="Arial" panose="020B0604020202020204" pitchFamily="34" charset="0"/>
                <a:buChar char="•"/>
              </a:pPr>
              <a:r>
                <a:rPr lang="en-US" altLang="ko-KR" sz="1200" spc="-100">
                  <a:solidFill>
                    <a:schemeClr val="accent5">
                      <a:lumMod val="75000"/>
                    </a:schemeClr>
                  </a:solidFill>
                  <a:latin typeface="Arial" panose="020B0604020202020204" pitchFamily="34" charset="0"/>
                  <a:cs typeface="Arial" panose="020B0604020202020204" pitchFamily="34" charset="0"/>
                </a:rPr>
                <a:t>region_commute_options.csv</a:t>
              </a:r>
            </a:p>
            <a:p>
              <a:pPr marL="285750" indent="-285750">
                <a:buFont typeface="Arial" panose="020B0604020202020204" pitchFamily="34" charset="0"/>
                <a:buChar char="•"/>
              </a:pPr>
              <a:r>
                <a:rPr lang="en-US" altLang="ko-KR" sz="1200" spc="-100">
                  <a:solidFill>
                    <a:schemeClr val="accent5">
                      <a:lumMod val="75000"/>
                    </a:schemeClr>
                  </a:solidFill>
                  <a:latin typeface="Arial" panose="020B0604020202020204" pitchFamily="34" charset="0"/>
                  <a:cs typeface="Arial" panose="020B0604020202020204" pitchFamily="34" charset="0"/>
                </a:rPr>
                <a:t>azone_its_prop.csv</a:t>
              </a:r>
            </a:p>
            <a:p>
              <a:pPr marL="285750" indent="-285750">
                <a:buFont typeface="Arial" panose="020B0604020202020204" pitchFamily="34" charset="0"/>
                <a:buChar char="•"/>
              </a:pPr>
              <a:r>
                <a:rPr lang="en-US" altLang="ko-KR" sz="1200" spc="-100">
                  <a:solidFill>
                    <a:schemeClr val="accent5">
                      <a:lumMod val="75000"/>
                    </a:schemeClr>
                  </a:solidFill>
                  <a:latin typeface="Arial" panose="020B0604020202020204" pitchFamily="34" charset="0"/>
                  <a:cs typeface="Arial" panose="020B0604020202020204" pitchFamily="34" charset="0"/>
                </a:rPr>
                <a:t>region_light_vehicles.csv</a:t>
              </a:r>
            </a:p>
            <a:p>
              <a:pPr marL="285750" indent="-285750">
                <a:buFont typeface="Arial" panose="020B0604020202020204" pitchFamily="34" charset="0"/>
                <a:buChar char="•"/>
              </a:pPr>
              <a:r>
                <a:rPr lang="en-US" altLang="ko-KR" sz="1200" spc="-100">
                  <a:solidFill>
                    <a:schemeClr val="accent5">
                      <a:lumMod val="75000"/>
                    </a:schemeClr>
                  </a:solidFill>
                  <a:latin typeface="Arial" panose="020B0604020202020204" pitchFamily="34" charset="0"/>
                  <a:cs typeface="Arial" panose="020B0604020202020204" pitchFamily="34" charset="0"/>
                </a:rPr>
                <a:t>marea_parking_growth.csv</a:t>
              </a:r>
            </a:p>
          </p:txBody>
        </p:sp>
        <p:sp>
          <p:nvSpPr>
            <p:cNvPr id="17" name="TextBox 16">
              <a:extLst>
                <a:ext uri="{FF2B5EF4-FFF2-40B4-BE49-F238E27FC236}">
                  <a16:creationId xmlns:a16="http://schemas.microsoft.com/office/drawing/2014/main" id="{C0B4743F-2C28-4534-B9B8-38FFC890EB56}"/>
                </a:ext>
              </a:extLst>
            </p:cNvPr>
            <p:cNvSpPr txBox="1"/>
            <p:nvPr/>
          </p:nvSpPr>
          <p:spPr>
            <a:xfrm>
              <a:off x="6066000" y="3996000"/>
              <a:ext cx="2910113" cy="830997"/>
            </a:xfrm>
            <a:prstGeom prst="rect">
              <a:avLst/>
            </a:prstGeom>
            <a:noFill/>
          </p:spPr>
          <p:txBody>
            <a:bodyPr wrap="square" rtlCol="0">
              <a:spAutoFit/>
            </a:bodyPr>
            <a:lstStyle/>
            <a:p>
              <a:pPr marL="285750" indent="-285750">
                <a:buFont typeface="Arial" panose="020B0604020202020204" pitchFamily="34" charset="0"/>
                <a:buChar char="•"/>
              </a:pPr>
              <a:r>
                <a:rPr lang="en-US" altLang="ko-KR" sz="1200" spc="-100">
                  <a:solidFill>
                    <a:schemeClr val="accent5">
                      <a:lumMod val="75000"/>
                    </a:schemeClr>
                  </a:solidFill>
                  <a:latin typeface="Arial" panose="020B0604020202020204" pitchFamily="34" charset="0"/>
                  <a:cs typeface="Arial" panose="020B0604020202020204" pitchFamily="34" charset="0"/>
                </a:rPr>
                <a:t>AutoCostGrowth</a:t>
              </a:r>
            </a:p>
            <a:p>
              <a:pPr marL="285750" indent="-285750">
                <a:buFont typeface="Arial" panose="020B0604020202020204" pitchFamily="34" charset="0"/>
                <a:buChar char="•"/>
              </a:pPr>
              <a:r>
                <a:rPr lang="en-US" altLang="ko-KR" sz="1200" spc="-100">
                  <a:solidFill>
                    <a:schemeClr val="accent5">
                      <a:lumMod val="75000"/>
                    </a:schemeClr>
                  </a:solidFill>
                  <a:latin typeface="Arial" panose="020B0604020202020204" pitchFamily="34" charset="0"/>
                  <a:cs typeface="Arial" panose="020B0604020202020204" pitchFamily="34" charset="0"/>
                </a:rPr>
                <a:t>FwyLaneMiGrowth</a:t>
              </a:r>
            </a:p>
            <a:p>
              <a:pPr marL="285750" indent="-285750">
                <a:buFont typeface="Arial" panose="020B0604020202020204" pitchFamily="34" charset="0"/>
                <a:buChar char="•"/>
              </a:pPr>
              <a:r>
                <a:rPr lang="en-US" altLang="ko-KR" sz="1200" spc="-100">
                  <a:solidFill>
                    <a:schemeClr val="accent5">
                      <a:lumMod val="75000"/>
                    </a:schemeClr>
                  </a:solidFill>
                  <a:latin typeface="Arial" panose="020B0604020202020204" pitchFamily="34" charset="0"/>
                  <a:cs typeface="Arial" panose="020B0604020202020204" pitchFamily="34" charset="0"/>
                </a:rPr>
                <a:t>ArtLaneMiGrowth</a:t>
              </a:r>
            </a:p>
            <a:p>
              <a:pPr marL="285750" indent="-285750">
                <a:buFont typeface="Arial" panose="020B0604020202020204" pitchFamily="34" charset="0"/>
                <a:buChar char="•"/>
              </a:pPr>
              <a:r>
                <a:rPr lang="en-US" altLang="ko-KR" sz="1200" spc="-100">
                  <a:solidFill>
                    <a:schemeClr val="accent5">
                      <a:lumMod val="75000"/>
                    </a:schemeClr>
                  </a:solidFill>
                  <a:latin typeface="Arial" panose="020B0604020202020204" pitchFamily="34" charset="0"/>
                  <a:cs typeface="Arial" panose="020B0604020202020204" pitchFamily="34" charset="0"/>
                </a:rPr>
                <a:t>BusRevMiPCGrowth</a:t>
              </a:r>
            </a:p>
          </p:txBody>
        </p:sp>
        <p:sp>
          <p:nvSpPr>
            <p:cNvPr id="18" name="Rectangle: Rounded Corners 17">
              <a:extLst>
                <a:ext uri="{FF2B5EF4-FFF2-40B4-BE49-F238E27FC236}">
                  <a16:creationId xmlns:a16="http://schemas.microsoft.com/office/drawing/2014/main" id="{F40F6D83-8F04-4BEE-A463-E9D0197B6A86}"/>
                </a:ext>
              </a:extLst>
            </p:cNvPr>
            <p:cNvSpPr/>
            <p:nvPr/>
          </p:nvSpPr>
          <p:spPr>
            <a:xfrm>
              <a:off x="1114424" y="4931997"/>
              <a:ext cx="1800001" cy="1710003"/>
            </a:xfrm>
            <a:prstGeom prst="roundRect">
              <a:avLst>
                <a:gd name="adj" fmla="val 3856"/>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spc="-100">
                  <a:solidFill>
                    <a:schemeClr val="tx1"/>
                  </a:solidFill>
                  <a:latin typeface="Arial" panose="020B0604020202020204" pitchFamily="34" charset="0"/>
                  <a:cs typeface="Arial" panose="020B0604020202020204" pitchFamily="34" charset="0"/>
                </a:rPr>
                <a:t>Model Parameters (27)</a:t>
              </a:r>
              <a:endParaRPr lang="ko-KR" altLang="en-US" sz="1400" spc="-10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4EF1BF2-41B9-48DD-9D53-9A5053E78341}"/>
                </a:ext>
              </a:extLst>
            </p:cNvPr>
            <p:cNvSpPr txBox="1"/>
            <p:nvPr/>
          </p:nvSpPr>
          <p:spPr>
            <a:xfrm>
              <a:off x="3185999" y="4896000"/>
              <a:ext cx="3059886" cy="1754326"/>
            </a:xfrm>
            <a:prstGeom prst="rect">
              <a:avLst/>
            </a:prstGeom>
            <a:noFill/>
          </p:spPr>
          <p:txBody>
            <a:bodyPr wrap="square" rtlCol="0">
              <a:spAutoFit/>
            </a:bodyPr>
            <a:lstStyle/>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model_accident_rates.csv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model_fuel_prop_by_veh.csv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model_fuel_composition_prop.csv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model_fuel_co2.csv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model_place_type_elasticities.csv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model_lace_type_relative_values.csv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model_tdm_ridesharing.csv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model_tdm_transit.csv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model_tdm_transitlevels.csv</a:t>
              </a:r>
            </a:p>
          </p:txBody>
        </p:sp>
        <p:sp>
          <p:nvSpPr>
            <p:cNvPr id="20" name="TextBox 19">
              <a:extLst>
                <a:ext uri="{FF2B5EF4-FFF2-40B4-BE49-F238E27FC236}">
                  <a16:creationId xmlns:a16="http://schemas.microsoft.com/office/drawing/2014/main" id="{18F96286-0614-47C7-BF2E-ECE921FF6D84}"/>
                </a:ext>
              </a:extLst>
            </p:cNvPr>
            <p:cNvSpPr txBox="1"/>
            <p:nvPr/>
          </p:nvSpPr>
          <p:spPr>
            <a:xfrm>
              <a:off x="8946000" y="4896000"/>
              <a:ext cx="2910113" cy="1754326"/>
            </a:xfrm>
            <a:prstGeom prst="rect">
              <a:avLst/>
            </a:prstGeom>
            <a:noFill/>
          </p:spPr>
          <p:txBody>
            <a:bodyPr wrap="square" rtlCol="0">
              <a:spAutoFit/>
            </a:bodyPr>
            <a:lstStyle/>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BaseCostPerMile</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DvmtBudgetProp</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FuelCost</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KwhCost</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GasTax</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LtTruckProp</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TranRevMiAdjFactor</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TruckVmtGrowthMultiplier</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WorkVmtProp</a:t>
              </a:r>
            </a:p>
          </p:txBody>
        </p:sp>
        <p:sp>
          <p:nvSpPr>
            <p:cNvPr id="21" name="TextBox 20">
              <a:extLst>
                <a:ext uri="{FF2B5EF4-FFF2-40B4-BE49-F238E27FC236}">
                  <a16:creationId xmlns:a16="http://schemas.microsoft.com/office/drawing/2014/main" id="{58011452-259A-4B99-8930-75802BCF4E21}"/>
                </a:ext>
              </a:extLst>
            </p:cNvPr>
            <p:cNvSpPr txBox="1"/>
            <p:nvPr/>
          </p:nvSpPr>
          <p:spPr>
            <a:xfrm>
              <a:off x="6066000" y="2664000"/>
              <a:ext cx="2910113" cy="830997"/>
            </a:xfrm>
            <a:prstGeom prst="rect">
              <a:avLst/>
            </a:prstGeom>
            <a:noFill/>
          </p:spPr>
          <p:txBody>
            <a:bodyPr wrap="square" rtlCol="0">
              <a:spAutoFit/>
            </a:bodyPr>
            <a:lstStyle/>
            <a:p>
              <a:pPr marL="285750" indent="-285750">
                <a:buFont typeface="Arial" panose="020B0604020202020204" pitchFamily="34" charset="0"/>
                <a:buChar char="•"/>
              </a:pPr>
              <a:r>
                <a:rPr lang="en-US" altLang="ko-KR" sz="1200" spc="-100">
                  <a:solidFill>
                    <a:schemeClr val="accent4">
                      <a:lumMod val="75000"/>
                    </a:schemeClr>
                  </a:solidFill>
                  <a:latin typeface="Arial" panose="020B0604020202020204" pitchFamily="34" charset="0"/>
                  <a:cs typeface="Arial" panose="020B0604020202020204" pitchFamily="34" charset="0"/>
                </a:rPr>
                <a:t>azone_hhsize_targets.csv</a:t>
              </a:r>
            </a:p>
            <a:p>
              <a:pPr marL="285750" indent="-285750">
                <a:buFont typeface="Arial" panose="020B0604020202020204" pitchFamily="34" charset="0"/>
                <a:buChar char="•"/>
              </a:pPr>
              <a:r>
                <a:rPr lang="en-US" altLang="ko-KR" sz="1200" spc="-100">
                  <a:solidFill>
                    <a:schemeClr val="accent4">
                      <a:lumMod val="75000"/>
                    </a:schemeClr>
                  </a:solidFill>
                  <a:latin typeface="Arial" panose="020B0604020202020204" pitchFamily="34" charset="0"/>
                  <a:cs typeface="Arial" panose="020B0604020202020204" pitchFamily="34" charset="0"/>
                </a:rPr>
                <a:t>azone_per_cap_inc.csv</a:t>
              </a:r>
            </a:p>
            <a:p>
              <a:pPr marL="285750" indent="-285750">
                <a:buFont typeface="Arial" panose="020B0604020202020204" pitchFamily="34" charset="0"/>
                <a:buChar char="•"/>
              </a:pPr>
              <a:r>
                <a:rPr lang="en-US" altLang="ko-KR" sz="1200" spc="-100">
                  <a:solidFill>
                    <a:schemeClr val="accent4">
                      <a:lumMod val="75000"/>
                    </a:schemeClr>
                  </a:solidFill>
                  <a:latin typeface="Arial" panose="020B0604020202020204" pitchFamily="34" charset="0"/>
                  <a:cs typeface="Arial" panose="020B0604020202020204" pitchFamily="34" charset="0"/>
                </a:rPr>
                <a:t>azone_relative_employment.csv</a:t>
              </a:r>
            </a:p>
            <a:p>
              <a:pPr marL="285750" indent="-285750">
                <a:buFont typeface="Arial" panose="020B0604020202020204" pitchFamily="34" charset="0"/>
                <a:buChar char="•"/>
              </a:pPr>
              <a:r>
                <a:rPr lang="en-US" altLang="ko-KR" sz="1200" spc="-100">
                  <a:solidFill>
                    <a:schemeClr val="accent4">
                      <a:lumMod val="75000"/>
                    </a:schemeClr>
                  </a:solidFill>
                  <a:latin typeface="Arial" panose="020B0604020202020204" pitchFamily="34" charset="0"/>
                  <a:cs typeface="Arial" panose="020B0604020202020204" pitchFamily="34" charset="0"/>
                </a:rPr>
                <a:t>region_truck_bus_vmt.csv</a:t>
              </a:r>
              <a:endParaRPr lang="ko-KR" altLang="en-US" sz="1200" spc="-100">
                <a:solidFill>
                  <a:schemeClr val="accent4">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0C64683-A6F8-4583-BB75-CE50A9E351E0}"/>
                </a:ext>
              </a:extLst>
            </p:cNvPr>
            <p:cNvSpPr txBox="1"/>
            <p:nvPr/>
          </p:nvSpPr>
          <p:spPr>
            <a:xfrm>
              <a:off x="8946000" y="3995999"/>
              <a:ext cx="2910113" cy="461665"/>
            </a:xfrm>
            <a:prstGeom prst="rect">
              <a:avLst/>
            </a:prstGeom>
            <a:noFill/>
          </p:spPr>
          <p:txBody>
            <a:bodyPr wrap="square" rtlCol="0">
              <a:spAutoFit/>
            </a:bodyPr>
            <a:lstStyle/>
            <a:p>
              <a:pPr marL="285750" indent="-285750">
                <a:buFont typeface="Arial" panose="020B0604020202020204" pitchFamily="34" charset="0"/>
                <a:buChar char="•"/>
              </a:pPr>
              <a:r>
                <a:rPr lang="en-US" altLang="ko-KR" sz="1200" spc="-100">
                  <a:solidFill>
                    <a:schemeClr val="accent5">
                      <a:lumMod val="75000"/>
                    </a:schemeClr>
                  </a:solidFill>
                  <a:latin typeface="Arial" panose="020B0604020202020204" pitchFamily="34" charset="0"/>
                  <a:cs typeface="Arial" panose="020B0604020202020204" pitchFamily="34" charset="0"/>
                </a:rPr>
                <a:t>RailRevMiPCGrowth</a:t>
              </a:r>
            </a:p>
            <a:p>
              <a:pPr marL="285750" indent="-285750">
                <a:buFont typeface="Arial" panose="020B0604020202020204" pitchFamily="34" charset="0"/>
                <a:buChar char="•"/>
              </a:pPr>
              <a:r>
                <a:rPr lang="en-US" altLang="ko-KR" sz="1200" spc="-100">
                  <a:solidFill>
                    <a:schemeClr val="accent5">
                      <a:lumMod val="75000"/>
                    </a:schemeClr>
                  </a:solidFill>
                  <a:latin typeface="Arial" panose="020B0604020202020204" pitchFamily="34" charset="0"/>
                  <a:cs typeface="Arial" panose="020B0604020202020204" pitchFamily="34" charset="0"/>
                </a:rPr>
                <a:t>VmtCharge</a:t>
              </a:r>
              <a:endParaRPr lang="ko-KR" altLang="en-US" sz="1200" spc="-100">
                <a:solidFill>
                  <a:schemeClr val="accent5">
                    <a:lumMod val="7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0449F25-7E4E-42F4-8093-630486A37FE2}"/>
                </a:ext>
              </a:extLst>
            </p:cNvPr>
            <p:cNvSpPr txBox="1"/>
            <p:nvPr/>
          </p:nvSpPr>
          <p:spPr>
            <a:xfrm>
              <a:off x="6065999" y="4896000"/>
              <a:ext cx="3424229" cy="1754326"/>
            </a:xfrm>
            <a:prstGeom prst="rect">
              <a:avLst/>
            </a:prstGeom>
            <a:noFill/>
          </p:spPr>
          <p:txBody>
            <a:bodyPr wrap="square" rtlCol="0">
              <a:spAutoFit/>
            </a:bodyPr>
            <a:lstStyle/>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model_tdm_vanpooling.csv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model_tdm_workschedule.csv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model_tdm_workschedulelevels.csv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model_transportation_costs.csv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model_veh_mpg_by_year.csv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model_phev_range_prop_mpg_mpkwh.csv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model_hev_prop_mpg.csv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model_ev_range_prop_mpkwh.csv</a:t>
              </a:r>
            </a:p>
            <a:p>
              <a:pPr marL="285750" indent="-285750">
                <a:buFont typeface="Arial" panose="020B0604020202020204" pitchFamily="34" charset="0"/>
                <a:buChar char="•"/>
              </a:pPr>
              <a:r>
                <a:rPr lang="en-US" altLang="ko-KR" sz="1200" spc="-100">
                  <a:solidFill>
                    <a:schemeClr val="tx2">
                      <a:lumMod val="75000"/>
                    </a:schemeClr>
                  </a:solidFill>
                  <a:latin typeface="Arial" panose="020B0604020202020204" pitchFamily="34" charset="0"/>
                  <a:cs typeface="Arial" panose="020B0604020202020204" pitchFamily="34" charset="0"/>
                </a:rPr>
                <a:t>AnnVmtInflator</a:t>
              </a:r>
            </a:p>
          </p:txBody>
        </p:sp>
      </p:grpSp>
      <p:sp>
        <p:nvSpPr>
          <p:cNvPr id="3" name="Slide Number Placeholder 2">
            <a:extLst>
              <a:ext uri="{FF2B5EF4-FFF2-40B4-BE49-F238E27FC236}">
                <a16:creationId xmlns:a16="http://schemas.microsoft.com/office/drawing/2014/main" id="{46231CDC-DA74-498C-8644-37F0DB9BA142}"/>
              </a:ext>
            </a:extLst>
          </p:cNvPr>
          <p:cNvSpPr>
            <a:spLocks noGrp="1"/>
          </p:cNvSpPr>
          <p:nvPr>
            <p:ph type="sldNum" sz="quarter" idx="12"/>
          </p:nvPr>
        </p:nvSpPr>
        <p:spPr/>
        <p:txBody>
          <a:bodyPr/>
          <a:lstStyle/>
          <a:p>
            <a:fld id="{07A2E26F-E42C-4199-98FF-D24EEDB86635}" type="slidenum">
              <a:rPr lang="ko-KR" altLang="en-US" smtClean="0"/>
              <a:pPr/>
              <a:t>7</a:t>
            </a:fld>
            <a:endParaRPr lang="ko-KR" altLang="en-US"/>
          </a:p>
        </p:txBody>
      </p:sp>
      <p:grpSp>
        <p:nvGrpSpPr>
          <p:cNvPr id="25" name="Group 24">
            <a:extLst>
              <a:ext uri="{FF2B5EF4-FFF2-40B4-BE49-F238E27FC236}">
                <a16:creationId xmlns:a16="http://schemas.microsoft.com/office/drawing/2014/main" id="{31B72EF8-FF13-4AC2-8DC8-A52ED1B2822D}"/>
              </a:ext>
            </a:extLst>
          </p:cNvPr>
          <p:cNvGrpSpPr/>
          <p:nvPr/>
        </p:nvGrpSpPr>
        <p:grpSpPr>
          <a:xfrm>
            <a:off x="10362306" y="6391520"/>
            <a:ext cx="1308994" cy="293193"/>
            <a:chOff x="10362306" y="6391520"/>
            <a:chExt cx="1308994" cy="293193"/>
          </a:xfrm>
        </p:grpSpPr>
        <p:sp>
          <p:nvSpPr>
            <p:cNvPr id="26" name="TextBox 25">
              <a:extLst>
                <a:ext uri="{FF2B5EF4-FFF2-40B4-BE49-F238E27FC236}">
                  <a16:creationId xmlns:a16="http://schemas.microsoft.com/office/drawing/2014/main" id="{BD52260D-99F0-4F24-A034-648DAEACD003}"/>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7B4641-1037-4380-8F27-0D3FBF09C776}"/>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5705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2494-7D5A-4FBE-AF7C-4EB4AA197B85}"/>
              </a:ext>
            </a:extLst>
          </p:cNvPr>
          <p:cNvSpPr>
            <a:spLocks noGrp="1"/>
          </p:cNvSpPr>
          <p:nvPr>
            <p:ph type="title"/>
          </p:nvPr>
        </p:nvSpPr>
        <p:spPr>
          <a:xfrm>
            <a:off x="522000" y="360000"/>
            <a:ext cx="11149200" cy="892800"/>
          </a:xfrm>
        </p:spPr>
        <p:txBody>
          <a:bodyPr>
            <a:normAutofit/>
          </a:bodyPr>
          <a:lstStyle/>
          <a:p>
            <a:r>
              <a:rPr lang="en-US" altLang="ko-KR" sz="3200" b="1" spc="-100">
                <a:latin typeface="Arial" panose="020B0604020202020204" pitchFamily="34" charset="0"/>
                <a:cs typeface="Arial" panose="020B0604020202020204" pitchFamily="34" charset="0"/>
              </a:rPr>
              <a:t>Input Data</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Built Environment (Land-use scenarios)</a:t>
            </a:r>
            <a:endParaRPr lang="ko-KR" altLang="en-US" sz="3200" spc="-10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C9F74990-50DE-4853-B616-8EDF9586E4AF}"/>
              </a:ext>
            </a:extLst>
          </p:cNvPr>
          <p:cNvSpPr>
            <a:spLocks noGrp="1"/>
          </p:cNvSpPr>
          <p:nvPr>
            <p:ph idx="1"/>
          </p:nvPr>
        </p:nvSpPr>
        <p:spPr>
          <a:xfrm>
            <a:off x="838200" y="1638300"/>
            <a:ext cx="10515600" cy="1651000"/>
          </a:xfrm>
        </p:spPr>
        <p:txBody>
          <a:bodyPr>
            <a:normAutofit lnSpcReduction="10000"/>
          </a:bodyPr>
          <a:lstStyle/>
          <a:p>
            <a:r>
              <a:rPr lang="en-US" altLang="ko-KR" sz="2000">
                <a:latin typeface="Arial" panose="020B0604020202020204" pitchFamily="34" charset="0"/>
                <a:cs typeface="Arial" panose="020B0604020202020204" pitchFamily="34" charset="0"/>
              </a:rPr>
              <a:t>There are 13 types of TAZ in VERPAT</a:t>
            </a:r>
          </a:p>
          <a:p>
            <a:r>
              <a:rPr lang="en-US" altLang="ko-KR" sz="2000">
                <a:latin typeface="Arial" panose="020B0604020202020204" pitchFamily="34" charset="0"/>
                <a:cs typeface="Arial" panose="020B0604020202020204" pitchFamily="34" charset="0"/>
              </a:rPr>
              <a:t>According to the place, each TAZ can be either </a:t>
            </a:r>
            <a:r>
              <a:rPr lang="en-US" altLang="ko-KR" sz="2000" b="1">
                <a:solidFill>
                  <a:schemeClr val="bg1">
                    <a:lumMod val="65000"/>
                  </a:schemeClr>
                </a:solidFill>
                <a:latin typeface="Arial" panose="020B0604020202020204" pitchFamily="34" charset="0"/>
                <a:cs typeface="Arial" panose="020B0604020202020204" pitchFamily="34" charset="0"/>
              </a:rPr>
              <a:t>Urban Core</a:t>
            </a:r>
            <a:r>
              <a:rPr lang="en-US" altLang="ko-KR" sz="2000">
                <a:latin typeface="Arial" panose="020B0604020202020204" pitchFamily="34" charset="0"/>
                <a:cs typeface="Arial" panose="020B0604020202020204" pitchFamily="34" charset="0"/>
              </a:rPr>
              <a:t> areas (UC), </a:t>
            </a:r>
            <a:r>
              <a:rPr lang="en-US" altLang="ko-KR" sz="2000" b="1">
                <a:solidFill>
                  <a:schemeClr val="bg1">
                    <a:lumMod val="75000"/>
                  </a:schemeClr>
                </a:solidFill>
                <a:latin typeface="Arial" panose="020B0604020202020204" pitchFamily="34" charset="0"/>
                <a:cs typeface="Arial" panose="020B0604020202020204" pitchFamily="34" charset="0"/>
              </a:rPr>
              <a:t>Close in Community</a:t>
            </a:r>
            <a:r>
              <a:rPr lang="en-US" altLang="ko-KR" sz="2000">
                <a:latin typeface="Arial" panose="020B0604020202020204" pitchFamily="34" charset="0"/>
                <a:cs typeface="Arial" panose="020B0604020202020204" pitchFamily="34" charset="0"/>
              </a:rPr>
              <a:t> areas (CIC), </a:t>
            </a:r>
            <a:r>
              <a:rPr lang="en-US" altLang="ko-KR" sz="2000" b="1">
                <a:solidFill>
                  <a:schemeClr val="bg1">
                    <a:lumMod val="85000"/>
                  </a:schemeClr>
                </a:solidFill>
                <a:latin typeface="Arial" panose="020B0604020202020204" pitchFamily="34" charset="0"/>
                <a:cs typeface="Arial" panose="020B0604020202020204" pitchFamily="34" charset="0"/>
              </a:rPr>
              <a:t>Suburban</a:t>
            </a:r>
            <a:r>
              <a:rPr lang="en-US" altLang="ko-KR" sz="2000">
                <a:latin typeface="Arial" panose="020B0604020202020204" pitchFamily="34" charset="0"/>
                <a:cs typeface="Arial" panose="020B0604020202020204" pitchFamily="34" charset="0"/>
              </a:rPr>
              <a:t> areas (Sub), or </a:t>
            </a:r>
            <a:r>
              <a:rPr lang="en-US" altLang="ko-KR" sz="2000" b="1">
                <a:solidFill>
                  <a:schemeClr val="bg1">
                    <a:lumMod val="95000"/>
                  </a:schemeClr>
                </a:solidFill>
                <a:latin typeface="Arial" panose="020B0604020202020204" pitchFamily="34" charset="0"/>
                <a:cs typeface="Arial" panose="020B0604020202020204" pitchFamily="34" charset="0"/>
              </a:rPr>
              <a:t>Rural</a:t>
            </a:r>
            <a:r>
              <a:rPr lang="en-US" altLang="ko-KR" sz="2000">
                <a:latin typeface="Arial" panose="020B0604020202020204" pitchFamily="34" charset="0"/>
                <a:cs typeface="Arial" panose="020B0604020202020204" pitchFamily="34" charset="0"/>
              </a:rPr>
              <a:t> areas (Rur).</a:t>
            </a:r>
          </a:p>
          <a:p>
            <a:r>
              <a:rPr lang="en-US" altLang="ko-KR" sz="2000">
                <a:latin typeface="Arial" panose="020B0604020202020204" pitchFamily="34" charset="0"/>
                <a:cs typeface="Arial" panose="020B0604020202020204" pitchFamily="34" charset="0"/>
              </a:rPr>
              <a:t>Each place type except rural area has four development types: </a:t>
            </a:r>
            <a:r>
              <a:rPr lang="en-US" altLang="ko-KR" sz="2000">
                <a:solidFill>
                  <a:srgbClr val="0070C0"/>
                </a:solidFill>
                <a:latin typeface="Arial" panose="020B0604020202020204" pitchFamily="34" charset="0"/>
                <a:cs typeface="Arial" panose="020B0604020202020204" pitchFamily="34" charset="0"/>
              </a:rPr>
              <a:t>Residential</a:t>
            </a:r>
            <a:r>
              <a:rPr lang="en-US" altLang="ko-KR" sz="2000">
                <a:latin typeface="Arial" panose="020B0604020202020204" pitchFamily="34" charset="0"/>
                <a:cs typeface="Arial" panose="020B0604020202020204" pitchFamily="34" charset="0"/>
              </a:rPr>
              <a:t> (R), </a:t>
            </a:r>
            <a:r>
              <a:rPr lang="en-US" altLang="ko-KR" sz="2000">
                <a:solidFill>
                  <a:srgbClr val="FFC000"/>
                </a:solidFill>
                <a:latin typeface="Arial" panose="020B0604020202020204" pitchFamily="34" charset="0"/>
                <a:cs typeface="Arial" panose="020B0604020202020204" pitchFamily="34" charset="0"/>
              </a:rPr>
              <a:t>Employment</a:t>
            </a:r>
            <a:r>
              <a:rPr lang="en-US" altLang="ko-KR" sz="2000">
                <a:latin typeface="Arial" panose="020B0604020202020204" pitchFamily="34" charset="0"/>
                <a:cs typeface="Arial" panose="020B0604020202020204" pitchFamily="34" charset="0"/>
              </a:rPr>
              <a:t> (E), </a:t>
            </a:r>
            <a:r>
              <a:rPr lang="en-US" altLang="ko-KR" sz="2000">
                <a:solidFill>
                  <a:srgbClr val="00B050"/>
                </a:solidFill>
                <a:latin typeface="Arial" panose="020B0604020202020204" pitchFamily="34" charset="0"/>
                <a:cs typeface="Arial" panose="020B0604020202020204" pitchFamily="34" charset="0"/>
              </a:rPr>
              <a:t>Mixed Use </a:t>
            </a:r>
            <a:r>
              <a:rPr lang="en-US" altLang="ko-KR" sz="2000">
                <a:latin typeface="Arial" panose="020B0604020202020204" pitchFamily="34" charset="0"/>
                <a:cs typeface="Arial" panose="020B0604020202020204" pitchFamily="34" charset="0"/>
              </a:rPr>
              <a:t>(M), and </a:t>
            </a:r>
            <a:r>
              <a:rPr lang="en-US" altLang="ko-KR" sz="2000">
                <a:solidFill>
                  <a:srgbClr val="C00000"/>
                </a:solidFill>
                <a:latin typeface="Arial" panose="020B0604020202020204" pitchFamily="34" charset="0"/>
                <a:cs typeface="Arial" panose="020B0604020202020204" pitchFamily="34" charset="0"/>
              </a:rPr>
              <a:t>Transit Oriented Development </a:t>
            </a:r>
            <a:r>
              <a:rPr lang="en-US" altLang="ko-KR" sz="2000">
                <a:latin typeface="Arial" panose="020B0604020202020204" pitchFamily="34" charset="0"/>
                <a:cs typeface="Arial" panose="020B0604020202020204" pitchFamily="34" charset="0"/>
              </a:rPr>
              <a:t>(T).</a:t>
            </a:r>
            <a:endParaRPr lang="ko-KR" altLang="en-US" sz="2000">
              <a:latin typeface="Arial" panose="020B0604020202020204" pitchFamily="34" charset="0"/>
              <a:cs typeface="Arial" panose="020B0604020202020204" pitchFamily="34" charset="0"/>
            </a:endParaRPr>
          </a:p>
        </p:txBody>
      </p:sp>
      <p:graphicFrame>
        <p:nvGraphicFramePr>
          <p:cNvPr id="6" name="Table 4">
            <a:extLst>
              <a:ext uri="{FF2B5EF4-FFF2-40B4-BE49-F238E27FC236}">
                <a16:creationId xmlns:a16="http://schemas.microsoft.com/office/drawing/2014/main" id="{FBEC34DC-808F-439F-97E8-9A9E2281C76C}"/>
              </a:ext>
            </a:extLst>
          </p:cNvPr>
          <p:cNvGraphicFramePr>
            <a:graphicFrameLocks noGrp="1"/>
          </p:cNvGraphicFramePr>
          <p:nvPr>
            <p:extLst>
              <p:ext uri="{D42A27DB-BD31-4B8C-83A1-F6EECF244321}">
                <p14:modId xmlns:p14="http://schemas.microsoft.com/office/powerpoint/2010/main" val="530974230"/>
              </p:ext>
            </p:extLst>
          </p:nvPr>
        </p:nvGraphicFramePr>
        <p:xfrm>
          <a:off x="834581" y="4000510"/>
          <a:ext cx="10522838" cy="2214880"/>
        </p:xfrm>
        <a:graphic>
          <a:graphicData uri="http://schemas.openxmlformats.org/drawingml/2006/table">
            <a:tbl>
              <a:tblPr firstRow="1" bandRow="1">
                <a:tableStyleId>{5C22544A-7EE6-4342-B048-85BDC9FD1C3A}</a:tableStyleId>
              </a:tblPr>
              <a:tblGrid>
                <a:gridCol w="2688150">
                  <a:extLst>
                    <a:ext uri="{9D8B030D-6E8A-4147-A177-3AD203B41FA5}">
                      <a16:colId xmlns:a16="http://schemas.microsoft.com/office/drawing/2014/main" val="3258788048"/>
                    </a:ext>
                  </a:extLst>
                </a:gridCol>
                <a:gridCol w="1958672">
                  <a:extLst>
                    <a:ext uri="{9D8B030D-6E8A-4147-A177-3AD203B41FA5}">
                      <a16:colId xmlns:a16="http://schemas.microsoft.com/office/drawing/2014/main" val="3942450570"/>
                    </a:ext>
                  </a:extLst>
                </a:gridCol>
                <a:gridCol w="1958672">
                  <a:extLst>
                    <a:ext uri="{9D8B030D-6E8A-4147-A177-3AD203B41FA5}">
                      <a16:colId xmlns:a16="http://schemas.microsoft.com/office/drawing/2014/main" val="2114640557"/>
                    </a:ext>
                  </a:extLst>
                </a:gridCol>
                <a:gridCol w="1958672">
                  <a:extLst>
                    <a:ext uri="{9D8B030D-6E8A-4147-A177-3AD203B41FA5}">
                      <a16:colId xmlns:a16="http://schemas.microsoft.com/office/drawing/2014/main" val="3178107047"/>
                    </a:ext>
                  </a:extLst>
                </a:gridCol>
                <a:gridCol w="1958672">
                  <a:extLst>
                    <a:ext uri="{9D8B030D-6E8A-4147-A177-3AD203B41FA5}">
                      <a16:colId xmlns:a16="http://schemas.microsoft.com/office/drawing/2014/main" val="1900220092"/>
                    </a:ext>
                  </a:extLst>
                </a:gridCol>
              </a:tblGrid>
              <a:tr h="370840">
                <a:tc>
                  <a:txBody>
                    <a:bodyPr/>
                    <a:lstStyle/>
                    <a:p>
                      <a:pPr latinLnBrk="1"/>
                      <a:endParaRPr lang="ko-KR" altLang="en-US" sz="1700" b="0"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1" spc="-100" baseline="0">
                          <a:solidFill>
                            <a:schemeClr val="tx1"/>
                          </a:solidFill>
                          <a:latin typeface="Arial" panose="020B0604020202020204" pitchFamily="34" charset="0"/>
                          <a:cs typeface="Arial" panose="020B0604020202020204" pitchFamily="34" charset="0"/>
                        </a:rPr>
                        <a:t>Urban Core</a:t>
                      </a:r>
                      <a:endParaRPr lang="ko-KR" altLang="en-US" sz="1600" b="1"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latinLnBrk="1"/>
                      <a:r>
                        <a:rPr lang="en-US" altLang="ko-KR" sz="1600" b="1" spc="-100" baseline="0">
                          <a:solidFill>
                            <a:schemeClr val="tx1"/>
                          </a:solidFill>
                          <a:latin typeface="Arial" panose="020B0604020202020204" pitchFamily="34" charset="0"/>
                          <a:cs typeface="Arial" panose="020B0604020202020204" pitchFamily="34" charset="0"/>
                        </a:rPr>
                        <a:t>Close in Community</a:t>
                      </a:r>
                      <a:endParaRPr lang="ko-KR" altLang="en-US" sz="1600" b="1"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latinLnBrk="1"/>
                      <a:r>
                        <a:rPr lang="en-US" altLang="ko-KR" sz="1600" b="1" spc="-100" baseline="0">
                          <a:solidFill>
                            <a:schemeClr val="tx1"/>
                          </a:solidFill>
                          <a:latin typeface="Arial" panose="020B0604020202020204" pitchFamily="34" charset="0"/>
                          <a:cs typeface="Arial" panose="020B0604020202020204" pitchFamily="34" charset="0"/>
                        </a:rPr>
                        <a:t>Suburban</a:t>
                      </a:r>
                      <a:endParaRPr lang="ko-KR" altLang="en-US" sz="1600" b="1"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1" spc="-100" baseline="0">
                          <a:solidFill>
                            <a:schemeClr val="tx1"/>
                          </a:solidFill>
                          <a:latin typeface="Arial" panose="020B0604020202020204" pitchFamily="34" charset="0"/>
                          <a:cs typeface="Arial" panose="020B0604020202020204" pitchFamily="34" charset="0"/>
                        </a:rPr>
                        <a:t>Rural</a:t>
                      </a:r>
                      <a:endParaRPr lang="ko-KR" altLang="en-US" sz="1600" b="1"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2663157"/>
                  </a:ext>
                </a:extLst>
              </a:tr>
              <a:tr h="370840">
                <a:tc>
                  <a:txBody>
                    <a:bodyPr/>
                    <a:lstStyle/>
                    <a:p>
                      <a:pPr latinLnBrk="1"/>
                      <a:r>
                        <a:rPr lang="en-US" altLang="ko-KR" sz="1700" b="0" spc="-100" baseline="0">
                          <a:solidFill>
                            <a:srgbClr val="0070C0"/>
                          </a:solidFill>
                          <a:latin typeface="Arial" panose="020B0604020202020204" pitchFamily="34" charset="0"/>
                          <a:cs typeface="Arial" panose="020B0604020202020204" pitchFamily="34" charset="0"/>
                        </a:rPr>
                        <a:t>Residential</a:t>
                      </a:r>
                      <a:endParaRPr lang="ko-KR" altLang="en-US" sz="1700" b="0" spc="-100" baseline="0">
                        <a:solidFill>
                          <a:srgbClr val="0070C0"/>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rgbClr val="0070C0"/>
                          </a:solidFill>
                          <a:latin typeface="Arial" panose="020B0604020202020204" pitchFamily="34" charset="0"/>
                          <a:ea typeface="맑은 고딕" panose="020B0503020000020004" pitchFamily="50" charset="-127"/>
                          <a:cs typeface="Arial" panose="020B0604020202020204" pitchFamily="34" charset="0"/>
                        </a:rPr>
                        <a:t>①</a:t>
                      </a:r>
                      <a:endParaRPr lang="ko-KR" altLang="en-US" sz="1800" b="0" spc="-100" baseline="0">
                        <a:solidFill>
                          <a:srgbClr val="0070C0"/>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rgbClr val="00B0F0"/>
                          </a:solidFill>
                          <a:latin typeface="Arial" panose="020B0604020202020204" pitchFamily="34" charset="0"/>
                          <a:ea typeface="+mn-ea"/>
                          <a:cs typeface="Arial" panose="020B0604020202020204" pitchFamily="34" charset="0"/>
                        </a:rPr>
                        <a:t>⑤</a:t>
                      </a:r>
                      <a:endParaRPr lang="ko-KR" altLang="en-US" sz="1800" b="0" spc="-100" baseline="0">
                        <a:solidFill>
                          <a:srgbClr val="00B0F0"/>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rgbClr val="82E9FE"/>
                          </a:solidFill>
                          <a:latin typeface="Arial" panose="020B0604020202020204" pitchFamily="34" charset="0"/>
                          <a:ea typeface="+mn-ea"/>
                          <a:cs typeface="Arial" panose="020B0604020202020204" pitchFamily="34" charset="0"/>
                        </a:rPr>
                        <a:t>⑨</a:t>
                      </a:r>
                      <a:endParaRPr lang="ko-KR" altLang="en-US" sz="1800" b="0" spc="-100" baseline="0">
                        <a:solidFill>
                          <a:srgbClr val="82E9FE"/>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800" b="0"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0711999"/>
                  </a:ext>
                </a:extLst>
              </a:tr>
              <a:tr h="370840">
                <a:tc>
                  <a:txBody>
                    <a:bodyPr/>
                    <a:lstStyle/>
                    <a:p>
                      <a:pPr latinLnBrk="1"/>
                      <a:r>
                        <a:rPr lang="en-US" altLang="ko-KR" sz="1700" b="0" spc="-100" baseline="0">
                          <a:solidFill>
                            <a:srgbClr val="FFC000"/>
                          </a:solidFill>
                          <a:latin typeface="Arial" panose="020B0604020202020204" pitchFamily="34" charset="0"/>
                          <a:cs typeface="Arial" panose="020B0604020202020204" pitchFamily="34" charset="0"/>
                        </a:rPr>
                        <a:t>Employment</a:t>
                      </a:r>
                      <a:endParaRPr lang="ko-KR" altLang="en-US" sz="1700" b="0" spc="-100" baseline="0">
                        <a:solidFill>
                          <a:srgbClr val="FFC000"/>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rgbClr val="FFC000"/>
                          </a:solidFill>
                          <a:latin typeface="Arial" panose="020B0604020202020204" pitchFamily="34" charset="0"/>
                          <a:ea typeface="+mn-ea"/>
                          <a:cs typeface="Arial" panose="020B0604020202020204" pitchFamily="34" charset="0"/>
                        </a:rPr>
                        <a:t>②</a:t>
                      </a:r>
                      <a:endParaRPr lang="ko-KR" altLang="en-US" sz="1800" b="0" spc="-100" baseline="0">
                        <a:solidFill>
                          <a:srgbClr val="FFC000"/>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rgbClr val="F5D783"/>
                          </a:solidFill>
                          <a:latin typeface="Arial" panose="020B0604020202020204" pitchFamily="34" charset="0"/>
                          <a:ea typeface="+mn-ea"/>
                          <a:cs typeface="Arial" panose="020B0604020202020204" pitchFamily="34" charset="0"/>
                        </a:rPr>
                        <a:t>⑥</a:t>
                      </a:r>
                      <a:endParaRPr lang="ko-KR" altLang="en-US" sz="1800" b="0" spc="-100" baseline="0">
                        <a:solidFill>
                          <a:srgbClr val="F5D783"/>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rgbClr val="FAEBC2"/>
                          </a:solidFill>
                          <a:latin typeface="Arial" panose="020B0604020202020204" pitchFamily="34" charset="0"/>
                          <a:ea typeface="+mn-ea"/>
                          <a:cs typeface="Arial" panose="020B0604020202020204" pitchFamily="34" charset="0"/>
                        </a:rPr>
                        <a:t>⑩</a:t>
                      </a:r>
                      <a:endParaRPr lang="ko-KR" altLang="en-US" sz="1800" b="0" spc="-100" baseline="0">
                        <a:solidFill>
                          <a:srgbClr val="FAEBC2"/>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800" b="0"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746352"/>
                  </a:ext>
                </a:extLst>
              </a:tr>
              <a:tr h="370840">
                <a:tc>
                  <a:txBody>
                    <a:bodyPr/>
                    <a:lstStyle/>
                    <a:p>
                      <a:pPr latinLnBrk="1"/>
                      <a:r>
                        <a:rPr lang="en-US" altLang="ko-KR" sz="1700" b="0" spc="-100" baseline="0">
                          <a:solidFill>
                            <a:srgbClr val="00B050"/>
                          </a:solidFill>
                          <a:latin typeface="Arial" panose="020B0604020202020204" pitchFamily="34" charset="0"/>
                          <a:cs typeface="Arial" panose="020B0604020202020204" pitchFamily="34" charset="0"/>
                        </a:rPr>
                        <a:t>Mixed-use</a:t>
                      </a:r>
                      <a:endParaRPr lang="ko-KR" altLang="en-US" sz="1700" b="0" spc="-100" baseline="0">
                        <a:solidFill>
                          <a:srgbClr val="00B050"/>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1800" b="0" spc="-100" baseline="0">
                          <a:solidFill>
                            <a:srgbClr val="00B050"/>
                          </a:solidFill>
                          <a:latin typeface="Arial" panose="020B0604020202020204" pitchFamily="34" charset="0"/>
                          <a:ea typeface="+mn-ea"/>
                          <a:cs typeface="Arial" panose="020B0604020202020204" pitchFamily="34" charset="0"/>
                        </a:rPr>
                        <a:t>③</a:t>
                      </a:r>
                      <a:endParaRPr lang="ko-KR" altLang="en-US" sz="1800" b="0" spc="-100" baseline="0">
                        <a:solidFill>
                          <a:srgbClr val="00B050"/>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rgbClr val="92D050"/>
                          </a:solidFill>
                          <a:latin typeface="Arial" panose="020B0604020202020204" pitchFamily="34" charset="0"/>
                          <a:ea typeface="+mn-ea"/>
                          <a:cs typeface="Arial" panose="020B0604020202020204" pitchFamily="34" charset="0"/>
                        </a:rPr>
                        <a:t>⑦</a:t>
                      </a:r>
                      <a:endParaRPr lang="ko-KR" altLang="en-US" sz="1800" b="0" spc="-100" baseline="0">
                        <a:solidFill>
                          <a:srgbClr val="92D050"/>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rgbClr val="CCE9AD"/>
                          </a:solidFill>
                          <a:latin typeface="Arial" panose="020B0604020202020204" pitchFamily="34" charset="0"/>
                          <a:ea typeface="+mn-ea"/>
                          <a:cs typeface="Arial" panose="020B0604020202020204" pitchFamily="34" charset="0"/>
                        </a:rPr>
                        <a:t>⑪</a:t>
                      </a:r>
                      <a:endParaRPr lang="ko-KR" altLang="en-US" sz="1800" b="0" spc="-100" baseline="0">
                        <a:solidFill>
                          <a:srgbClr val="CCE9AD"/>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800" b="0"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548190"/>
                  </a:ext>
                </a:extLst>
              </a:tr>
              <a:tr h="185420">
                <a:tc>
                  <a:txBody>
                    <a:bodyPr/>
                    <a:lstStyle/>
                    <a:p>
                      <a:pPr latinLnBrk="1"/>
                      <a:r>
                        <a:rPr lang="en-US" altLang="ko-KR" sz="1700" b="0" spc="-100" baseline="0">
                          <a:solidFill>
                            <a:srgbClr val="C00000"/>
                          </a:solidFill>
                          <a:latin typeface="Arial" panose="020B0604020202020204" pitchFamily="34" charset="0"/>
                          <a:cs typeface="Arial" panose="020B0604020202020204" pitchFamily="34" charset="0"/>
                        </a:rPr>
                        <a:t>Transit oriented development</a:t>
                      </a:r>
                      <a:endParaRPr lang="ko-KR" altLang="en-US" sz="1700" b="0" spc="-100" baseline="0">
                        <a:solidFill>
                          <a:srgbClr val="C00000"/>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rgbClr val="C00000"/>
                          </a:solidFill>
                          <a:latin typeface="Arial" panose="020B0604020202020204" pitchFamily="34" charset="0"/>
                          <a:ea typeface="+mn-ea"/>
                          <a:cs typeface="Arial" panose="020B0604020202020204" pitchFamily="34" charset="0"/>
                        </a:rPr>
                        <a:t>④</a:t>
                      </a:r>
                      <a:endParaRPr lang="ko-KR" altLang="en-US" sz="1800" b="0" spc="-100" baseline="0">
                        <a:solidFill>
                          <a:srgbClr val="C00000"/>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rgbClr val="FF5050"/>
                          </a:solidFill>
                          <a:latin typeface="Arial" panose="020B0604020202020204" pitchFamily="34" charset="0"/>
                          <a:ea typeface="+mn-ea"/>
                          <a:cs typeface="Arial" panose="020B0604020202020204" pitchFamily="34" charset="0"/>
                        </a:rPr>
                        <a:t>⑧</a:t>
                      </a:r>
                      <a:endParaRPr lang="ko-KR" altLang="en-US" sz="1800" b="0" spc="-100" baseline="0">
                        <a:solidFill>
                          <a:srgbClr val="FF5050"/>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rgbClr val="FF9393"/>
                          </a:solidFill>
                          <a:latin typeface="Arial" panose="020B0604020202020204" pitchFamily="34" charset="0"/>
                          <a:ea typeface="+mn-ea"/>
                          <a:cs typeface="Arial" panose="020B0604020202020204" pitchFamily="34" charset="0"/>
                        </a:rPr>
                        <a:t>⑫</a:t>
                      </a:r>
                      <a:endParaRPr lang="ko-KR" altLang="en-US" sz="1800" b="0" spc="-100" baseline="0">
                        <a:solidFill>
                          <a:srgbClr val="FF9393"/>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800" b="0"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0426622"/>
                  </a:ext>
                </a:extLst>
              </a:tr>
              <a:tr h="185420">
                <a:tc>
                  <a:txBody>
                    <a:bodyPr/>
                    <a:lstStyle/>
                    <a:p>
                      <a:pPr latinLnBrk="1"/>
                      <a:r>
                        <a:rPr lang="en-US" altLang="ko-KR" sz="1700" b="0" spc="-100" baseline="0">
                          <a:solidFill>
                            <a:schemeClr val="tx1">
                              <a:lumMod val="50000"/>
                              <a:lumOff val="50000"/>
                            </a:schemeClr>
                          </a:solidFill>
                          <a:latin typeface="Arial" panose="020B0604020202020204" pitchFamily="34" charset="0"/>
                          <a:cs typeface="Arial" panose="020B0604020202020204" pitchFamily="34" charset="0"/>
                        </a:rPr>
                        <a:t>Rural</a:t>
                      </a:r>
                      <a:endParaRPr lang="ko-KR" altLang="en-US" sz="1700" b="0" spc="-100" baseline="0">
                        <a:solidFill>
                          <a:schemeClr val="tx1">
                            <a:lumMod val="50000"/>
                            <a:lumOff val="50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800" b="0"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800" b="0"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800" b="0" spc="-100" baseline="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ko-KR" altLang="en-US" sz="1800" b="0" spc="-100" baseline="0">
                          <a:solidFill>
                            <a:schemeClr val="bg1">
                              <a:lumMod val="75000"/>
                            </a:schemeClr>
                          </a:solidFill>
                          <a:latin typeface="맑은 고딕" panose="020B0503020000020004" pitchFamily="50" charset="-127"/>
                          <a:ea typeface="+mn-ea"/>
                          <a:cs typeface="Arial" panose="020B0604020202020204" pitchFamily="34" charset="0"/>
                        </a:rPr>
                        <a:t>⑬</a:t>
                      </a:r>
                      <a:endParaRPr lang="ko-KR" altLang="en-US" sz="1800" b="0" spc="-100" baseline="0">
                        <a:solidFill>
                          <a:schemeClr val="bg1">
                            <a:lumMod val="7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69810"/>
                  </a:ext>
                </a:extLst>
              </a:tr>
            </a:tbl>
          </a:graphicData>
        </a:graphic>
      </p:graphicFrame>
      <p:grpSp>
        <p:nvGrpSpPr>
          <p:cNvPr id="12" name="Group 11">
            <a:extLst>
              <a:ext uri="{FF2B5EF4-FFF2-40B4-BE49-F238E27FC236}">
                <a16:creationId xmlns:a16="http://schemas.microsoft.com/office/drawing/2014/main" id="{2024F30D-7600-4BE0-B3D4-CC9FF547B09C}"/>
              </a:ext>
            </a:extLst>
          </p:cNvPr>
          <p:cNvGrpSpPr/>
          <p:nvPr/>
        </p:nvGrpSpPr>
        <p:grpSpPr>
          <a:xfrm>
            <a:off x="838200" y="1436955"/>
            <a:ext cx="10515600" cy="2322245"/>
            <a:chOff x="838200" y="1436955"/>
            <a:chExt cx="10515600" cy="2322245"/>
          </a:xfrm>
        </p:grpSpPr>
        <p:sp>
          <p:nvSpPr>
            <p:cNvPr id="9" name="Content Placeholder 2">
              <a:extLst>
                <a:ext uri="{FF2B5EF4-FFF2-40B4-BE49-F238E27FC236}">
                  <a16:creationId xmlns:a16="http://schemas.microsoft.com/office/drawing/2014/main" id="{CEB3AC91-5D2A-4DA3-B443-FA1CC8A5D77F}"/>
                </a:ext>
              </a:extLst>
            </p:cNvPr>
            <p:cNvSpPr txBox="1">
              <a:spLocks/>
            </p:cNvSpPr>
            <p:nvPr/>
          </p:nvSpPr>
          <p:spPr>
            <a:xfrm>
              <a:off x="838200" y="2108200"/>
              <a:ext cx="10515600" cy="16510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000" spc="-100">
                  <a:latin typeface="Arial" panose="020B0604020202020204" pitchFamily="34" charset="0"/>
                  <a:cs typeface="Arial" panose="020B0604020202020204" pitchFamily="34" charset="0"/>
                </a:rPr>
                <a:t>High-density mixed use places</a:t>
              </a:r>
            </a:p>
            <a:p>
              <a:r>
                <a:rPr lang="en-US" altLang="ko-KR" sz="2000" spc="-100">
                  <a:latin typeface="Arial" panose="020B0604020202020204" pitchFamily="34" charset="0"/>
                  <a:cs typeface="Arial" panose="020B0604020202020204" pitchFamily="34" charset="0"/>
                </a:rPr>
                <a:t>High job to housing ratios</a:t>
              </a:r>
            </a:p>
            <a:p>
              <a:r>
                <a:rPr lang="en-US" altLang="ko-KR" sz="2000" spc="-100">
                  <a:latin typeface="Arial" panose="020B0604020202020204" pitchFamily="34" charset="0"/>
                  <a:cs typeface="Arial" panose="020B0604020202020204" pitchFamily="34" charset="0"/>
                </a:rPr>
                <a:t>Well connected streets</a:t>
              </a:r>
            </a:p>
            <a:p>
              <a:r>
                <a:rPr lang="en-US" altLang="ko-KR" sz="2000" spc="-100">
                  <a:latin typeface="Arial" panose="020B0604020202020204" pitchFamily="34" charset="0"/>
                  <a:cs typeface="Arial" panose="020B0604020202020204" pitchFamily="34" charset="0"/>
                </a:rPr>
                <a:t>High levels of pedestrian activity</a:t>
              </a:r>
              <a:endParaRPr lang="ko-KR" altLang="en-US" sz="2000" spc="-10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B72DB1CB-2C65-47D6-A6D4-3A8F81E5A238}"/>
                </a:ext>
              </a:extLst>
            </p:cNvPr>
            <p:cNvSpPr/>
            <p:nvPr/>
          </p:nvSpPr>
          <p:spPr>
            <a:xfrm>
              <a:off x="952500" y="1436955"/>
              <a:ext cx="1549400" cy="48709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tx1"/>
                  </a:solidFill>
                  <a:latin typeface="Arial" panose="020B0604020202020204" pitchFamily="34" charset="0"/>
                  <a:cs typeface="Arial" panose="020B0604020202020204" pitchFamily="34" charset="0"/>
                </a:rPr>
                <a:t>Urban Core</a:t>
              </a:r>
              <a:endParaRPr lang="ko-KR" altLang="en-US" b="1">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194274A-A038-4590-A2EF-F8E4C2E53611}"/>
                </a:ext>
              </a:extLst>
            </p:cNvPr>
            <p:cNvSpPr txBox="1"/>
            <p:nvPr/>
          </p:nvSpPr>
          <p:spPr>
            <a:xfrm>
              <a:off x="2662816" y="1494110"/>
              <a:ext cx="1056700" cy="369332"/>
            </a:xfrm>
            <a:prstGeom prst="rect">
              <a:avLst/>
            </a:prstGeom>
            <a:noFill/>
          </p:spPr>
          <p:txBody>
            <a:bodyPr wrap="none" rtlCol="0">
              <a:spAutoFit/>
            </a:bodyPr>
            <a:lstStyle/>
            <a:p>
              <a:r>
                <a:rPr lang="ko-KR" altLang="en-US" spc="-100">
                  <a:solidFill>
                    <a:srgbClr val="0070C0"/>
                  </a:solidFill>
                  <a:latin typeface="맑은 고딕" panose="020B0503020000020004" pitchFamily="50" charset="-127"/>
                  <a:cs typeface="Arial" panose="020B0604020202020204" pitchFamily="34" charset="0"/>
                </a:rPr>
                <a:t>①</a:t>
              </a:r>
              <a:r>
                <a:rPr lang="ko-KR" altLang="en-US" spc="-100">
                  <a:solidFill>
                    <a:srgbClr val="FFC000"/>
                  </a:solidFill>
                  <a:latin typeface="맑은 고딕" panose="020B0503020000020004" pitchFamily="50" charset="-127"/>
                  <a:cs typeface="Arial" panose="020B0604020202020204" pitchFamily="34" charset="0"/>
                </a:rPr>
                <a:t>②</a:t>
              </a:r>
              <a:r>
                <a:rPr lang="ko-KR" altLang="en-US" spc="-100">
                  <a:solidFill>
                    <a:srgbClr val="00B050"/>
                  </a:solidFill>
                  <a:latin typeface="맑은 고딕" panose="020B0503020000020004" pitchFamily="50" charset="-127"/>
                  <a:cs typeface="Arial" panose="020B0604020202020204" pitchFamily="34" charset="0"/>
                </a:rPr>
                <a:t>③</a:t>
              </a:r>
              <a:r>
                <a:rPr lang="ko-KR" altLang="en-US" spc="-100">
                  <a:solidFill>
                    <a:srgbClr val="C00000"/>
                  </a:solidFill>
                  <a:latin typeface="맑은 고딕" panose="020B0503020000020004" pitchFamily="50" charset="-127"/>
                  <a:cs typeface="Arial" panose="020B0604020202020204" pitchFamily="34" charset="0"/>
                </a:rPr>
                <a:t>④</a:t>
              </a:r>
              <a:endParaRPr lang="ko-KR" altLang="en-US" spc="-100">
                <a:solidFill>
                  <a:srgbClr val="C00000"/>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1129D110-D4EB-4E01-B9B1-717A0770D49F}"/>
              </a:ext>
            </a:extLst>
          </p:cNvPr>
          <p:cNvGrpSpPr/>
          <p:nvPr/>
        </p:nvGrpSpPr>
        <p:grpSpPr>
          <a:xfrm>
            <a:off x="838200" y="1436955"/>
            <a:ext cx="10515600" cy="2322245"/>
            <a:chOff x="838200" y="1436955"/>
            <a:chExt cx="10515600" cy="2322245"/>
          </a:xfrm>
        </p:grpSpPr>
        <p:sp>
          <p:nvSpPr>
            <p:cNvPr id="13" name="Content Placeholder 2">
              <a:extLst>
                <a:ext uri="{FF2B5EF4-FFF2-40B4-BE49-F238E27FC236}">
                  <a16:creationId xmlns:a16="http://schemas.microsoft.com/office/drawing/2014/main" id="{D74C3889-FF02-4482-BBBD-48CE24E7B358}"/>
                </a:ext>
              </a:extLst>
            </p:cNvPr>
            <p:cNvSpPr txBox="1">
              <a:spLocks/>
            </p:cNvSpPr>
            <p:nvPr/>
          </p:nvSpPr>
          <p:spPr>
            <a:xfrm>
              <a:off x="838200" y="2108200"/>
              <a:ext cx="10515600" cy="16510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000" spc="-100">
                  <a:latin typeface="Arial" panose="020B0604020202020204" pitchFamily="34" charset="0"/>
                  <a:cs typeface="Arial" panose="020B0604020202020204" pitchFamily="34" charset="0"/>
                </a:rPr>
                <a:t>Primarily housing</a:t>
              </a:r>
            </a:p>
            <a:p>
              <a:r>
                <a:rPr lang="en-US" altLang="ko-KR" sz="2000" spc="-100">
                  <a:latin typeface="Arial" panose="020B0604020202020204" pitchFamily="34" charset="0"/>
                  <a:cs typeface="Arial" panose="020B0604020202020204" pitchFamily="34" charset="0"/>
                </a:rPr>
                <a:t>Some mixed use centers and arterial corridors</a:t>
              </a:r>
            </a:p>
            <a:p>
              <a:r>
                <a:rPr lang="en-US" altLang="ko-KR" sz="2000" spc="-100">
                  <a:latin typeface="Arial" panose="020B0604020202020204" pitchFamily="34" charset="0"/>
                  <a:cs typeface="Arial" panose="020B0604020202020204" pitchFamily="34" charset="0"/>
                </a:rPr>
                <a:t>Adjacent to downtown areas</a:t>
              </a:r>
              <a:endParaRPr lang="ko-KR" altLang="en-US" sz="2000" spc="-10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4EA0694B-4D70-4896-B00A-61EAB1F0859C}"/>
                </a:ext>
              </a:extLst>
            </p:cNvPr>
            <p:cNvSpPr/>
            <p:nvPr/>
          </p:nvSpPr>
          <p:spPr>
            <a:xfrm>
              <a:off x="952500" y="1436955"/>
              <a:ext cx="2446916" cy="48709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tx1"/>
                  </a:solidFill>
                  <a:latin typeface="Arial" panose="020B0604020202020204" pitchFamily="34" charset="0"/>
                  <a:cs typeface="Arial" panose="020B0604020202020204" pitchFamily="34" charset="0"/>
                </a:rPr>
                <a:t>Close in Community</a:t>
              </a:r>
              <a:endParaRPr lang="ko-KR" altLang="en-US" b="1">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3F2030D-F458-4F68-936A-296C9ACAF812}"/>
                </a:ext>
              </a:extLst>
            </p:cNvPr>
            <p:cNvSpPr txBox="1"/>
            <p:nvPr/>
          </p:nvSpPr>
          <p:spPr>
            <a:xfrm>
              <a:off x="3526416" y="1494110"/>
              <a:ext cx="1056700" cy="369332"/>
            </a:xfrm>
            <a:prstGeom prst="rect">
              <a:avLst/>
            </a:prstGeom>
            <a:noFill/>
          </p:spPr>
          <p:txBody>
            <a:bodyPr wrap="none" rtlCol="0">
              <a:spAutoFit/>
            </a:bodyPr>
            <a:lstStyle/>
            <a:p>
              <a:r>
                <a:rPr lang="ko-KR" altLang="en-US" spc="-100">
                  <a:solidFill>
                    <a:srgbClr val="00B0F0"/>
                  </a:solidFill>
                  <a:latin typeface="맑은 고딕" panose="020B0503020000020004" pitchFamily="50" charset="-127"/>
                  <a:cs typeface="Arial" panose="020B0604020202020204" pitchFamily="34" charset="0"/>
                </a:rPr>
                <a:t>⑤</a:t>
              </a:r>
              <a:r>
                <a:rPr lang="ko-KR" altLang="en-US" spc="-100">
                  <a:solidFill>
                    <a:srgbClr val="F5D783"/>
                  </a:solidFill>
                  <a:latin typeface="맑은 고딕" panose="020B0503020000020004" pitchFamily="50" charset="-127"/>
                  <a:cs typeface="Arial" panose="020B0604020202020204" pitchFamily="34" charset="0"/>
                </a:rPr>
                <a:t>⑥</a:t>
              </a:r>
              <a:r>
                <a:rPr lang="ko-KR" altLang="en-US" spc="-100">
                  <a:solidFill>
                    <a:srgbClr val="92D050"/>
                  </a:solidFill>
                  <a:latin typeface="맑은 고딕" panose="020B0503020000020004" pitchFamily="50" charset="-127"/>
                  <a:cs typeface="Arial" panose="020B0604020202020204" pitchFamily="34" charset="0"/>
                </a:rPr>
                <a:t>⑦</a:t>
              </a:r>
              <a:r>
                <a:rPr lang="ko-KR" altLang="en-US" spc="-100">
                  <a:solidFill>
                    <a:srgbClr val="FF5050"/>
                  </a:solidFill>
                  <a:latin typeface="맑은 고딕" panose="020B0503020000020004" pitchFamily="50" charset="-127"/>
                  <a:cs typeface="Arial" panose="020B0604020202020204" pitchFamily="34" charset="0"/>
                </a:rPr>
                <a:t>⑧</a:t>
              </a:r>
              <a:endParaRPr lang="ko-KR" altLang="en-US" spc="-100">
                <a:solidFill>
                  <a:srgbClr val="FF5050"/>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BA027301-041F-4FAC-A122-75CEDD4A4522}"/>
              </a:ext>
            </a:extLst>
          </p:cNvPr>
          <p:cNvGrpSpPr/>
          <p:nvPr/>
        </p:nvGrpSpPr>
        <p:grpSpPr>
          <a:xfrm>
            <a:off x="838800" y="1436400"/>
            <a:ext cx="10515600" cy="2322245"/>
            <a:chOff x="990600" y="1589355"/>
            <a:chExt cx="10515600" cy="2322245"/>
          </a:xfrm>
        </p:grpSpPr>
        <p:sp>
          <p:nvSpPr>
            <p:cNvPr id="20" name="Content Placeholder 2">
              <a:extLst>
                <a:ext uri="{FF2B5EF4-FFF2-40B4-BE49-F238E27FC236}">
                  <a16:creationId xmlns:a16="http://schemas.microsoft.com/office/drawing/2014/main" id="{2C2DA30B-A2EF-49ED-9863-2A1150F20E3A}"/>
                </a:ext>
              </a:extLst>
            </p:cNvPr>
            <p:cNvSpPr txBox="1">
              <a:spLocks/>
            </p:cNvSpPr>
            <p:nvPr/>
          </p:nvSpPr>
          <p:spPr>
            <a:xfrm>
              <a:off x="990600" y="2260600"/>
              <a:ext cx="10515600" cy="16510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000" spc="-100">
                  <a:latin typeface="Arial" panose="020B0604020202020204" pitchFamily="34" charset="0"/>
                  <a:cs typeface="Arial" panose="020B0604020202020204" pitchFamily="34" charset="0"/>
                </a:rPr>
                <a:t>Low level integration of housing with jobs, retail, and services</a:t>
              </a:r>
            </a:p>
            <a:p>
              <a:r>
                <a:rPr lang="en-US" altLang="ko-KR" sz="2000" spc="-100">
                  <a:latin typeface="Arial" panose="020B0604020202020204" pitchFamily="34" charset="0"/>
                  <a:cs typeface="Arial" panose="020B0604020202020204" pitchFamily="34" charset="0"/>
                </a:rPr>
                <a:t>Poorly connected street networks</a:t>
              </a:r>
            </a:p>
            <a:p>
              <a:r>
                <a:rPr lang="en-US" altLang="ko-KR" sz="2000" spc="-100">
                  <a:latin typeface="Arial" panose="020B0604020202020204" pitchFamily="34" charset="0"/>
                  <a:cs typeface="Arial" panose="020B0604020202020204" pitchFamily="34" charset="0"/>
                </a:rPr>
                <a:t>Low levels of transit service</a:t>
              </a:r>
            </a:p>
            <a:p>
              <a:r>
                <a:rPr lang="en-US" altLang="ko-KR" sz="2000" spc="-100">
                  <a:latin typeface="Arial" panose="020B0604020202020204" pitchFamily="34" charset="0"/>
                  <a:cs typeface="Arial" panose="020B0604020202020204" pitchFamily="34" charset="0"/>
                </a:rPr>
                <a:t>Limited pedestrian facilities</a:t>
              </a:r>
              <a:endParaRPr lang="ko-KR" altLang="en-US" sz="2000" spc="-10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C421209-CA77-4A62-AF02-EC27BF4AB546}"/>
                </a:ext>
              </a:extLst>
            </p:cNvPr>
            <p:cNvSpPr/>
            <p:nvPr/>
          </p:nvSpPr>
          <p:spPr>
            <a:xfrm>
              <a:off x="1104900" y="1589355"/>
              <a:ext cx="1549400" cy="4870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tx1"/>
                  </a:solidFill>
                  <a:latin typeface="Arial" panose="020B0604020202020204" pitchFamily="34" charset="0"/>
                  <a:cs typeface="Arial" panose="020B0604020202020204" pitchFamily="34" charset="0"/>
                </a:rPr>
                <a:t>Suburban</a:t>
              </a:r>
              <a:endParaRPr lang="ko-KR" altLang="en-US" b="1">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B105080-DDA7-4C06-8DCE-D49BD0C05380}"/>
                </a:ext>
              </a:extLst>
            </p:cNvPr>
            <p:cNvSpPr txBox="1"/>
            <p:nvPr/>
          </p:nvSpPr>
          <p:spPr>
            <a:xfrm>
              <a:off x="2815216" y="1646510"/>
              <a:ext cx="1056700" cy="369332"/>
            </a:xfrm>
            <a:prstGeom prst="rect">
              <a:avLst/>
            </a:prstGeom>
            <a:noFill/>
          </p:spPr>
          <p:txBody>
            <a:bodyPr wrap="none" rtlCol="0">
              <a:spAutoFit/>
            </a:bodyPr>
            <a:lstStyle/>
            <a:p>
              <a:r>
                <a:rPr lang="ko-KR" altLang="en-US" spc="-100">
                  <a:solidFill>
                    <a:srgbClr val="82E9FE"/>
                  </a:solidFill>
                  <a:latin typeface="맑은 고딕" panose="020B0503020000020004" pitchFamily="50" charset="-127"/>
                  <a:cs typeface="Arial" panose="020B0604020202020204" pitchFamily="34" charset="0"/>
                </a:rPr>
                <a:t>⑨</a:t>
              </a:r>
              <a:r>
                <a:rPr lang="ko-KR" altLang="en-US" spc="-100">
                  <a:solidFill>
                    <a:srgbClr val="FAEBC2"/>
                  </a:solidFill>
                  <a:latin typeface="맑은 고딕" panose="020B0503020000020004" pitchFamily="50" charset="-127"/>
                  <a:cs typeface="Arial" panose="020B0604020202020204" pitchFamily="34" charset="0"/>
                </a:rPr>
                <a:t>⑩</a:t>
              </a:r>
              <a:r>
                <a:rPr lang="ko-KR" altLang="en-US" spc="-100">
                  <a:solidFill>
                    <a:srgbClr val="CCE9AD"/>
                  </a:solidFill>
                  <a:latin typeface="맑은 고딕" panose="020B0503020000020004" pitchFamily="50" charset="-127"/>
                  <a:cs typeface="Arial" panose="020B0604020202020204" pitchFamily="34" charset="0"/>
                </a:rPr>
                <a:t>⑪</a:t>
              </a:r>
              <a:r>
                <a:rPr lang="ko-KR" altLang="en-US" spc="-100">
                  <a:solidFill>
                    <a:srgbClr val="FF9393"/>
                  </a:solidFill>
                  <a:latin typeface="맑은 고딕" panose="020B0503020000020004" pitchFamily="50" charset="-127"/>
                  <a:cs typeface="Arial" panose="020B0604020202020204" pitchFamily="34" charset="0"/>
                </a:rPr>
                <a:t>⑫</a:t>
              </a:r>
              <a:endParaRPr lang="ko-KR" altLang="en-US" spc="-100">
                <a:solidFill>
                  <a:srgbClr val="FF9393"/>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01846D1-8CBF-446A-ADBA-88E5AE9EBC23}"/>
              </a:ext>
            </a:extLst>
          </p:cNvPr>
          <p:cNvGrpSpPr/>
          <p:nvPr/>
        </p:nvGrpSpPr>
        <p:grpSpPr>
          <a:xfrm>
            <a:off x="838200" y="1436955"/>
            <a:ext cx="10515600" cy="2322245"/>
            <a:chOff x="838200" y="1436955"/>
            <a:chExt cx="10515600" cy="2322245"/>
          </a:xfrm>
        </p:grpSpPr>
        <p:sp>
          <p:nvSpPr>
            <p:cNvPr id="24" name="Content Placeholder 2">
              <a:extLst>
                <a:ext uri="{FF2B5EF4-FFF2-40B4-BE49-F238E27FC236}">
                  <a16:creationId xmlns:a16="http://schemas.microsoft.com/office/drawing/2014/main" id="{4BE0C248-5C70-489E-81C5-81F90563EBAB}"/>
                </a:ext>
              </a:extLst>
            </p:cNvPr>
            <p:cNvSpPr txBox="1">
              <a:spLocks/>
            </p:cNvSpPr>
            <p:nvPr/>
          </p:nvSpPr>
          <p:spPr>
            <a:xfrm>
              <a:off x="838200" y="2108200"/>
              <a:ext cx="10515600" cy="16510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000" spc="-100">
                  <a:latin typeface="Arial" panose="020B0604020202020204" pitchFamily="34" charset="0"/>
                  <a:cs typeface="Arial" panose="020B0604020202020204" pitchFamily="34" charset="0"/>
                </a:rPr>
                <a:t>Widely dispersed towns and residential uses</a:t>
              </a:r>
            </a:p>
            <a:p>
              <a:r>
                <a:rPr lang="en-US" altLang="ko-KR" sz="2000" spc="-100">
                  <a:latin typeface="Arial" panose="020B0604020202020204" pitchFamily="34" charset="0"/>
                  <a:cs typeface="Arial" panose="020B0604020202020204" pitchFamily="34" charset="0"/>
                </a:rPr>
                <a:t>Little or no transit</a:t>
              </a:r>
            </a:p>
            <a:p>
              <a:r>
                <a:rPr lang="en-US" altLang="ko-KR" sz="2000" spc="-100">
                  <a:latin typeface="Arial" panose="020B0604020202020204" pitchFamily="34" charset="0"/>
                  <a:cs typeface="Arial" panose="020B0604020202020204" pitchFamily="34" charset="0"/>
                </a:rPr>
                <a:t>Limited pedestrian facilities</a:t>
              </a:r>
              <a:endParaRPr lang="ko-KR" altLang="en-US" sz="2000" spc="-10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3B777158-D367-495C-A3B1-4DA1F11217B4}"/>
                </a:ext>
              </a:extLst>
            </p:cNvPr>
            <p:cNvSpPr/>
            <p:nvPr/>
          </p:nvSpPr>
          <p:spPr>
            <a:xfrm>
              <a:off x="952500" y="1436955"/>
              <a:ext cx="1549400" cy="4870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tx1"/>
                  </a:solidFill>
                  <a:latin typeface="Arial" panose="020B0604020202020204" pitchFamily="34" charset="0"/>
                  <a:cs typeface="Arial" panose="020B0604020202020204" pitchFamily="34" charset="0"/>
                </a:rPr>
                <a:t>Rural</a:t>
              </a:r>
              <a:endParaRPr lang="ko-KR" altLang="en-US" b="1">
                <a:solidFill>
                  <a:schemeClr val="tx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0C69EFB-F5A0-4758-9AB5-D7C8C8C8B64B}"/>
                </a:ext>
              </a:extLst>
            </p:cNvPr>
            <p:cNvSpPr txBox="1"/>
            <p:nvPr/>
          </p:nvSpPr>
          <p:spPr>
            <a:xfrm>
              <a:off x="2662816" y="1494110"/>
              <a:ext cx="402674" cy="369332"/>
            </a:xfrm>
            <a:prstGeom prst="rect">
              <a:avLst/>
            </a:prstGeom>
            <a:noFill/>
          </p:spPr>
          <p:txBody>
            <a:bodyPr wrap="none" rtlCol="0">
              <a:spAutoFit/>
            </a:bodyPr>
            <a:lstStyle/>
            <a:p>
              <a:r>
                <a:rPr lang="ko-KR" altLang="en-US" spc="-100">
                  <a:solidFill>
                    <a:schemeClr val="bg1">
                      <a:lumMod val="75000"/>
                    </a:schemeClr>
                  </a:solidFill>
                  <a:latin typeface="맑은 고딕" panose="020B0503020000020004" pitchFamily="50" charset="-127"/>
                  <a:cs typeface="Arial" panose="020B0604020202020204" pitchFamily="34" charset="0"/>
                </a:rPr>
                <a:t>⑬</a:t>
              </a:r>
              <a:endParaRPr lang="ko-KR" altLang="en-US" spc="-100">
                <a:solidFill>
                  <a:srgbClr val="FF9393"/>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9C7E4E0B-353E-4A72-A361-B9B86FA3CBE5}"/>
              </a:ext>
            </a:extLst>
          </p:cNvPr>
          <p:cNvGrpSpPr/>
          <p:nvPr/>
        </p:nvGrpSpPr>
        <p:grpSpPr>
          <a:xfrm>
            <a:off x="838200" y="1436955"/>
            <a:ext cx="10515600" cy="2322245"/>
            <a:chOff x="838200" y="1436955"/>
            <a:chExt cx="10515600" cy="2322245"/>
          </a:xfrm>
        </p:grpSpPr>
        <p:sp>
          <p:nvSpPr>
            <p:cNvPr id="28" name="Content Placeholder 2">
              <a:extLst>
                <a:ext uri="{FF2B5EF4-FFF2-40B4-BE49-F238E27FC236}">
                  <a16:creationId xmlns:a16="http://schemas.microsoft.com/office/drawing/2014/main" id="{A5854A7D-1FFE-404C-A7DD-267480D19477}"/>
                </a:ext>
              </a:extLst>
            </p:cNvPr>
            <p:cNvSpPr txBox="1">
              <a:spLocks/>
            </p:cNvSpPr>
            <p:nvPr/>
          </p:nvSpPr>
          <p:spPr>
            <a:xfrm>
              <a:off x="838200" y="2108200"/>
              <a:ext cx="10515600" cy="16510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000" spc="-100">
                  <a:latin typeface="Arial" panose="020B0604020202020204" pitchFamily="34" charset="0"/>
                  <a:cs typeface="Arial" panose="020B0604020202020204" pitchFamily="34" charset="0"/>
                </a:rPr>
                <a:t>Primiarily housing</a:t>
              </a:r>
            </a:p>
            <a:p>
              <a:r>
                <a:rPr lang="en-US" altLang="ko-KR" sz="2000" spc="-100">
                  <a:latin typeface="Arial" panose="020B0604020202020204" pitchFamily="34" charset="0"/>
                  <a:cs typeface="Arial" panose="020B0604020202020204" pitchFamily="34" charset="0"/>
                </a:rPr>
                <a:t>Limited employment and retail opportunities</a:t>
              </a:r>
            </a:p>
            <a:p>
              <a:r>
                <a:rPr lang="en-US" altLang="ko-KR" sz="2000" spc="-100">
                  <a:latin typeface="Arial" panose="020B0604020202020204" pitchFamily="34" charset="0"/>
                  <a:cs typeface="Arial" panose="020B0604020202020204" pitchFamily="34" charset="0"/>
                </a:rPr>
                <a:t>All place types except rural</a:t>
              </a:r>
              <a:endParaRPr lang="ko-KR" altLang="en-US" sz="2000" spc="-100">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A328898B-E6E2-4864-A689-C4006CF28991}"/>
                </a:ext>
              </a:extLst>
            </p:cNvPr>
            <p:cNvSpPr/>
            <p:nvPr/>
          </p:nvSpPr>
          <p:spPr>
            <a:xfrm>
              <a:off x="952500" y="1436955"/>
              <a:ext cx="1549400" cy="48709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bg1"/>
                  </a:solidFill>
                  <a:latin typeface="Arial" panose="020B0604020202020204" pitchFamily="34" charset="0"/>
                  <a:cs typeface="Arial" panose="020B0604020202020204" pitchFamily="34" charset="0"/>
                </a:rPr>
                <a:t>Residential</a:t>
              </a:r>
              <a:endParaRPr lang="ko-KR" altLang="en-US" b="1">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5ED587-9E87-4376-8221-63206BFEAFB3}"/>
                </a:ext>
              </a:extLst>
            </p:cNvPr>
            <p:cNvSpPr txBox="1"/>
            <p:nvPr/>
          </p:nvSpPr>
          <p:spPr>
            <a:xfrm>
              <a:off x="2660411" y="1494110"/>
              <a:ext cx="838691" cy="369332"/>
            </a:xfrm>
            <a:prstGeom prst="rect">
              <a:avLst/>
            </a:prstGeom>
            <a:noFill/>
          </p:spPr>
          <p:txBody>
            <a:bodyPr wrap="none" rtlCol="0">
              <a:spAutoFit/>
            </a:bodyPr>
            <a:lstStyle/>
            <a:p>
              <a:r>
                <a:rPr lang="ko-KR" altLang="en-US" spc="-100">
                  <a:solidFill>
                    <a:srgbClr val="0070C0"/>
                  </a:solidFill>
                  <a:latin typeface="맑은 고딕" panose="020B0503020000020004" pitchFamily="50" charset="-127"/>
                  <a:cs typeface="Arial" panose="020B0604020202020204" pitchFamily="34" charset="0"/>
                </a:rPr>
                <a:t>①</a:t>
              </a:r>
              <a:r>
                <a:rPr lang="ko-KR" altLang="en-US" spc="-100">
                  <a:solidFill>
                    <a:srgbClr val="00B0F0"/>
                  </a:solidFill>
                  <a:latin typeface="맑은 고딕" panose="020B0503020000020004" pitchFamily="50" charset="-127"/>
                  <a:cs typeface="Arial" panose="020B0604020202020204" pitchFamily="34" charset="0"/>
                </a:rPr>
                <a:t>⑤</a:t>
              </a:r>
              <a:r>
                <a:rPr lang="ko-KR" altLang="en-US" spc="-100">
                  <a:solidFill>
                    <a:srgbClr val="82E9FE"/>
                  </a:solidFill>
                  <a:latin typeface="맑은 고딕" panose="020B0503020000020004" pitchFamily="50" charset="-127"/>
                  <a:cs typeface="Arial" panose="020B0604020202020204" pitchFamily="34" charset="0"/>
                </a:rPr>
                <a:t>⑨</a:t>
              </a:r>
              <a:endParaRPr lang="ko-KR" altLang="en-US" spc="-100">
                <a:solidFill>
                  <a:srgbClr val="82E9FE"/>
                </a:solidFill>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8E2FEC2D-8C17-4D97-9B20-ADCE2BF8CF13}"/>
              </a:ext>
            </a:extLst>
          </p:cNvPr>
          <p:cNvGrpSpPr/>
          <p:nvPr/>
        </p:nvGrpSpPr>
        <p:grpSpPr>
          <a:xfrm>
            <a:off x="838200" y="1436955"/>
            <a:ext cx="10515600" cy="2322245"/>
            <a:chOff x="838200" y="1436955"/>
            <a:chExt cx="10515600" cy="2322245"/>
          </a:xfrm>
        </p:grpSpPr>
        <p:sp>
          <p:nvSpPr>
            <p:cNvPr id="32" name="Content Placeholder 2">
              <a:extLst>
                <a:ext uri="{FF2B5EF4-FFF2-40B4-BE49-F238E27FC236}">
                  <a16:creationId xmlns:a16="http://schemas.microsoft.com/office/drawing/2014/main" id="{E14B1A50-A7D0-4A78-97C1-704F69E660D7}"/>
                </a:ext>
              </a:extLst>
            </p:cNvPr>
            <p:cNvSpPr txBox="1">
              <a:spLocks/>
            </p:cNvSpPr>
            <p:nvPr/>
          </p:nvSpPr>
          <p:spPr>
            <a:xfrm>
              <a:off x="838200" y="2108200"/>
              <a:ext cx="10515600" cy="16510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000" spc="-100">
                  <a:latin typeface="Arial" panose="020B0604020202020204" pitchFamily="34" charset="0"/>
                  <a:cs typeface="Arial" panose="020B0604020202020204" pitchFamily="34" charset="0"/>
                </a:rPr>
                <a:t>Focused on employment</a:t>
              </a:r>
            </a:p>
            <a:p>
              <a:r>
                <a:rPr lang="en-US" altLang="ko-KR" sz="2000" spc="-100">
                  <a:latin typeface="Arial" panose="020B0604020202020204" pitchFamily="34" charset="0"/>
                  <a:cs typeface="Arial" panose="020B0604020202020204" pitchFamily="34" charset="0"/>
                </a:rPr>
                <a:t>Limited retail and residential</a:t>
              </a:r>
            </a:p>
            <a:p>
              <a:r>
                <a:rPr lang="en-US" altLang="ko-KR" sz="2000" spc="-100">
                  <a:latin typeface="Arial" panose="020B0604020202020204" pitchFamily="34" charset="0"/>
                  <a:cs typeface="Arial" panose="020B0604020202020204" pitchFamily="34" charset="0"/>
                </a:rPr>
                <a:t>All place types except rural</a:t>
              </a:r>
              <a:endParaRPr lang="ko-KR" altLang="en-US" sz="2000" spc="-100">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16D3F512-B70A-4246-8D28-987CB94F7CA6}"/>
                </a:ext>
              </a:extLst>
            </p:cNvPr>
            <p:cNvSpPr/>
            <p:nvPr/>
          </p:nvSpPr>
          <p:spPr>
            <a:xfrm>
              <a:off x="952499" y="1436955"/>
              <a:ext cx="1651421" cy="4870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bg1"/>
                  </a:solidFill>
                  <a:latin typeface="Arial" panose="020B0604020202020204" pitchFamily="34" charset="0"/>
                  <a:cs typeface="Arial" panose="020B0604020202020204" pitchFamily="34" charset="0"/>
                </a:rPr>
                <a:t>Employment</a:t>
              </a:r>
              <a:endParaRPr lang="ko-KR" altLang="en-US" b="1">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134F85D1-799F-4184-BE4C-BB3DE0A1480C}"/>
                </a:ext>
              </a:extLst>
            </p:cNvPr>
            <p:cNvSpPr txBox="1"/>
            <p:nvPr/>
          </p:nvSpPr>
          <p:spPr>
            <a:xfrm>
              <a:off x="2756321" y="1494110"/>
              <a:ext cx="838691" cy="369332"/>
            </a:xfrm>
            <a:prstGeom prst="rect">
              <a:avLst/>
            </a:prstGeom>
            <a:noFill/>
          </p:spPr>
          <p:txBody>
            <a:bodyPr wrap="none" rtlCol="0">
              <a:spAutoFit/>
            </a:bodyPr>
            <a:lstStyle/>
            <a:p>
              <a:r>
                <a:rPr lang="ko-KR" altLang="en-US" spc="-100">
                  <a:solidFill>
                    <a:srgbClr val="FFC000"/>
                  </a:solidFill>
                  <a:latin typeface="맑은 고딕" panose="020B0503020000020004" pitchFamily="50" charset="-127"/>
                  <a:cs typeface="Arial" panose="020B0604020202020204" pitchFamily="34" charset="0"/>
                </a:rPr>
                <a:t>②</a:t>
              </a:r>
              <a:r>
                <a:rPr lang="ko-KR" altLang="en-US" spc="-100">
                  <a:solidFill>
                    <a:srgbClr val="F5D783"/>
                  </a:solidFill>
                  <a:latin typeface="맑은 고딕" panose="020B0503020000020004" pitchFamily="50" charset="-127"/>
                  <a:cs typeface="Arial" panose="020B0604020202020204" pitchFamily="34" charset="0"/>
                </a:rPr>
                <a:t>⑥</a:t>
              </a:r>
              <a:r>
                <a:rPr lang="ko-KR" altLang="en-US" spc="-100">
                  <a:solidFill>
                    <a:srgbClr val="FAEBC2"/>
                  </a:solidFill>
                  <a:latin typeface="맑은 고딕" panose="020B0503020000020004" pitchFamily="50" charset="-127"/>
                  <a:cs typeface="Arial" panose="020B0604020202020204" pitchFamily="34" charset="0"/>
                </a:rPr>
                <a:t>⑩</a:t>
              </a:r>
              <a:endParaRPr lang="ko-KR" altLang="en-US" spc="-100">
                <a:solidFill>
                  <a:srgbClr val="FAEBC2"/>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6F8934E7-5E98-40A6-89CB-3550EA156C88}"/>
              </a:ext>
            </a:extLst>
          </p:cNvPr>
          <p:cNvGrpSpPr/>
          <p:nvPr/>
        </p:nvGrpSpPr>
        <p:grpSpPr>
          <a:xfrm>
            <a:off x="838200" y="1436955"/>
            <a:ext cx="10515600" cy="2322245"/>
            <a:chOff x="838200" y="1436955"/>
            <a:chExt cx="10515600" cy="2322245"/>
          </a:xfrm>
        </p:grpSpPr>
        <p:sp>
          <p:nvSpPr>
            <p:cNvPr id="36" name="Content Placeholder 2">
              <a:extLst>
                <a:ext uri="{FF2B5EF4-FFF2-40B4-BE49-F238E27FC236}">
                  <a16:creationId xmlns:a16="http://schemas.microsoft.com/office/drawing/2014/main" id="{FF8E9A53-3DDA-4275-A481-787826131E1B}"/>
                </a:ext>
              </a:extLst>
            </p:cNvPr>
            <p:cNvSpPr txBox="1">
              <a:spLocks/>
            </p:cNvSpPr>
            <p:nvPr/>
          </p:nvSpPr>
          <p:spPr>
            <a:xfrm>
              <a:off x="838200" y="2108200"/>
              <a:ext cx="10515600" cy="16510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000" spc="-100">
                  <a:latin typeface="Arial" panose="020B0604020202020204" pitchFamily="34" charset="0"/>
                  <a:cs typeface="Arial" panose="020B0604020202020204" pitchFamily="34" charset="0"/>
                </a:rPr>
                <a:t>Mix of residential, commercial, and retail uses</a:t>
              </a:r>
            </a:p>
            <a:p>
              <a:r>
                <a:rPr lang="en-US" altLang="ko-KR" sz="2000" spc="-100">
                  <a:latin typeface="Arial" panose="020B0604020202020204" pitchFamily="34" charset="0"/>
                  <a:cs typeface="Arial" panose="020B0604020202020204" pitchFamily="34" charset="0"/>
                </a:rPr>
                <a:t>Found in Close in Communities and Urban Core place types</a:t>
              </a:r>
              <a:endParaRPr lang="ko-KR" altLang="en-US" sz="2000" spc="-100">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AC8B2979-A425-47B6-A2EE-F59A1923FDE6}"/>
                </a:ext>
              </a:extLst>
            </p:cNvPr>
            <p:cNvSpPr/>
            <p:nvPr/>
          </p:nvSpPr>
          <p:spPr>
            <a:xfrm>
              <a:off x="952500" y="1436955"/>
              <a:ext cx="1549400" cy="48709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bg1"/>
                  </a:solidFill>
                  <a:latin typeface="Arial" panose="020B0604020202020204" pitchFamily="34" charset="0"/>
                  <a:cs typeface="Arial" panose="020B0604020202020204" pitchFamily="34" charset="0"/>
                </a:rPr>
                <a:t>Mixed-Use</a:t>
              </a:r>
              <a:endParaRPr lang="ko-KR" altLang="en-US" b="1">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9B8B616-ED4D-4715-9E0B-AA7632457668}"/>
                </a:ext>
              </a:extLst>
            </p:cNvPr>
            <p:cNvSpPr txBox="1"/>
            <p:nvPr/>
          </p:nvSpPr>
          <p:spPr>
            <a:xfrm>
              <a:off x="2651909" y="1494110"/>
              <a:ext cx="838691" cy="369332"/>
            </a:xfrm>
            <a:prstGeom prst="rect">
              <a:avLst/>
            </a:prstGeom>
            <a:noFill/>
          </p:spPr>
          <p:txBody>
            <a:bodyPr wrap="none" rtlCol="0">
              <a:spAutoFit/>
            </a:bodyPr>
            <a:lstStyle/>
            <a:p>
              <a:r>
                <a:rPr lang="ko-KR" altLang="en-US" spc="-100">
                  <a:solidFill>
                    <a:srgbClr val="00B050"/>
                  </a:solidFill>
                  <a:latin typeface="맑은 고딕" panose="020B0503020000020004" pitchFamily="50" charset="-127"/>
                  <a:cs typeface="Arial" panose="020B0604020202020204" pitchFamily="34" charset="0"/>
                </a:rPr>
                <a:t>③</a:t>
              </a:r>
              <a:r>
                <a:rPr lang="ko-KR" altLang="en-US" spc="-100">
                  <a:solidFill>
                    <a:srgbClr val="92D050"/>
                  </a:solidFill>
                  <a:latin typeface="맑은 고딕" panose="020B0503020000020004" pitchFamily="50" charset="-127"/>
                  <a:cs typeface="Arial" panose="020B0604020202020204" pitchFamily="34" charset="0"/>
                </a:rPr>
                <a:t>⑦</a:t>
              </a:r>
              <a:r>
                <a:rPr lang="ko-KR" altLang="en-US" spc="-100">
                  <a:solidFill>
                    <a:srgbClr val="CCE9AD"/>
                  </a:solidFill>
                  <a:latin typeface="맑은 고딕" panose="020B0503020000020004" pitchFamily="50" charset="-127"/>
                  <a:cs typeface="Arial" panose="020B0604020202020204" pitchFamily="34" charset="0"/>
                </a:rPr>
                <a:t>⑪</a:t>
              </a:r>
              <a:endParaRPr lang="ko-KR" altLang="en-US" spc="-100">
                <a:solidFill>
                  <a:srgbClr val="CCE9AD"/>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565A7E5C-10EE-47F0-9957-4102D4213CD8}"/>
              </a:ext>
            </a:extLst>
          </p:cNvPr>
          <p:cNvGrpSpPr/>
          <p:nvPr/>
        </p:nvGrpSpPr>
        <p:grpSpPr>
          <a:xfrm>
            <a:off x="838200" y="1436955"/>
            <a:ext cx="10515600" cy="2322245"/>
            <a:chOff x="838200" y="1436955"/>
            <a:chExt cx="10515600" cy="2322245"/>
          </a:xfrm>
        </p:grpSpPr>
        <p:sp>
          <p:nvSpPr>
            <p:cNvPr id="40" name="Content Placeholder 2">
              <a:extLst>
                <a:ext uri="{FF2B5EF4-FFF2-40B4-BE49-F238E27FC236}">
                  <a16:creationId xmlns:a16="http://schemas.microsoft.com/office/drawing/2014/main" id="{C904AC77-6BA1-41BD-951F-355B07133BC9}"/>
                </a:ext>
              </a:extLst>
            </p:cNvPr>
            <p:cNvSpPr txBox="1">
              <a:spLocks/>
            </p:cNvSpPr>
            <p:nvPr/>
          </p:nvSpPr>
          <p:spPr>
            <a:xfrm>
              <a:off x="838200" y="2108200"/>
              <a:ext cx="10515600" cy="16510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000" spc="-100">
                  <a:latin typeface="Arial" panose="020B0604020202020204" pitchFamily="34" charset="0"/>
                  <a:cs typeface="Arial" panose="020B0604020202020204" pitchFamily="34" charset="0"/>
                </a:rPr>
                <a:t>Greater access to transit</a:t>
              </a:r>
            </a:p>
            <a:p>
              <a:r>
                <a:rPr lang="en-US" altLang="ko-KR" sz="2000" spc="-100">
                  <a:latin typeface="Arial" panose="020B0604020202020204" pitchFamily="34" charset="0"/>
                  <a:cs typeface="Arial" panose="020B0604020202020204" pitchFamily="34" charset="0"/>
                </a:rPr>
                <a:t>All place types except rural</a:t>
              </a:r>
              <a:endParaRPr lang="ko-KR" altLang="en-US" sz="2000" spc="-100">
                <a:latin typeface="Arial" panose="020B060402020202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55B27EA2-F22A-47AC-9520-A8D909DE8E87}"/>
                </a:ext>
              </a:extLst>
            </p:cNvPr>
            <p:cNvSpPr/>
            <p:nvPr/>
          </p:nvSpPr>
          <p:spPr>
            <a:xfrm>
              <a:off x="952499" y="1436955"/>
              <a:ext cx="4356101" cy="48709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bg1"/>
                  </a:solidFill>
                  <a:latin typeface="Arial" panose="020B0604020202020204" pitchFamily="34" charset="0"/>
                  <a:cs typeface="Arial" panose="020B0604020202020204" pitchFamily="34" charset="0"/>
                </a:rPr>
                <a:t>Transit Oriented Development (TOD)</a:t>
              </a:r>
              <a:endParaRPr lang="ko-KR" altLang="en-US" b="1">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F78F2AD9-18D0-4E49-99BC-482F2E1688AA}"/>
                </a:ext>
              </a:extLst>
            </p:cNvPr>
            <p:cNvSpPr txBox="1"/>
            <p:nvPr/>
          </p:nvSpPr>
          <p:spPr>
            <a:xfrm>
              <a:off x="5459433" y="1494110"/>
              <a:ext cx="838691" cy="369332"/>
            </a:xfrm>
            <a:prstGeom prst="rect">
              <a:avLst/>
            </a:prstGeom>
            <a:noFill/>
          </p:spPr>
          <p:txBody>
            <a:bodyPr wrap="none" rtlCol="0">
              <a:spAutoFit/>
            </a:bodyPr>
            <a:lstStyle/>
            <a:p>
              <a:r>
                <a:rPr lang="ko-KR" altLang="en-US" spc="-100">
                  <a:solidFill>
                    <a:srgbClr val="C00000"/>
                  </a:solidFill>
                  <a:latin typeface="맑은 고딕" panose="020B0503020000020004" pitchFamily="50" charset="-127"/>
                  <a:cs typeface="Arial" panose="020B0604020202020204" pitchFamily="34" charset="0"/>
                </a:rPr>
                <a:t>④</a:t>
              </a:r>
              <a:r>
                <a:rPr lang="ko-KR" altLang="en-US" spc="-100">
                  <a:solidFill>
                    <a:srgbClr val="FF5050"/>
                  </a:solidFill>
                  <a:latin typeface="맑은 고딕" panose="020B0503020000020004" pitchFamily="50" charset="-127"/>
                  <a:cs typeface="Arial" panose="020B0604020202020204" pitchFamily="34" charset="0"/>
                </a:rPr>
                <a:t>⑧</a:t>
              </a:r>
              <a:r>
                <a:rPr lang="ko-KR" altLang="en-US" spc="-100">
                  <a:solidFill>
                    <a:srgbClr val="FF9393"/>
                  </a:solidFill>
                  <a:latin typeface="맑은 고딕" panose="020B0503020000020004" pitchFamily="50" charset="-127"/>
                  <a:cs typeface="Arial" panose="020B0604020202020204" pitchFamily="34" charset="0"/>
                </a:rPr>
                <a:t>⑫</a:t>
              </a:r>
              <a:endParaRPr lang="ko-KR" altLang="en-US" spc="-100">
                <a:solidFill>
                  <a:srgbClr val="FF9393"/>
                </a:solidFill>
                <a:latin typeface="Arial" panose="020B0604020202020204" pitchFamily="34" charset="0"/>
                <a:cs typeface="Arial" panose="020B0604020202020204" pitchFamily="34" charset="0"/>
              </a:endParaRPr>
            </a:p>
          </p:txBody>
        </p:sp>
      </p:grpSp>
      <p:grpSp>
        <p:nvGrpSpPr>
          <p:cNvPr id="100" name="Group 99">
            <a:extLst>
              <a:ext uri="{FF2B5EF4-FFF2-40B4-BE49-F238E27FC236}">
                <a16:creationId xmlns:a16="http://schemas.microsoft.com/office/drawing/2014/main" id="{8919FFB7-E7BD-467A-A94E-BFE3FECA28BF}"/>
              </a:ext>
            </a:extLst>
          </p:cNvPr>
          <p:cNvGrpSpPr/>
          <p:nvPr/>
        </p:nvGrpSpPr>
        <p:grpSpPr>
          <a:xfrm>
            <a:off x="2659157" y="1014712"/>
            <a:ext cx="7139308" cy="2828626"/>
            <a:chOff x="2659157" y="1014712"/>
            <a:chExt cx="7139308" cy="2828626"/>
          </a:xfrm>
        </p:grpSpPr>
        <p:sp>
          <p:nvSpPr>
            <p:cNvPr id="98" name="Freeform: Shape 97">
              <a:extLst>
                <a:ext uri="{FF2B5EF4-FFF2-40B4-BE49-F238E27FC236}">
                  <a16:creationId xmlns:a16="http://schemas.microsoft.com/office/drawing/2014/main" id="{681CB860-F190-442F-BE07-D8449747D133}"/>
                </a:ext>
              </a:extLst>
            </p:cNvPr>
            <p:cNvSpPr/>
            <p:nvPr/>
          </p:nvSpPr>
          <p:spPr>
            <a:xfrm>
              <a:off x="6315075" y="3162300"/>
              <a:ext cx="444500" cy="333375"/>
            </a:xfrm>
            <a:custGeom>
              <a:avLst/>
              <a:gdLst>
                <a:gd name="connsiteX0" fmla="*/ 0 w 444500"/>
                <a:gd name="connsiteY0" fmla="*/ 203200 h 333375"/>
                <a:gd name="connsiteX1" fmla="*/ 60325 w 444500"/>
                <a:gd name="connsiteY1" fmla="*/ 311150 h 333375"/>
                <a:gd name="connsiteX2" fmla="*/ 171450 w 444500"/>
                <a:gd name="connsiteY2" fmla="*/ 333375 h 333375"/>
                <a:gd name="connsiteX3" fmla="*/ 434975 w 444500"/>
                <a:gd name="connsiteY3" fmla="*/ 196850 h 333375"/>
                <a:gd name="connsiteX4" fmla="*/ 444500 w 444500"/>
                <a:gd name="connsiteY4" fmla="*/ 0 h 333375"/>
                <a:gd name="connsiteX5" fmla="*/ 311150 w 444500"/>
                <a:gd name="connsiteY5" fmla="*/ 92075 h 333375"/>
                <a:gd name="connsiteX6" fmla="*/ 180975 w 444500"/>
                <a:gd name="connsiteY6" fmla="*/ 152400 h 333375"/>
                <a:gd name="connsiteX7" fmla="*/ 50800 w 444500"/>
                <a:gd name="connsiteY7" fmla="*/ 177800 h 333375"/>
                <a:gd name="connsiteX8" fmla="*/ 0 w 444500"/>
                <a:gd name="connsiteY8" fmla="*/ 20320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0" h="333375">
                  <a:moveTo>
                    <a:pt x="0" y="203200"/>
                  </a:moveTo>
                  <a:lnTo>
                    <a:pt x="60325" y="311150"/>
                  </a:lnTo>
                  <a:lnTo>
                    <a:pt x="171450" y="333375"/>
                  </a:lnTo>
                  <a:lnTo>
                    <a:pt x="434975" y="196850"/>
                  </a:lnTo>
                  <a:lnTo>
                    <a:pt x="444500" y="0"/>
                  </a:lnTo>
                  <a:lnTo>
                    <a:pt x="311150" y="92075"/>
                  </a:lnTo>
                  <a:lnTo>
                    <a:pt x="180975" y="152400"/>
                  </a:lnTo>
                  <a:lnTo>
                    <a:pt x="50800" y="177800"/>
                  </a:lnTo>
                  <a:lnTo>
                    <a:pt x="0" y="203200"/>
                  </a:lnTo>
                  <a:close/>
                </a:path>
              </a:pathLst>
            </a:custGeom>
            <a:solidFill>
              <a:srgbClr val="FAEBC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Freeform: Shape 96">
              <a:extLst>
                <a:ext uri="{FF2B5EF4-FFF2-40B4-BE49-F238E27FC236}">
                  <a16:creationId xmlns:a16="http://schemas.microsoft.com/office/drawing/2014/main" id="{B95BA071-094D-4629-BDF9-E54539099874}"/>
                </a:ext>
              </a:extLst>
            </p:cNvPr>
            <p:cNvSpPr/>
            <p:nvPr/>
          </p:nvSpPr>
          <p:spPr>
            <a:xfrm>
              <a:off x="6000750" y="3362325"/>
              <a:ext cx="517525" cy="419100"/>
            </a:xfrm>
            <a:custGeom>
              <a:avLst/>
              <a:gdLst>
                <a:gd name="connsiteX0" fmla="*/ 0 w 517525"/>
                <a:gd name="connsiteY0" fmla="*/ 25400 h 419100"/>
                <a:gd name="connsiteX1" fmla="*/ 41275 w 517525"/>
                <a:gd name="connsiteY1" fmla="*/ 234950 h 419100"/>
                <a:gd name="connsiteX2" fmla="*/ 222250 w 517525"/>
                <a:gd name="connsiteY2" fmla="*/ 419100 h 419100"/>
                <a:gd name="connsiteX3" fmla="*/ 349250 w 517525"/>
                <a:gd name="connsiteY3" fmla="*/ 374650 h 419100"/>
                <a:gd name="connsiteX4" fmla="*/ 517525 w 517525"/>
                <a:gd name="connsiteY4" fmla="*/ 307975 h 419100"/>
                <a:gd name="connsiteX5" fmla="*/ 479425 w 517525"/>
                <a:gd name="connsiteY5" fmla="*/ 127000 h 419100"/>
                <a:gd name="connsiteX6" fmla="*/ 377825 w 517525"/>
                <a:gd name="connsiteY6" fmla="*/ 107950 h 419100"/>
                <a:gd name="connsiteX7" fmla="*/ 311150 w 517525"/>
                <a:gd name="connsiteY7" fmla="*/ 0 h 419100"/>
                <a:gd name="connsiteX8" fmla="*/ 165100 w 517525"/>
                <a:gd name="connsiteY8" fmla="*/ 12700 h 419100"/>
                <a:gd name="connsiteX9" fmla="*/ 0 w 517525"/>
                <a:gd name="connsiteY9" fmla="*/ 254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25" h="419100">
                  <a:moveTo>
                    <a:pt x="0" y="25400"/>
                  </a:moveTo>
                  <a:lnTo>
                    <a:pt x="41275" y="234950"/>
                  </a:lnTo>
                  <a:lnTo>
                    <a:pt x="222250" y="419100"/>
                  </a:lnTo>
                  <a:lnTo>
                    <a:pt x="349250" y="374650"/>
                  </a:lnTo>
                  <a:lnTo>
                    <a:pt x="517525" y="307975"/>
                  </a:lnTo>
                  <a:lnTo>
                    <a:pt x="479425" y="127000"/>
                  </a:lnTo>
                  <a:lnTo>
                    <a:pt x="377825" y="107950"/>
                  </a:lnTo>
                  <a:lnTo>
                    <a:pt x="311150" y="0"/>
                  </a:lnTo>
                  <a:lnTo>
                    <a:pt x="165100" y="12700"/>
                  </a:lnTo>
                  <a:lnTo>
                    <a:pt x="0" y="25400"/>
                  </a:lnTo>
                  <a:close/>
                </a:path>
              </a:pathLst>
            </a:custGeom>
            <a:solidFill>
              <a:srgbClr val="FF939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Freeform: Shape 44">
              <a:extLst>
                <a:ext uri="{FF2B5EF4-FFF2-40B4-BE49-F238E27FC236}">
                  <a16:creationId xmlns:a16="http://schemas.microsoft.com/office/drawing/2014/main" id="{9AAE8389-7890-4406-902A-536721280D42}"/>
                </a:ext>
              </a:extLst>
            </p:cNvPr>
            <p:cNvSpPr/>
            <p:nvPr/>
          </p:nvSpPr>
          <p:spPr>
            <a:xfrm>
              <a:off x="6486525" y="1695450"/>
              <a:ext cx="2100263" cy="1976438"/>
            </a:xfrm>
            <a:custGeom>
              <a:avLst/>
              <a:gdLst>
                <a:gd name="connsiteX0" fmla="*/ 704850 w 2100263"/>
                <a:gd name="connsiteY0" fmla="*/ 623888 h 1976438"/>
                <a:gd name="connsiteX1" fmla="*/ 776288 w 2100263"/>
                <a:gd name="connsiteY1" fmla="*/ 276225 h 1976438"/>
                <a:gd name="connsiteX2" fmla="*/ 895350 w 2100263"/>
                <a:gd name="connsiteY2" fmla="*/ 85725 h 1976438"/>
                <a:gd name="connsiteX3" fmla="*/ 1066800 w 2100263"/>
                <a:gd name="connsiteY3" fmla="*/ 4763 h 1976438"/>
                <a:gd name="connsiteX4" fmla="*/ 1157288 w 2100263"/>
                <a:gd name="connsiteY4" fmla="*/ 0 h 1976438"/>
                <a:gd name="connsiteX5" fmla="*/ 1223963 w 2100263"/>
                <a:gd name="connsiteY5" fmla="*/ 61913 h 1976438"/>
                <a:gd name="connsiteX6" fmla="*/ 1228725 w 2100263"/>
                <a:gd name="connsiteY6" fmla="*/ 209550 h 1976438"/>
                <a:gd name="connsiteX7" fmla="*/ 1281113 w 2100263"/>
                <a:gd name="connsiteY7" fmla="*/ 357188 h 1976438"/>
                <a:gd name="connsiteX8" fmla="*/ 1362075 w 2100263"/>
                <a:gd name="connsiteY8" fmla="*/ 461963 h 1976438"/>
                <a:gd name="connsiteX9" fmla="*/ 1576388 w 2100263"/>
                <a:gd name="connsiteY9" fmla="*/ 523875 h 1976438"/>
                <a:gd name="connsiteX10" fmla="*/ 1895475 w 2100263"/>
                <a:gd name="connsiteY10" fmla="*/ 604838 h 1976438"/>
                <a:gd name="connsiteX11" fmla="*/ 2047875 w 2100263"/>
                <a:gd name="connsiteY11" fmla="*/ 723900 h 1976438"/>
                <a:gd name="connsiteX12" fmla="*/ 2100263 w 2100263"/>
                <a:gd name="connsiteY12" fmla="*/ 933450 h 1976438"/>
                <a:gd name="connsiteX13" fmla="*/ 2066925 w 2100263"/>
                <a:gd name="connsiteY13" fmla="*/ 1181100 h 1976438"/>
                <a:gd name="connsiteX14" fmla="*/ 2000250 w 2100263"/>
                <a:gd name="connsiteY14" fmla="*/ 1457325 h 1976438"/>
                <a:gd name="connsiteX15" fmla="*/ 1857375 w 2100263"/>
                <a:gd name="connsiteY15" fmla="*/ 1776413 h 1976438"/>
                <a:gd name="connsiteX16" fmla="*/ 1728788 w 2100263"/>
                <a:gd name="connsiteY16" fmla="*/ 1905000 h 1976438"/>
                <a:gd name="connsiteX17" fmla="*/ 1552575 w 2100263"/>
                <a:gd name="connsiteY17" fmla="*/ 1947863 h 1976438"/>
                <a:gd name="connsiteX18" fmla="*/ 1281113 w 2100263"/>
                <a:gd name="connsiteY18" fmla="*/ 1938338 h 1976438"/>
                <a:gd name="connsiteX19" fmla="*/ 1062038 w 2100263"/>
                <a:gd name="connsiteY19" fmla="*/ 1957388 h 1976438"/>
                <a:gd name="connsiteX20" fmla="*/ 857250 w 2100263"/>
                <a:gd name="connsiteY20" fmla="*/ 1952625 h 1976438"/>
                <a:gd name="connsiteX21" fmla="*/ 619125 w 2100263"/>
                <a:gd name="connsiteY21" fmla="*/ 1909763 h 1976438"/>
                <a:gd name="connsiteX22" fmla="*/ 404813 w 2100263"/>
                <a:gd name="connsiteY22" fmla="*/ 1895475 h 1976438"/>
                <a:gd name="connsiteX23" fmla="*/ 319088 w 2100263"/>
                <a:gd name="connsiteY23" fmla="*/ 1905000 h 1976438"/>
                <a:gd name="connsiteX24" fmla="*/ 138113 w 2100263"/>
                <a:gd name="connsiteY24" fmla="*/ 1933575 h 1976438"/>
                <a:gd name="connsiteX25" fmla="*/ 33338 w 2100263"/>
                <a:gd name="connsiteY25" fmla="*/ 1976438 h 1976438"/>
                <a:gd name="connsiteX26" fmla="*/ 0 w 2100263"/>
                <a:gd name="connsiteY26" fmla="*/ 1795463 h 1976438"/>
                <a:gd name="connsiteX27" fmla="*/ 271463 w 2100263"/>
                <a:gd name="connsiteY27" fmla="*/ 1666875 h 1976438"/>
                <a:gd name="connsiteX28" fmla="*/ 276225 w 2100263"/>
                <a:gd name="connsiteY28" fmla="*/ 1466850 h 1976438"/>
                <a:gd name="connsiteX29" fmla="*/ 357188 w 2100263"/>
                <a:gd name="connsiteY29" fmla="*/ 1381125 h 1976438"/>
                <a:gd name="connsiteX30" fmla="*/ 433388 w 2100263"/>
                <a:gd name="connsiteY30" fmla="*/ 1271588 h 1976438"/>
                <a:gd name="connsiteX31" fmla="*/ 661988 w 2100263"/>
                <a:gd name="connsiteY31" fmla="*/ 1581150 h 1976438"/>
                <a:gd name="connsiteX32" fmla="*/ 1362075 w 2100263"/>
                <a:gd name="connsiteY32" fmla="*/ 1495425 h 1976438"/>
                <a:gd name="connsiteX33" fmla="*/ 1695450 w 2100263"/>
                <a:gd name="connsiteY33" fmla="*/ 1138238 h 1976438"/>
                <a:gd name="connsiteX34" fmla="*/ 1471613 w 2100263"/>
                <a:gd name="connsiteY34" fmla="*/ 752475 h 1976438"/>
                <a:gd name="connsiteX35" fmla="*/ 1262063 w 2100263"/>
                <a:gd name="connsiteY35" fmla="*/ 752475 h 1976438"/>
                <a:gd name="connsiteX36" fmla="*/ 1076325 w 2100263"/>
                <a:gd name="connsiteY36" fmla="*/ 742950 h 1976438"/>
                <a:gd name="connsiteX37" fmla="*/ 704850 w 2100263"/>
                <a:gd name="connsiteY37" fmla="*/ 623888 h 1976438"/>
                <a:gd name="connsiteX0" fmla="*/ 704850 w 2100263"/>
                <a:gd name="connsiteY0" fmla="*/ 623888 h 1976438"/>
                <a:gd name="connsiteX1" fmla="*/ 776288 w 2100263"/>
                <a:gd name="connsiteY1" fmla="*/ 276225 h 1976438"/>
                <a:gd name="connsiteX2" fmla="*/ 895350 w 2100263"/>
                <a:gd name="connsiteY2" fmla="*/ 85725 h 1976438"/>
                <a:gd name="connsiteX3" fmla="*/ 1066800 w 2100263"/>
                <a:gd name="connsiteY3" fmla="*/ 4763 h 1976438"/>
                <a:gd name="connsiteX4" fmla="*/ 1157288 w 2100263"/>
                <a:gd name="connsiteY4" fmla="*/ 0 h 1976438"/>
                <a:gd name="connsiteX5" fmla="*/ 1223963 w 2100263"/>
                <a:gd name="connsiteY5" fmla="*/ 61913 h 1976438"/>
                <a:gd name="connsiteX6" fmla="*/ 1228725 w 2100263"/>
                <a:gd name="connsiteY6" fmla="*/ 209550 h 1976438"/>
                <a:gd name="connsiteX7" fmla="*/ 1281113 w 2100263"/>
                <a:gd name="connsiteY7" fmla="*/ 357188 h 1976438"/>
                <a:gd name="connsiteX8" fmla="*/ 1362075 w 2100263"/>
                <a:gd name="connsiteY8" fmla="*/ 461963 h 1976438"/>
                <a:gd name="connsiteX9" fmla="*/ 1576388 w 2100263"/>
                <a:gd name="connsiteY9" fmla="*/ 523875 h 1976438"/>
                <a:gd name="connsiteX10" fmla="*/ 1895475 w 2100263"/>
                <a:gd name="connsiteY10" fmla="*/ 604838 h 1976438"/>
                <a:gd name="connsiteX11" fmla="*/ 2047875 w 2100263"/>
                <a:gd name="connsiteY11" fmla="*/ 723900 h 1976438"/>
                <a:gd name="connsiteX12" fmla="*/ 2100263 w 2100263"/>
                <a:gd name="connsiteY12" fmla="*/ 933450 h 1976438"/>
                <a:gd name="connsiteX13" fmla="*/ 2066925 w 2100263"/>
                <a:gd name="connsiteY13" fmla="*/ 1181100 h 1976438"/>
                <a:gd name="connsiteX14" fmla="*/ 2000250 w 2100263"/>
                <a:gd name="connsiteY14" fmla="*/ 1457325 h 1976438"/>
                <a:gd name="connsiteX15" fmla="*/ 1857375 w 2100263"/>
                <a:gd name="connsiteY15" fmla="*/ 1776413 h 1976438"/>
                <a:gd name="connsiteX16" fmla="*/ 1728788 w 2100263"/>
                <a:gd name="connsiteY16" fmla="*/ 1905000 h 1976438"/>
                <a:gd name="connsiteX17" fmla="*/ 1552575 w 2100263"/>
                <a:gd name="connsiteY17" fmla="*/ 1947863 h 1976438"/>
                <a:gd name="connsiteX18" fmla="*/ 1304926 w 2100263"/>
                <a:gd name="connsiteY18" fmla="*/ 1962151 h 1976438"/>
                <a:gd name="connsiteX19" fmla="*/ 1062038 w 2100263"/>
                <a:gd name="connsiteY19" fmla="*/ 1957388 h 1976438"/>
                <a:gd name="connsiteX20" fmla="*/ 857250 w 2100263"/>
                <a:gd name="connsiteY20" fmla="*/ 1952625 h 1976438"/>
                <a:gd name="connsiteX21" fmla="*/ 619125 w 2100263"/>
                <a:gd name="connsiteY21" fmla="*/ 1909763 h 1976438"/>
                <a:gd name="connsiteX22" fmla="*/ 404813 w 2100263"/>
                <a:gd name="connsiteY22" fmla="*/ 1895475 h 1976438"/>
                <a:gd name="connsiteX23" fmla="*/ 319088 w 2100263"/>
                <a:gd name="connsiteY23" fmla="*/ 1905000 h 1976438"/>
                <a:gd name="connsiteX24" fmla="*/ 138113 w 2100263"/>
                <a:gd name="connsiteY24" fmla="*/ 1933575 h 1976438"/>
                <a:gd name="connsiteX25" fmla="*/ 33338 w 2100263"/>
                <a:gd name="connsiteY25" fmla="*/ 1976438 h 1976438"/>
                <a:gd name="connsiteX26" fmla="*/ 0 w 2100263"/>
                <a:gd name="connsiteY26" fmla="*/ 1795463 h 1976438"/>
                <a:gd name="connsiteX27" fmla="*/ 271463 w 2100263"/>
                <a:gd name="connsiteY27" fmla="*/ 1666875 h 1976438"/>
                <a:gd name="connsiteX28" fmla="*/ 276225 w 2100263"/>
                <a:gd name="connsiteY28" fmla="*/ 1466850 h 1976438"/>
                <a:gd name="connsiteX29" fmla="*/ 357188 w 2100263"/>
                <a:gd name="connsiteY29" fmla="*/ 1381125 h 1976438"/>
                <a:gd name="connsiteX30" fmla="*/ 433388 w 2100263"/>
                <a:gd name="connsiteY30" fmla="*/ 1271588 h 1976438"/>
                <a:gd name="connsiteX31" fmla="*/ 661988 w 2100263"/>
                <a:gd name="connsiteY31" fmla="*/ 1581150 h 1976438"/>
                <a:gd name="connsiteX32" fmla="*/ 1362075 w 2100263"/>
                <a:gd name="connsiteY32" fmla="*/ 1495425 h 1976438"/>
                <a:gd name="connsiteX33" fmla="*/ 1695450 w 2100263"/>
                <a:gd name="connsiteY33" fmla="*/ 1138238 h 1976438"/>
                <a:gd name="connsiteX34" fmla="*/ 1471613 w 2100263"/>
                <a:gd name="connsiteY34" fmla="*/ 752475 h 1976438"/>
                <a:gd name="connsiteX35" fmla="*/ 1262063 w 2100263"/>
                <a:gd name="connsiteY35" fmla="*/ 752475 h 1976438"/>
                <a:gd name="connsiteX36" fmla="*/ 1076325 w 2100263"/>
                <a:gd name="connsiteY36" fmla="*/ 742950 h 1976438"/>
                <a:gd name="connsiteX37" fmla="*/ 704850 w 2100263"/>
                <a:gd name="connsiteY37" fmla="*/ 623888 h 197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00263" h="1976438">
                  <a:moveTo>
                    <a:pt x="704850" y="623888"/>
                  </a:moveTo>
                  <a:lnTo>
                    <a:pt x="776288" y="276225"/>
                  </a:lnTo>
                  <a:lnTo>
                    <a:pt x="895350" y="85725"/>
                  </a:lnTo>
                  <a:lnTo>
                    <a:pt x="1066800" y="4763"/>
                  </a:lnTo>
                  <a:lnTo>
                    <a:pt x="1157288" y="0"/>
                  </a:lnTo>
                  <a:lnTo>
                    <a:pt x="1223963" y="61913"/>
                  </a:lnTo>
                  <a:lnTo>
                    <a:pt x="1228725" y="209550"/>
                  </a:lnTo>
                  <a:lnTo>
                    <a:pt x="1281113" y="357188"/>
                  </a:lnTo>
                  <a:lnTo>
                    <a:pt x="1362075" y="461963"/>
                  </a:lnTo>
                  <a:lnTo>
                    <a:pt x="1576388" y="523875"/>
                  </a:lnTo>
                  <a:lnTo>
                    <a:pt x="1895475" y="604838"/>
                  </a:lnTo>
                  <a:lnTo>
                    <a:pt x="2047875" y="723900"/>
                  </a:lnTo>
                  <a:lnTo>
                    <a:pt x="2100263" y="933450"/>
                  </a:lnTo>
                  <a:lnTo>
                    <a:pt x="2066925" y="1181100"/>
                  </a:lnTo>
                  <a:lnTo>
                    <a:pt x="2000250" y="1457325"/>
                  </a:lnTo>
                  <a:lnTo>
                    <a:pt x="1857375" y="1776413"/>
                  </a:lnTo>
                  <a:lnTo>
                    <a:pt x="1728788" y="1905000"/>
                  </a:lnTo>
                  <a:lnTo>
                    <a:pt x="1552575" y="1947863"/>
                  </a:lnTo>
                  <a:lnTo>
                    <a:pt x="1304926" y="1962151"/>
                  </a:lnTo>
                  <a:lnTo>
                    <a:pt x="1062038" y="1957388"/>
                  </a:lnTo>
                  <a:lnTo>
                    <a:pt x="857250" y="1952625"/>
                  </a:lnTo>
                  <a:lnTo>
                    <a:pt x="619125" y="1909763"/>
                  </a:lnTo>
                  <a:lnTo>
                    <a:pt x="404813" y="1895475"/>
                  </a:lnTo>
                  <a:lnTo>
                    <a:pt x="319088" y="1905000"/>
                  </a:lnTo>
                  <a:lnTo>
                    <a:pt x="138113" y="1933575"/>
                  </a:lnTo>
                  <a:lnTo>
                    <a:pt x="33338" y="1976438"/>
                  </a:lnTo>
                  <a:lnTo>
                    <a:pt x="0" y="1795463"/>
                  </a:lnTo>
                  <a:lnTo>
                    <a:pt x="271463" y="1666875"/>
                  </a:lnTo>
                  <a:lnTo>
                    <a:pt x="276225" y="1466850"/>
                  </a:lnTo>
                  <a:lnTo>
                    <a:pt x="357188" y="1381125"/>
                  </a:lnTo>
                  <a:lnTo>
                    <a:pt x="433388" y="1271588"/>
                  </a:lnTo>
                  <a:lnTo>
                    <a:pt x="661988" y="1581150"/>
                  </a:lnTo>
                  <a:lnTo>
                    <a:pt x="1362075" y="1495425"/>
                  </a:lnTo>
                  <a:lnTo>
                    <a:pt x="1695450" y="1138238"/>
                  </a:lnTo>
                  <a:lnTo>
                    <a:pt x="1471613" y="752475"/>
                  </a:lnTo>
                  <a:lnTo>
                    <a:pt x="1262063" y="752475"/>
                  </a:lnTo>
                  <a:lnTo>
                    <a:pt x="1076325" y="742950"/>
                  </a:lnTo>
                  <a:lnTo>
                    <a:pt x="704850" y="623888"/>
                  </a:lnTo>
                  <a:close/>
                </a:path>
              </a:pathLst>
            </a:custGeom>
            <a:solidFill>
              <a:srgbClr val="82E9F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Freeform: Shape 45">
              <a:extLst>
                <a:ext uri="{FF2B5EF4-FFF2-40B4-BE49-F238E27FC236}">
                  <a16:creationId xmlns:a16="http://schemas.microsoft.com/office/drawing/2014/main" id="{D65479D7-DF8E-4DD9-8F75-A2613ED8F995}"/>
                </a:ext>
              </a:extLst>
            </p:cNvPr>
            <p:cNvSpPr/>
            <p:nvPr/>
          </p:nvSpPr>
          <p:spPr>
            <a:xfrm>
              <a:off x="6929438" y="2324100"/>
              <a:ext cx="1000125" cy="942975"/>
            </a:xfrm>
            <a:custGeom>
              <a:avLst/>
              <a:gdLst>
                <a:gd name="connsiteX0" fmla="*/ 266700 w 1000125"/>
                <a:gd name="connsiteY0" fmla="*/ 0 h 942975"/>
                <a:gd name="connsiteX1" fmla="*/ 190500 w 1000125"/>
                <a:gd name="connsiteY1" fmla="*/ 280988 h 942975"/>
                <a:gd name="connsiteX2" fmla="*/ 71437 w 1000125"/>
                <a:gd name="connsiteY2" fmla="*/ 533400 h 942975"/>
                <a:gd name="connsiteX3" fmla="*/ 0 w 1000125"/>
                <a:gd name="connsiteY3" fmla="*/ 652463 h 942975"/>
                <a:gd name="connsiteX4" fmla="*/ 209550 w 1000125"/>
                <a:gd name="connsiteY4" fmla="*/ 942975 h 942975"/>
                <a:gd name="connsiteX5" fmla="*/ 595312 w 1000125"/>
                <a:gd name="connsiteY5" fmla="*/ 909638 h 942975"/>
                <a:gd name="connsiteX6" fmla="*/ 914400 w 1000125"/>
                <a:gd name="connsiteY6" fmla="*/ 871538 h 942975"/>
                <a:gd name="connsiteX7" fmla="*/ 1000125 w 1000125"/>
                <a:gd name="connsiteY7" fmla="*/ 762000 h 942975"/>
                <a:gd name="connsiteX8" fmla="*/ 795337 w 1000125"/>
                <a:gd name="connsiteY8" fmla="*/ 695325 h 942975"/>
                <a:gd name="connsiteX9" fmla="*/ 723900 w 1000125"/>
                <a:gd name="connsiteY9" fmla="*/ 390525 h 942975"/>
                <a:gd name="connsiteX10" fmla="*/ 809625 w 1000125"/>
                <a:gd name="connsiteY10" fmla="*/ 133350 h 942975"/>
                <a:gd name="connsiteX11" fmla="*/ 642937 w 1000125"/>
                <a:gd name="connsiteY11" fmla="*/ 123825 h 942975"/>
                <a:gd name="connsiteX12" fmla="*/ 266700 w 1000125"/>
                <a:gd name="connsiteY12" fmla="*/ 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125" h="942975">
                  <a:moveTo>
                    <a:pt x="266700" y="0"/>
                  </a:moveTo>
                  <a:lnTo>
                    <a:pt x="190500" y="280988"/>
                  </a:lnTo>
                  <a:lnTo>
                    <a:pt x="71437" y="533400"/>
                  </a:lnTo>
                  <a:lnTo>
                    <a:pt x="0" y="652463"/>
                  </a:lnTo>
                  <a:lnTo>
                    <a:pt x="209550" y="942975"/>
                  </a:lnTo>
                  <a:lnTo>
                    <a:pt x="595312" y="909638"/>
                  </a:lnTo>
                  <a:lnTo>
                    <a:pt x="914400" y="871538"/>
                  </a:lnTo>
                  <a:lnTo>
                    <a:pt x="1000125" y="762000"/>
                  </a:lnTo>
                  <a:lnTo>
                    <a:pt x="795337" y="695325"/>
                  </a:lnTo>
                  <a:lnTo>
                    <a:pt x="723900" y="390525"/>
                  </a:lnTo>
                  <a:lnTo>
                    <a:pt x="809625" y="133350"/>
                  </a:lnTo>
                  <a:lnTo>
                    <a:pt x="642937" y="123825"/>
                  </a:lnTo>
                  <a:lnTo>
                    <a:pt x="266700" y="0"/>
                  </a:lnTo>
                  <a:close/>
                </a:path>
              </a:pathLst>
            </a:custGeom>
            <a:solidFill>
              <a:srgbClr val="CCE9A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Freeform: Shape 46">
              <a:extLst>
                <a:ext uri="{FF2B5EF4-FFF2-40B4-BE49-F238E27FC236}">
                  <a16:creationId xmlns:a16="http://schemas.microsoft.com/office/drawing/2014/main" id="{D349402B-77D1-45CC-989E-4300327711DF}"/>
                </a:ext>
              </a:extLst>
            </p:cNvPr>
            <p:cNvSpPr/>
            <p:nvPr/>
          </p:nvSpPr>
          <p:spPr>
            <a:xfrm>
              <a:off x="5576888" y="3376613"/>
              <a:ext cx="647700" cy="466725"/>
            </a:xfrm>
            <a:custGeom>
              <a:avLst/>
              <a:gdLst>
                <a:gd name="connsiteX0" fmla="*/ 90487 w 647700"/>
                <a:gd name="connsiteY0" fmla="*/ 0 h 466725"/>
                <a:gd name="connsiteX1" fmla="*/ 33337 w 647700"/>
                <a:gd name="connsiteY1" fmla="*/ 100012 h 466725"/>
                <a:gd name="connsiteX2" fmla="*/ 0 w 647700"/>
                <a:gd name="connsiteY2" fmla="*/ 219075 h 466725"/>
                <a:gd name="connsiteX3" fmla="*/ 52387 w 647700"/>
                <a:gd name="connsiteY3" fmla="*/ 328612 h 466725"/>
                <a:gd name="connsiteX4" fmla="*/ 214312 w 647700"/>
                <a:gd name="connsiteY4" fmla="*/ 414337 h 466725"/>
                <a:gd name="connsiteX5" fmla="*/ 381000 w 647700"/>
                <a:gd name="connsiteY5" fmla="*/ 466725 h 466725"/>
                <a:gd name="connsiteX6" fmla="*/ 566737 w 647700"/>
                <a:gd name="connsiteY6" fmla="*/ 428625 h 466725"/>
                <a:gd name="connsiteX7" fmla="*/ 647700 w 647700"/>
                <a:gd name="connsiteY7" fmla="*/ 409575 h 466725"/>
                <a:gd name="connsiteX8" fmla="*/ 528637 w 647700"/>
                <a:gd name="connsiteY8" fmla="*/ 276225 h 466725"/>
                <a:gd name="connsiteX9" fmla="*/ 461962 w 647700"/>
                <a:gd name="connsiteY9" fmla="*/ 219075 h 466725"/>
                <a:gd name="connsiteX10" fmla="*/ 423862 w 647700"/>
                <a:gd name="connsiteY10" fmla="*/ 9525 h 466725"/>
                <a:gd name="connsiteX11" fmla="*/ 223837 w 647700"/>
                <a:gd name="connsiteY11" fmla="*/ 0 h 466725"/>
                <a:gd name="connsiteX12" fmla="*/ 90487 w 647700"/>
                <a:gd name="connsiteY12"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700" h="466725">
                  <a:moveTo>
                    <a:pt x="90487" y="0"/>
                  </a:moveTo>
                  <a:lnTo>
                    <a:pt x="33337" y="100012"/>
                  </a:lnTo>
                  <a:lnTo>
                    <a:pt x="0" y="219075"/>
                  </a:lnTo>
                  <a:lnTo>
                    <a:pt x="52387" y="328612"/>
                  </a:lnTo>
                  <a:lnTo>
                    <a:pt x="214312" y="414337"/>
                  </a:lnTo>
                  <a:lnTo>
                    <a:pt x="381000" y="466725"/>
                  </a:lnTo>
                  <a:lnTo>
                    <a:pt x="566737" y="428625"/>
                  </a:lnTo>
                  <a:lnTo>
                    <a:pt x="647700" y="409575"/>
                  </a:lnTo>
                  <a:lnTo>
                    <a:pt x="528637" y="276225"/>
                  </a:lnTo>
                  <a:lnTo>
                    <a:pt x="461962" y="219075"/>
                  </a:lnTo>
                  <a:lnTo>
                    <a:pt x="423862" y="9525"/>
                  </a:lnTo>
                  <a:lnTo>
                    <a:pt x="223837" y="0"/>
                  </a:lnTo>
                  <a:lnTo>
                    <a:pt x="90487" y="0"/>
                  </a:lnTo>
                  <a:close/>
                </a:path>
              </a:pathLst>
            </a:custGeom>
            <a:solidFill>
              <a:srgbClr val="82E9F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Freeform: Shape 47">
              <a:extLst>
                <a:ext uri="{FF2B5EF4-FFF2-40B4-BE49-F238E27FC236}">
                  <a16:creationId xmlns:a16="http://schemas.microsoft.com/office/drawing/2014/main" id="{AD24F641-9746-4FD3-8EE4-280D2F1772AD}"/>
                </a:ext>
              </a:extLst>
            </p:cNvPr>
            <p:cNvSpPr/>
            <p:nvPr/>
          </p:nvSpPr>
          <p:spPr>
            <a:xfrm>
              <a:off x="7648575" y="2447925"/>
              <a:ext cx="523875" cy="638175"/>
            </a:xfrm>
            <a:custGeom>
              <a:avLst/>
              <a:gdLst>
                <a:gd name="connsiteX0" fmla="*/ 95250 w 523875"/>
                <a:gd name="connsiteY0" fmla="*/ 0 h 638175"/>
                <a:gd name="connsiteX1" fmla="*/ 0 w 523875"/>
                <a:gd name="connsiteY1" fmla="*/ 266700 h 638175"/>
                <a:gd name="connsiteX2" fmla="*/ 76200 w 523875"/>
                <a:gd name="connsiteY2" fmla="*/ 561975 h 638175"/>
                <a:gd name="connsiteX3" fmla="*/ 285750 w 523875"/>
                <a:gd name="connsiteY3" fmla="*/ 638175 h 638175"/>
                <a:gd name="connsiteX4" fmla="*/ 523875 w 523875"/>
                <a:gd name="connsiteY4" fmla="*/ 381000 h 638175"/>
                <a:gd name="connsiteX5" fmla="*/ 314325 w 523875"/>
                <a:gd name="connsiteY5" fmla="*/ 0 h 638175"/>
                <a:gd name="connsiteX6" fmla="*/ 95250 w 523875"/>
                <a:gd name="connsiteY6"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75" h="638175">
                  <a:moveTo>
                    <a:pt x="95250" y="0"/>
                  </a:moveTo>
                  <a:lnTo>
                    <a:pt x="0" y="266700"/>
                  </a:lnTo>
                  <a:lnTo>
                    <a:pt x="76200" y="561975"/>
                  </a:lnTo>
                  <a:lnTo>
                    <a:pt x="285750" y="638175"/>
                  </a:lnTo>
                  <a:lnTo>
                    <a:pt x="523875" y="381000"/>
                  </a:lnTo>
                  <a:lnTo>
                    <a:pt x="314325" y="0"/>
                  </a:lnTo>
                  <a:lnTo>
                    <a:pt x="95250" y="0"/>
                  </a:lnTo>
                  <a:close/>
                </a:path>
              </a:pathLst>
            </a:custGeom>
            <a:solidFill>
              <a:srgbClr val="FAEBC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Freeform: Shape 48">
              <a:extLst>
                <a:ext uri="{FF2B5EF4-FFF2-40B4-BE49-F238E27FC236}">
                  <a16:creationId xmlns:a16="http://schemas.microsoft.com/office/drawing/2014/main" id="{65237313-FFCC-435C-B5D9-757F51E48350}"/>
                </a:ext>
              </a:extLst>
            </p:cNvPr>
            <p:cNvSpPr/>
            <p:nvPr/>
          </p:nvSpPr>
          <p:spPr>
            <a:xfrm>
              <a:off x="7094220" y="1036320"/>
              <a:ext cx="731520" cy="693420"/>
            </a:xfrm>
            <a:custGeom>
              <a:avLst/>
              <a:gdLst>
                <a:gd name="connsiteX0" fmla="*/ 53340 w 731520"/>
                <a:gd name="connsiteY0" fmla="*/ 487680 h 693420"/>
                <a:gd name="connsiteX1" fmla="*/ 365760 w 731520"/>
                <a:gd name="connsiteY1" fmla="*/ 693420 h 693420"/>
                <a:gd name="connsiteX2" fmla="*/ 533400 w 731520"/>
                <a:gd name="connsiteY2" fmla="*/ 640080 h 693420"/>
                <a:gd name="connsiteX3" fmla="*/ 617220 w 731520"/>
                <a:gd name="connsiteY3" fmla="*/ 594360 h 693420"/>
                <a:gd name="connsiteX4" fmla="*/ 731520 w 731520"/>
                <a:gd name="connsiteY4" fmla="*/ 441960 h 693420"/>
                <a:gd name="connsiteX5" fmla="*/ 731520 w 731520"/>
                <a:gd name="connsiteY5" fmla="*/ 304800 h 693420"/>
                <a:gd name="connsiteX6" fmla="*/ 601980 w 731520"/>
                <a:gd name="connsiteY6" fmla="*/ 198120 h 693420"/>
                <a:gd name="connsiteX7" fmla="*/ 335280 w 731520"/>
                <a:gd name="connsiteY7" fmla="*/ 99060 h 693420"/>
                <a:gd name="connsiteX8" fmla="*/ 137160 w 731520"/>
                <a:gd name="connsiteY8" fmla="*/ 30480 h 693420"/>
                <a:gd name="connsiteX9" fmla="*/ 0 w 731520"/>
                <a:gd name="connsiteY9" fmla="*/ 0 h 693420"/>
                <a:gd name="connsiteX10" fmla="*/ 91440 w 731520"/>
                <a:gd name="connsiteY10" fmla="*/ 266700 h 693420"/>
                <a:gd name="connsiteX11" fmla="*/ 53340 w 731520"/>
                <a:gd name="connsiteY11" fmla="*/ 48768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1520" h="693420">
                  <a:moveTo>
                    <a:pt x="53340" y="487680"/>
                  </a:moveTo>
                  <a:lnTo>
                    <a:pt x="365760" y="693420"/>
                  </a:lnTo>
                  <a:lnTo>
                    <a:pt x="533400" y="640080"/>
                  </a:lnTo>
                  <a:lnTo>
                    <a:pt x="617220" y="594360"/>
                  </a:lnTo>
                  <a:lnTo>
                    <a:pt x="731520" y="441960"/>
                  </a:lnTo>
                  <a:lnTo>
                    <a:pt x="731520" y="304800"/>
                  </a:lnTo>
                  <a:lnTo>
                    <a:pt x="601980" y="198120"/>
                  </a:lnTo>
                  <a:lnTo>
                    <a:pt x="335280" y="99060"/>
                  </a:lnTo>
                  <a:lnTo>
                    <a:pt x="137160" y="30480"/>
                  </a:lnTo>
                  <a:lnTo>
                    <a:pt x="0" y="0"/>
                  </a:lnTo>
                  <a:lnTo>
                    <a:pt x="91440" y="266700"/>
                  </a:lnTo>
                  <a:lnTo>
                    <a:pt x="53340" y="487680"/>
                  </a:lnTo>
                  <a:close/>
                </a:path>
              </a:pathLst>
            </a:cu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Freeform: Shape 49">
              <a:extLst>
                <a:ext uri="{FF2B5EF4-FFF2-40B4-BE49-F238E27FC236}">
                  <a16:creationId xmlns:a16="http://schemas.microsoft.com/office/drawing/2014/main" id="{905F70C5-A8B9-4075-B854-E7A5647233FF}"/>
                </a:ext>
              </a:extLst>
            </p:cNvPr>
            <p:cNvSpPr/>
            <p:nvPr/>
          </p:nvSpPr>
          <p:spPr>
            <a:xfrm>
              <a:off x="6431280" y="1021080"/>
              <a:ext cx="754380" cy="548640"/>
            </a:xfrm>
            <a:custGeom>
              <a:avLst/>
              <a:gdLst>
                <a:gd name="connsiteX0" fmla="*/ 723900 w 754380"/>
                <a:gd name="connsiteY0" fmla="*/ 502920 h 548640"/>
                <a:gd name="connsiteX1" fmla="*/ 754380 w 754380"/>
                <a:gd name="connsiteY1" fmla="*/ 281940 h 548640"/>
                <a:gd name="connsiteX2" fmla="*/ 662940 w 754380"/>
                <a:gd name="connsiteY2" fmla="*/ 15240 h 548640"/>
                <a:gd name="connsiteX3" fmla="*/ 464820 w 754380"/>
                <a:gd name="connsiteY3" fmla="*/ 0 h 548640"/>
                <a:gd name="connsiteX4" fmla="*/ 259080 w 754380"/>
                <a:gd name="connsiteY4" fmla="*/ 83820 h 548640"/>
                <a:gd name="connsiteX5" fmla="*/ 0 w 754380"/>
                <a:gd name="connsiteY5" fmla="*/ 304800 h 548640"/>
                <a:gd name="connsiteX6" fmla="*/ 220980 w 754380"/>
                <a:gd name="connsiteY6" fmla="*/ 548640 h 548640"/>
                <a:gd name="connsiteX7" fmla="*/ 723900 w 754380"/>
                <a:gd name="connsiteY7" fmla="*/ 50292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 h="548640">
                  <a:moveTo>
                    <a:pt x="723900" y="502920"/>
                  </a:moveTo>
                  <a:lnTo>
                    <a:pt x="754380" y="281940"/>
                  </a:lnTo>
                  <a:lnTo>
                    <a:pt x="662940" y="15240"/>
                  </a:lnTo>
                  <a:lnTo>
                    <a:pt x="464820" y="0"/>
                  </a:lnTo>
                  <a:lnTo>
                    <a:pt x="259080" y="83820"/>
                  </a:lnTo>
                  <a:lnTo>
                    <a:pt x="0" y="304800"/>
                  </a:lnTo>
                  <a:lnTo>
                    <a:pt x="220980" y="548640"/>
                  </a:lnTo>
                  <a:lnTo>
                    <a:pt x="723900" y="502920"/>
                  </a:lnTo>
                  <a:close/>
                </a:path>
              </a:pathLst>
            </a:custGeom>
            <a:solidFill>
              <a:srgbClr val="F5D78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Freeform: Shape 50">
              <a:extLst>
                <a:ext uri="{FF2B5EF4-FFF2-40B4-BE49-F238E27FC236}">
                  <a16:creationId xmlns:a16="http://schemas.microsoft.com/office/drawing/2014/main" id="{DDDB6DA5-10BA-4DFF-B3CD-8D38D5D277A5}"/>
                </a:ext>
              </a:extLst>
            </p:cNvPr>
            <p:cNvSpPr/>
            <p:nvPr/>
          </p:nvSpPr>
          <p:spPr>
            <a:xfrm>
              <a:off x="6010275" y="1333500"/>
              <a:ext cx="1447800" cy="981075"/>
            </a:xfrm>
            <a:custGeom>
              <a:avLst/>
              <a:gdLst>
                <a:gd name="connsiteX0" fmla="*/ 200025 w 1428750"/>
                <a:gd name="connsiteY0" fmla="*/ 619125 h 981075"/>
                <a:gd name="connsiteX1" fmla="*/ 466725 w 1428750"/>
                <a:gd name="connsiteY1" fmla="*/ 647700 h 981075"/>
                <a:gd name="connsiteX2" fmla="*/ 619125 w 1428750"/>
                <a:gd name="connsiteY2" fmla="*/ 714375 h 981075"/>
                <a:gd name="connsiteX3" fmla="*/ 695325 w 1428750"/>
                <a:gd name="connsiteY3" fmla="*/ 895350 h 981075"/>
                <a:gd name="connsiteX4" fmla="*/ 1171575 w 1428750"/>
                <a:gd name="connsiteY4" fmla="*/ 981075 h 981075"/>
                <a:gd name="connsiteX5" fmla="*/ 1228725 w 1428750"/>
                <a:gd name="connsiteY5" fmla="*/ 685800 h 981075"/>
                <a:gd name="connsiteX6" fmla="*/ 1285875 w 1428750"/>
                <a:gd name="connsiteY6" fmla="*/ 533400 h 981075"/>
                <a:gd name="connsiteX7" fmla="*/ 1428750 w 1428750"/>
                <a:gd name="connsiteY7" fmla="*/ 400050 h 981075"/>
                <a:gd name="connsiteX8" fmla="*/ 1123950 w 1428750"/>
                <a:gd name="connsiteY8" fmla="*/ 200025 h 981075"/>
                <a:gd name="connsiteX9" fmla="*/ 628650 w 1428750"/>
                <a:gd name="connsiteY9" fmla="*/ 219075 h 981075"/>
                <a:gd name="connsiteX10" fmla="*/ 400050 w 1428750"/>
                <a:gd name="connsiteY10" fmla="*/ 0 h 981075"/>
                <a:gd name="connsiteX11" fmla="*/ 219075 w 1428750"/>
                <a:gd name="connsiteY11" fmla="*/ 76200 h 981075"/>
                <a:gd name="connsiteX12" fmla="*/ 0 w 1428750"/>
                <a:gd name="connsiteY12" fmla="*/ 114300 h 981075"/>
                <a:gd name="connsiteX13" fmla="*/ 0 w 1428750"/>
                <a:gd name="connsiteY13" fmla="*/ 257175 h 981075"/>
                <a:gd name="connsiteX14" fmla="*/ 200025 w 1428750"/>
                <a:gd name="connsiteY14" fmla="*/ 619125 h 981075"/>
                <a:gd name="connsiteX0" fmla="*/ 219075 w 1447800"/>
                <a:gd name="connsiteY0" fmla="*/ 619125 h 981075"/>
                <a:gd name="connsiteX1" fmla="*/ 485775 w 1447800"/>
                <a:gd name="connsiteY1" fmla="*/ 647700 h 981075"/>
                <a:gd name="connsiteX2" fmla="*/ 638175 w 1447800"/>
                <a:gd name="connsiteY2" fmla="*/ 714375 h 981075"/>
                <a:gd name="connsiteX3" fmla="*/ 714375 w 1447800"/>
                <a:gd name="connsiteY3" fmla="*/ 895350 h 981075"/>
                <a:gd name="connsiteX4" fmla="*/ 1190625 w 1447800"/>
                <a:gd name="connsiteY4" fmla="*/ 981075 h 981075"/>
                <a:gd name="connsiteX5" fmla="*/ 1247775 w 1447800"/>
                <a:gd name="connsiteY5" fmla="*/ 685800 h 981075"/>
                <a:gd name="connsiteX6" fmla="*/ 1304925 w 1447800"/>
                <a:gd name="connsiteY6" fmla="*/ 533400 h 981075"/>
                <a:gd name="connsiteX7" fmla="*/ 1447800 w 1447800"/>
                <a:gd name="connsiteY7" fmla="*/ 400050 h 981075"/>
                <a:gd name="connsiteX8" fmla="*/ 1143000 w 1447800"/>
                <a:gd name="connsiteY8" fmla="*/ 200025 h 981075"/>
                <a:gd name="connsiteX9" fmla="*/ 647700 w 1447800"/>
                <a:gd name="connsiteY9" fmla="*/ 219075 h 981075"/>
                <a:gd name="connsiteX10" fmla="*/ 419100 w 1447800"/>
                <a:gd name="connsiteY10" fmla="*/ 0 h 981075"/>
                <a:gd name="connsiteX11" fmla="*/ 238125 w 1447800"/>
                <a:gd name="connsiteY11" fmla="*/ 76200 h 981075"/>
                <a:gd name="connsiteX12" fmla="*/ 19050 w 1447800"/>
                <a:gd name="connsiteY12" fmla="*/ 114300 h 981075"/>
                <a:gd name="connsiteX13" fmla="*/ 0 w 1447800"/>
                <a:gd name="connsiteY13" fmla="*/ 263525 h 981075"/>
                <a:gd name="connsiteX14" fmla="*/ 219075 w 1447800"/>
                <a:gd name="connsiteY14" fmla="*/ 619125 h 981075"/>
                <a:gd name="connsiteX0" fmla="*/ 219075 w 1447800"/>
                <a:gd name="connsiteY0" fmla="*/ 619125 h 981075"/>
                <a:gd name="connsiteX1" fmla="*/ 485775 w 1447800"/>
                <a:gd name="connsiteY1" fmla="*/ 647700 h 981075"/>
                <a:gd name="connsiteX2" fmla="*/ 638175 w 1447800"/>
                <a:gd name="connsiteY2" fmla="*/ 714375 h 981075"/>
                <a:gd name="connsiteX3" fmla="*/ 714375 w 1447800"/>
                <a:gd name="connsiteY3" fmla="*/ 895350 h 981075"/>
                <a:gd name="connsiteX4" fmla="*/ 1190625 w 1447800"/>
                <a:gd name="connsiteY4" fmla="*/ 981075 h 981075"/>
                <a:gd name="connsiteX5" fmla="*/ 1247775 w 1447800"/>
                <a:gd name="connsiteY5" fmla="*/ 685800 h 981075"/>
                <a:gd name="connsiteX6" fmla="*/ 1304925 w 1447800"/>
                <a:gd name="connsiteY6" fmla="*/ 533400 h 981075"/>
                <a:gd name="connsiteX7" fmla="*/ 1447800 w 1447800"/>
                <a:gd name="connsiteY7" fmla="*/ 400050 h 981075"/>
                <a:gd name="connsiteX8" fmla="*/ 1143000 w 1447800"/>
                <a:gd name="connsiteY8" fmla="*/ 200025 h 981075"/>
                <a:gd name="connsiteX9" fmla="*/ 647700 w 1447800"/>
                <a:gd name="connsiteY9" fmla="*/ 219075 h 981075"/>
                <a:gd name="connsiteX10" fmla="*/ 419100 w 1447800"/>
                <a:gd name="connsiteY10" fmla="*/ 0 h 981075"/>
                <a:gd name="connsiteX11" fmla="*/ 238125 w 1447800"/>
                <a:gd name="connsiteY11" fmla="*/ 76200 h 981075"/>
                <a:gd name="connsiteX12" fmla="*/ 0 w 1447800"/>
                <a:gd name="connsiteY12" fmla="*/ 114300 h 981075"/>
                <a:gd name="connsiteX13" fmla="*/ 0 w 1447800"/>
                <a:gd name="connsiteY13" fmla="*/ 263525 h 981075"/>
                <a:gd name="connsiteX14" fmla="*/ 219075 w 1447800"/>
                <a:gd name="connsiteY14" fmla="*/ 619125 h 981075"/>
                <a:gd name="connsiteX0" fmla="*/ 219075 w 1447800"/>
                <a:gd name="connsiteY0" fmla="*/ 619125 h 981075"/>
                <a:gd name="connsiteX1" fmla="*/ 485775 w 1447800"/>
                <a:gd name="connsiteY1" fmla="*/ 647700 h 981075"/>
                <a:gd name="connsiteX2" fmla="*/ 638175 w 1447800"/>
                <a:gd name="connsiteY2" fmla="*/ 714375 h 981075"/>
                <a:gd name="connsiteX3" fmla="*/ 714375 w 1447800"/>
                <a:gd name="connsiteY3" fmla="*/ 909638 h 981075"/>
                <a:gd name="connsiteX4" fmla="*/ 1190625 w 1447800"/>
                <a:gd name="connsiteY4" fmla="*/ 981075 h 981075"/>
                <a:gd name="connsiteX5" fmla="*/ 1247775 w 1447800"/>
                <a:gd name="connsiteY5" fmla="*/ 685800 h 981075"/>
                <a:gd name="connsiteX6" fmla="*/ 1304925 w 1447800"/>
                <a:gd name="connsiteY6" fmla="*/ 533400 h 981075"/>
                <a:gd name="connsiteX7" fmla="*/ 1447800 w 1447800"/>
                <a:gd name="connsiteY7" fmla="*/ 400050 h 981075"/>
                <a:gd name="connsiteX8" fmla="*/ 1143000 w 1447800"/>
                <a:gd name="connsiteY8" fmla="*/ 200025 h 981075"/>
                <a:gd name="connsiteX9" fmla="*/ 647700 w 1447800"/>
                <a:gd name="connsiteY9" fmla="*/ 219075 h 981075"/>
                <a:gd name="connsiteX10" fmla="*/ 419100 w 1447800"/>
                <a:gd name="connsiteY10" fmla="*/ 0 h 981075"/>
                <a:gd name="connsiteX11" fmla="*/ 238125 w 1447800"/>
                <a:gd name="connsiteY11" fmla="*/ 76200 h 981075"/>
                <a:gd name="connsiteX12" fmla="*/ 0 w 1447800"/>
                <a:gd name="connsiteY12" fmla="*/ 114300 h 981075"/>
                <a:gd name="connsiteX13" fmla="*/ 0 w 1447800"/>
                <a:gd name="connsiteY13" fmla="*/ 263525 h 981075"/>
                <a:gd name="connsiteX14" fmla="*/ 219075 w 1447800"/>
                <a:gd name="connsiteY14" fmla="*/ 619125 h 981075"/>
                <a:gd name="connsiteX0" fmla="*/ 219075 w 1447800"/>
                <a:gd name="connsiteY0" fmla="*/ 619125 h 981075"/>
                <a:gd name="connsiteX1" fmla="*/ 485775 w 1447800"/>
                <a:gd name="connsiteY1" fmla="*/ 647700 h 981075"/>
                <a:gd name="connsiteX2" fmla="*/ 638175 w 1447800"/>
                <a:gd name="connsiteY2" fmla="*/ 714375 h 981075"/>
                <a:gd name="connsiteX3" fmla="*/ 714375 w 1447800"/>
                <a:gd name="connsiteY3" fmla="*/ 909638 h 981075"/>
                <a:gd name="connsiteX4" fmla="*/ 1190625 w 1447800"/>
                <a:gd name="connsiteY4" fmla="*/ 981075 h 981075"/>
                <a:gd name="connsiteX5" fmla="*/ 1247775 w 1447800"/>
                <a:gd name="connsiteY5" fmla="*/ 685800 h 981075"/>
                <a:gd name="connsiteX6" fmla="*/ 1304925 w 1447800"/>
                <a:gd name="connsiteY6" fmla="*/ 533400 h 981075"/>
                <a:gd name="connsiteX7" fmla="*/ 1447800 w 1447800"/>
                <a:gd name="connsiteY7" fmla="*/ 400050 h 981075"/>
                <a:gd name="connsiteX8" fmla="*/ 1143000 w 1447800"/>
                <a:gd name="connsiteY8" fmla="*/ 200025 h 981075"/>
                <a:gd name="connsiteX9" fmla="*/ 647700 w 1447800"/>
                <a:gd name="connsiteY9" fmla="*/ 219075 h 981075"/>
                <a:gd name="connsiteX10" fmla="*/ 419100 w 1447800"/>
                <a:gd name="connsiteY10" fmla="*/ 0 h 981075"/>
                <a:gd name="connsiteX11" fmla="*/ 238125 w 1447800"/>
                <a:gd name="connsiteY11" fmla="*/ 76200 h 981075"/>
                <a:gd name="connsiteX12" fmla="*/ 0 w 1447800"/>
                <a:gd name="connsiteY12" fmla="*/ 114300 h 981075"/>
                <a:gd name="connsiteX13" fmla="*/ 0 w 1447800"/>
                <a:gd name="connsiteY13" fmla="*/ 263525 h 981075"/>
                <a:gd name="connsiteX14" fmla="*/ 219075 w 1447800"/>
                <a:gd name="connsiteY14" fmla="*/ 619125 h 981075"/>
                <a:gd name="connsiteX0" fmla="*/ 219075 w 1447800"/>
                <a:gd name="connsiteY0" fmla="*/ 619125 h 981075"/>
                <a:gd name="connsiteX1" fmla="*/ 485775 w 1447800"/>
                <a:gd name="connsiteY1" fmla="*/ 647700 h 981075"/>
                <a:gd name="connsiteX2" fmla="*/ 635000 w 1447800"/>
                <a:gd name="connsiteY2" fmla="*/ 730250 h 981075"/>
                <a:gd name="connsiteX3" fmla="*/ 714375 w 1447800"/>
                <a:gd name="connsiteY3" fmla="*/ 909638 h 981075"/>
                <a:gd name="connsiteX4" fmla="*/ 1190625 w 1447800"/>
                <a:gd name="connsiteY4" fmla="*/ 981075 h 981075"/>
                <a:gd name="connsiteX5" fmla="*/ 1247775 w 1447800"/>
                <a:gd name="connsiteY5" fmla="*/ 685800 h 981075"/>
                <a:gd name="connsiteX6" fmla="*/ 1304925 w 1447800"/>
                <a:gd name="connsiteY6" fmla="*/ 533400 h 981075"/>
                <a:gd name="connsiteX7" fmla="*/ 1447800 w 1447800"/>
                <a:gd name="connsiteY7" fmla="*/ 400050 h 981075"/>
                <a:gd name="connsiteX8" fmla="*/ 1143000 w 1447800"/>
                <a:gd name="connsiteY8" fmla="*/ 200025 h 981075"/>
                <a:gd name="connsiteX9" fmla="*/ 647700 w 1447800"/>
                <a:gd name="connsiteY9" fmla="*/ 219075 h 981075"/>
                <a:gd name="connsiteX10" fmla="*/ 419100 w 1447800"/>
                <a:gd name="connsiteY10" fmla="*/ 0 h 981075"/>
                <a:gd name="connsiteX11" fmla="*/ 238125 w 1447800"/>
                <a:gd name="connsiteY11" fmla="*/ 76200 h 981075"/>
                <a:gd name="connsiteX12" fmla="*/ 0 w 1447800"/>
                <a:gd name="connsiteY12" fmla="*/ 114300 h 981075"/>
                <a:gd name="connsiteX13" fmla="*/ 0 w 1447800"/>
                <a:gd name="connsiteY13" fmla="*/ 263525 h 981075"/>
                <a:gd name="connsiteX14" fmla="*/ 219075 w 1447800"/>
                <a:gd name="connsiteY14" fmla="*/ 619125 h 981075"/>
                <a:gd name="connsiteX0" fmla="*/ 219075 w 1447800"/>
                <a:gd name="connsiteY0" fmla="*/ 619125 h 981075"/>
                <a:gd name="connsiteX1" fmla="*/ 501650 w 1447800"/>
                <a:gd name="connsiteY1" fmla="*/ 641350 h 981075"/>
                <a:gd name="connsiteX2" fmla="*/ 635000 w 1447800"/>
                <a:gd name="connsiteY2" fmla="*/ 730250 h 981075"/>
                <a:gd name="connsiteX3" fmla="*/ 714375 w 1447800"/>
                <a:gd name="connsiteY3" fmla="*/ 909638 h 981075"/>
                <a:gd name="connsiteX4" fmla="*/ 1190625 w 1447800"/>
                <a:gd name="connsiteY4" fmla="*/ 981075 h 981075"/>
                <a:gd name="connsiteX5" fmla="*/ 1247775 w 1447800"/>
                <a:gd name="connsiteY5" fmla="*/ 685800 h 981075"/>
                <a:gd name="connsiteX6" fmla="*/ 1304925 w 1447800"/>
                <a:gd name="connsiteY6" fmla="*/ 533400 h 981075"/>
                <a:gd name="connsiteX7" fmla="*/ 1447800 w 1447800"/>
                <a:gd name="connsiteY7" fmla="*/ 400050 h 981075"/>
                <a:gd name="connsiteX8" fmla="*/ 1143000 w 1447800"/>
                <a:gd name="connsiteY8" fmla="*/ 200025 h 981075"/>
                <a:gd name="connsiteX9" fmla="*/ 647700 w 1447800"/>
                <a:gd name="connsiteY9" fmla="*/ 219075 h 981075"/>
                <a:gd name="connsiteX10" fmla="*/ 419100 w 1447800"/>
                <a:gd name="connsiteY10" fmla="*/ 0 h 981075"/>
                <a:gd name="connsiteX11" fmla="*/ 238125 w 1447800"/>
                <a:gd name="connsiteY11" fmla="*/ 76200 h 981075"/>
                <a:gd name="connsiteX12" fmla="*/ 0 w 1447800"/>
                <a:gd name="connsiteY12" fmla="*/ 114300 h 981075"/>
                <a:gd name="connsiteX13" fmla="*/ 0 w 1447800"/>
                <a:gd name="connsiteY13" fmla="*/ 263525 h 981075"/>
                <a:gd name="connsiteX14" fmla="*/ 219075 w 1447800"/>
                <a:gd name="connsiteY14" fmla="*/ 61912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7800" h="981075">
                  <a:moveTo>
                    <a:pt x="219075" y="619125"/>
                  </a:moveTo>
                  <a:lnTo>
                    <a:pt x="501650" y="641350"/>
                  </a:lnTo>
                  <a:lnTo>
                    <a:pt x="635000" y="730250"/>
                  </a:lnTo>
                  <a:lnTo>
                    <a:pt x="714375" y="909638"/>
                  </a:lnTo>
                  <a:cubicBezTo>
                    <a:pt x="882650" y="923925"/>
                    <a:pt x="1031875" y="957263"/>
                    <a:pt x="1190625" y="981075"/>
                  </a:cubicBezTo>
                  <a:lnTo>
                    <a:pt x="1247775" y="685800"/>
                  </a:lnTo>
                  <a:lnTo>
                    <a:pt x="1304925" y="533400"/>
                  </a:lnTo>
                  <a:lnTo>
                    <a:pt x="1447800" y="400050"/>
                  </a:lnTo>
                  <a:lnTo>
                    <a:pt x="1143000" y="200025"/>
                  </a:lnTo>
                  <a:lnTo>
                    <a:pt x="647700" y="219075"/>
                  </a:lnTo>
                  <a:lnTo>
                    <a:pt x="419100" y="0"/>
                  </a:lnTo>
                  <a:lnTo>
                    <a:pt x="238125" y="76200"/>
                  </a:lnTo>
                  <a:lnTo>
                    <a:pt x="0" y="114300"/>
                  </a:lnTo>
                  <a:lnTo>
                    <a:pt x="0" y="263525"/>
                  </a:lnTo>
                  <a:lnTo>
                    <a:pt x="219075" y="619125"/>
                  </a:lnTo>
                  <a:close/>
                </a:path>
              </a:pathLst>
            </a:cu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Freeform: Shape 51">
              <a:extLst>
                <a:ext uri="{FF2B5EF4-FFF2-40B4-BE49-F238E27FC236}">
                  <a16:creationId xmlns:a16="http://schemas.microsoft.com/office/drawing/2014/main" id="{1E1EECFB-71FD-4A1B-A3B8-979FF7E80908}"/>
                </a:ext>
              </a:extLst>
            </p:cNvPr>
            <p:cNvSpPr/>
            <p:nvPr/>
          </p:nvSpPr>
          <p:spPr>
            <a:xfrm>
              <a:off x="6534150" y="2250281"/>
              <a:ext cx="657225" cy="616744"/>
            </a:xfrm>
            <a:custGeom>
              <a:avLst/>
              <a:gdLst>
                <a:gd name="connsiteX0" fmla="*/ 200025 w 657225"/>
                <a:gd name="connsiteY0" fmla="*/ 0 h 628650"/>
                <a:gd name="connsiteX1" fmla="*/ 457200 w 657225"/>
                <a:gd name="connsiteY1" fmla="*/ 47625 h 628650"/>
                <a:gd name="connsiteX2" fmla="*/ 657225 w 657225"/>
                <a:gd name="connsiteY2" fmla="*/ 85725 h 628650"/>
                <a:gd name="connsiteX3" fmla="*/ 571500 w 657225"/>
                <a:gd name="connsiteY3" fmla="*/ 447675 h 628650"/>
                <a:gd name="connsiteX4" fmla="*/ 466725 w 657225"/>
                <a:gd name="connsiteY4" fmla="*/ 628650 h 628650"/>
                <a:gd name="connsiteX5" fmla="*/ 285750 w 657225"/>
                <a:gd name="connsiteY5" fmla="*/ 409575 h 628650"/>
                <a:gd name="connsiteX6" fmla="*/ 0 w 657225"/>
                <a:gd name="connsiteY6" fmla="*/ 381000 h 628650"/>
                <a:gd name="connsiteX7" fmla="*/ 161925 w 657225"/>
                <a:gd name="connsiteY7" fmla="*/ 209550 h 628650"/>
                <a:gd name="connsiteX8" fmla="*/ 190500 w 657225"/>
                <a:gd name="connsiteY8" fmla="*/ 95250 h 628650"/>
                <a:gd name="connsiteX9" fmla="*/ 200025 w 657225"/>
                <a:gd name="connsiteY9" fmla="*/ 0 h 628650"/>
                <a:gd name="connsiteX0" fmla="*/ 188119 w 657225"/>
                <a:gd name="connsiteY0" fmla="*/ 0 h 616744"/>
                <a:gd name="connsiteX1" fmla="*/ 457200 w 657225"/>
                <a:gd name="connsiteY1" fmla="*/ 35719 h 616744"/>
                <a:gd name="connsiteX2" fmla="*/ 657225 w 657225"/>
                <a:gd name="connsiteY2" fmla="*/ 73819 h 616744"/>
                <a:gd name="connsiteX3" fmla="*/ 571500 w 657225"/>
                <a:gd name="connsiteY3" fmla="*/ 435769 h 616744"/>
                <a:gd name="connsiteX4" fmla="*/ 466725 w 657225"/>
                <a:gd name="connsiteY4" fmla="*/ 616744 h 616744"/>
                <a:gd name="connsiteX5" fmla="*/ 285750 w 657225"/>
                <a:gd name="connsiteY5" fmla="*/ 397669 h 616744"/>
                <a:gd name="connsiteX6" fmla="*/ 0 w 657225"/>
                <a:gd name="connsiteY6" fmla="*/ 369094 h 616744"/>
                <a:gd name="connsiteX7" fmla="*/ 161925 w 657225"/>
                <a:gd name="connsiteY7" fmla="*/ 197644 h 616744"/>
                <a:gd name="connsiteX8" fmla="*/ 190500 w 657225"/>
                <a:gd name="connsiteY8" fmla="*/ 83344 h 616744"/>
                <a:gd name="connsiteX9" fmla="*/ 188119 w 657225"/>
                <a:gd name="connsiteY9" fmla="*/ 0 h 616744"/>
                <a:gd name="connsiteX0" fmla="*/ 188119 w 657225"/>
                <a:gd name="connsiteY0" fmla="*/ 0 h 616744"/>
                <a:gd name="connsiteX1" fmla="*/ 457200 w 657225"/>
                <a:gd name="connsiteY1" fmla="*/ 35719 h 616744"/>
                <a:gd name="connsiteX2" fmla="*/ 657225 w 657225"/>
                <a:gd name="connsiteY2" fmla="*/ 73819 h 616744"/>
                <a:gd name="connsiteX3" fmla="*/ 571500 w 657225"/>
                <a:gd name="connsiteY3" fmla="*/ 435769 h 616744"/>
                <a:gd name="connsiteX4" fmla="*/ 466725 w 657225"/>
                <a:gd name="connsiteY4" fmla="*/ 616744 h 616744"/>
                <a:gd name="connsiteX5" fmla="*/ 285750 w 657225"/>
                <a:gd name="connsiteY5" fmla="*/ 397669 h 616744"/>
                <a:gd name="connsiteX6" fmla="*/ 0 w 657225"/>
                <a:gd name="connsiteY6" fmla="*/ 369094 h 616744"/>
                <a:gd name="connsiteX7" fmla="*/ 161925 w 657225"/>
                <a:gd name="connsiteY7" fmla="*/ 197644 h 616744"/>
                <a:gd name="connsiteX8" fmla="*/ 183357 w 657225"/>
                <a:gd name="connsiteY8" fmla="*/ 97632 h 616744"/>
                <a:gd name="connsiteX9" fmla="*/ 188119 w 657225"/>
                <a:gd name="connsiteY9" fmla="*/ 0 h 61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25" h="616744">
                  <a:moveTo>
                    <a:pt x="188119" y="0"/>
                  </a:moveTo>
                  <a:lnTo>
                    <a:pt x="457200" y="35719"/>
                  </a:lnTo>
                  <a:lnTo>
                    <a:pt x="657225" y="73819"/>
                  </a:lnTo>
                  <a:lnTo>
                    <a:pt x="571500" y="435769"/>
                  </a:lnTo>
                  <a:lnTo>
                    <a:pt x="466725" y="616744"/>
                  </a:lnTo>
                  <a:lnTo>
                    <a:pt x="285750" y="397669"/>
                  </a:lnTo>
                  <a:lnTo>
                    <a:pt x="0" y="369094"/>
                  </a:lnTo>
                  <a:lnTo>
                    <a:pt x="161925" y="197644"/>
                  </a:lnTo>
                  <a:lnTo>
                    <a:pt x="183357" y="97632"/>
                  </a:lnTo>
                  <a:cubicBezTo>
                    <a:pt x="182563" y="69851"/>
                    <a:pt x="188913" y="27781"/>
                    <a:pt x="188119" y="0"/>
                  </a:cubicBezTo>
                  <a:close/>
                </a:path>
              </a:pathLst>
            </a:cu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Freeform: Shape 52">
              <a:extLst>
                <a:ext uri="{FF2B5EF4-FFF2-40B4-BE49-F238E27FC236}">
                  <a16:creationId xmlns:a16="http://schemas.microsoft.com/office/drawing/2014/main" id="{51461BB8-9B52-4682-B251-E5F0E25934BE}"/>
                </a:ext>
              </a:extLst>
            </p:cNvPr>
            <p:cNvSpPr/>
            <p:nvPr/>
          </p:nvSpPr>
          <p:spPr>
            <a:xfrm>
              <a:off x="5962650" y="2619375"/>
              <a:ext cx="1038225" cy="771525"/>
            </a:xfrm>
            <a:custGeom>
              <a:avLst/>
              <a:gdLst>
                <a:gd name="connsiteX0" fmla="*/ 333375 w 1038225"/>
                <a:gd name="connsiteY0" fmla="*/ 123825 h 771525"/>
                <a:gd name="connsiteX1" fmla="*/ 581025 w 1038225"/>
                <a:gd name="connsiteY1" fmla="*/ 0 h 771525"/>
                <a:gd name="connsiteX2" fmla="*/ 857250 w 1038225"/>
                <a:gd name="connsiteY2" fmla="*/ 28575 h 771525"/>
                <a:gd name="connsiteX3" fmla="*/ 1038225 w 1038225"/>
                <a:gd name="connsiteY3" fmla="*/ 219075 h 771525"/>
                <a:gd name="connsiteX4" fmla="*/ 866775 w 1038225"/>
                <a:gd name="connsiteY4" fmla="*/ 504825 h 771525"/>
                <a:gd name="connsiteX5" fmla="*/ 590550 w 1038225"/>
                <a:gd name="connsiteY5" fmla="*/ 666750 h 771525"/>
                <a:gd name="connsiteX6" fmla="*/ 257175 w 1038225"/>
                <a:gd name="connsiteY6" fmla="*/ 771525 h 771525"/>
                <a:gd name="connsiteX7" fmla="*/ 0 w 1038225"/>
                <a:gd name="connsiteY7" fmla="*/ 771525 h 771525"/>
                <a:gd name="connsiteX8" fmla="*/ 76200 w 1038225"/>
                <a:gd name="connsiteY8" fmla="*/ 485775 h 771525"/>
                <a:gd name="connsiteX9" fmla="*/ 428625 w 1038225"/>
                <a:gd name="connsiteY9" fmla="*/ 390525 h 771525"/>
                <a:gd name="connsiteX10" fmla="*/ 333375 w 1038225"/>
                <a:gd name="connsiteY10" fmla="*/ 12382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225" h="771525">
                  <a:moveTo>
                    <a:pt x="333375" y="123825"/>
                  </a:moveTo>
                  <a:lnTo>
                    <a:pt x="581025" y="0"/>
                  </a:lnTo>
                  <a:lnTo>
                    <a:pt x="857250" y="28575"/>
                  </a:lnTo>
                  <a:lnTo>
                    <a:pt x="1038225" y="219075"/>
                  </a:lnTo>
                  <a:lnTo>
                    <a:pt x="866775" y="504825"/>
                  </a:lnTo>
                  <a:lnTo>
                    <a:pt x="590550" y="666750"/>
                  </a:lnTo>
                  <a:lnTo>
                    <a:pt x="257175" y="771525"/>
                  </a:lnTo>
                  <a:lnTo>
                    <a:pt x="0" y="771525"/>
                  </a:lnTo>
                  <a:lnTo>
                    <a:pt x="76200" y="485775"/>
                  </a:lnTo>
                  <a:lnTo>
                    <a:pt x="428625" y="390525"/>
                  </a:lnTo>
                  <a:lnTo>
                    <a:pt x="333375" y="123825"/>
                  </a:lnTo>
                  <a:close/>
                </a:path>
              </a:pathLst>
            </a:custGeom>
            <a:solidFill>
              <a:srgbClr val="FF5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Freeform: Shape 53">
              <a:extLst>
                <a:ext uri="{FF2B5EF4-FFF2-40B4-BE49-F238E27FC236}">
                  <a16:creationId xmlns:a16="http://schemas.microsoft.com/office/drawing/2014/main" id="{A5017D9D-F2E4-4BE1-825F-BF303D368B98}"/>
                </a:ext>
              </a:extLst>
            </p:cNvPr>
            <p:cNvSpPr/>
            <p:nvPr/>
          </p:nvSpPr>
          <p:spPr>
            <a:xfrm>
              <a:off x="5574644" y="1684215"/>
              <a:ext cx="3006131" cy="2151861"/>
            </a:xfrm>
            <a:custGeom>
              <a:avLst/>
              <a:gdLst>
                <a:gd name="connsiteX0" fmla="*/ 83944 w 3000519"/>
                <a:gd name="connsiteY0" fmla="*/ 1720982 h 2191591"/>
                <a:gd name="connsiteX1" fmla="*/ 20444 w 3000519"/>
                <a:gd name="connsiteY1" fmla="*/ 2013082 h 2191591"/>
                <a:gd name="connsiteX2" fmla="*/ 439544 w 3000519"/>
                <a:gd name="connsiteY2" fmla="*/ 2190882 h 2191591"/>
                <a:gd name="connsiteX3" fmla="*/ 1226944 w 3000519"/>
                <a:gd name="connsiteY3" fmla="*/ 1949582 h 2191591"/>
                <a:gd name="connsiteX4" fmla="*/ 1963544 w 3000519"/>
                <a:gd name="connsiteY4" fmla="*/ 2013082 h 2191591"/>
                <a:gd name="connsiteX5" fmla="*/ 2725544 w 3000519"/>
                <a:gd name="connsiteY5" fmla="*/ 1873382 h 2191591"/>
                <a:gd name="connsiteX6" fmla="*/ 2979544 w 3000519"/>
                <a:gd name="connsiteY6" fmla="*/ 819282 h 2191591"/>
                <a:gd name="connsiteX7" fmla="*/ 2242944 w 3000519"/>
                <a:gd name="connsiteY7" fmla="*/ 476382 h 2191591"/>
                <a:gd name="connsiteX8" fmla="*/ 2077844 w 3000519"/>
                <a:gd name="connsiteY8" fmla="*/ 19182 h 2191591"/>
                <a:gd name="connsiteX9" fmla="*/ 1938144 w 3000519"/>
                <a:gd name="connsiteY9" fmla="*/ 95382 h 2191591"/>
                <a:gd name="connsiteX10" fmla="*/ 1734944 w 3000519"/>
                <a:gd name="connsiteY10" fmla="*/ 184282 h 2191591"/>
                <a:gd name="connsiteX11" fmla="*/ 1646044 w 3000519"/>
                <a:gd name="connsiteY11" fmla="*/ 476382 h 2191591"/>
                <a:gd name="connsiteX12" fmla="*/ 1557144 w 3000519"/>
                <a:gd name="connsiteY12" fmla="*/ 857382 h 2191591"/>
                <a:gd name="connsiteX13" fmla="*/ 1404744 w 3000519"/>
                <a:gd name="connsiteY13" fmla="*/ 1251082 h 2191591"/>
                <a:gd name="connsiteX14" fmla="*/ 1138044 w 3000519"/>
                <a:gd name="connsiteY14" fmla="*/ 1543182 h 2191591"/>
                <a:gd name="connsiteX15" fmla="*/ 795144 w 3000519"/>
                <a:gd name="connsiteY15" fmla="*/ 1720982 h 2191591"/>
                <a:gd name="connsiteX16" fmla="*/ 249044 w 3000519"/>
                <a:gd name="connsiteY16" fmla="*/ 1733682 h 2191591"/>
                <a:gd name="connsiteX17" fmla="*/ 83944 w 3000519"/>
                <a:gd name="connsiteY17" fmla="*/ 1720982 h 2191591"/>
                <a:gd name="connsiteX0" fmla="*/ 83944 w 3000519"/>
                <a:gd name="connsiteY0" fmla="*/ 1722831 h 2193440"/>
                <a:gd name="connsiteX1" fmla="*/ 20444 w 3000519"/>
                <a:gd name="connsiteY1" fmla="*/ 2014931 h 2193440"/>
                <a:gd name="connsiteX2" fmla="*/ 439544 w 3000519"/>
                <a:gd name="connsiteY2" fmla="*/ 2192731 h 2193440"/>
                <a:gd name="connsiteX3" fmla="*/ 1226944 w 3000519"/>
                <a:gd name="connsiteY3" fmla="*/ 1951431 h 2193440"/>
                <a:gd name="connsiteX4" fmla="*/ 1963544 w 3000519"/>
                <a:gd name="connsiteY4" fmla="*/ 2014931 h 2193440"/>
                <a:gd name="connsiteX5" fmla="*/ 2725544 w 3000519"/>
                <a:gd name="connsiteY5" fmla="*/ 1875231 h 2193440"/>
                <a:gd name="connsiteX6" fmla="*/ 2979544 w 3000519"/>
                <a:gd name="connsiteY6" fmla="*/ 821131 h 2193440"/>
                <a:gd name="connsiteX7" fmla="*/ 2242944 w 3000519"/>
                <a:gd name="connsiteY7" fmla="*/ 478231 h 2193440"/>
                <a:gd name="connsiteX8" fmla="*/ 2077844 w 3000519"/>
                <a:gd name="connsiteY8" fmla="*/ 21031 h 2193440"/>
                <a:gd name="connsiteX9" fmla="*/ 1925444 w 3000519"/>
                <a:gd name="connsiteY9" fmla="*/ 87706 h 2193440"/>
                <a:gd name="connsiteX10" fmla="*/ 1734944 w 3000519"/>
                <a:gd name="connsiteY10" fmla="*/ 186131 h 2193440"/>
                <a:gd name="connsiteX11" fmla="*/ 1646044 w 3000519"/>
                <a:gd name="connsiteY11" fmla="*/ 478231 h 2193440"/>
                <a:gd name="connsiteX12" fmla="*/ 1557144 w 3000519"/>
                <a:gd name="connsiteY12" fmla="*/ 859231 h 2193440"/>
                <a:gd name="connsiteX13" fmla="*/ 1404744 w 3000519"/>
                <a:gd name="connsiteY13" fmla="*/ 1252931 h 2193440"/>
                <a:gd name="connsiteX14" fmla="*/ 1138044 w 3000519"/>
                <a:gd name="connsiteY14" fmla="*/ 1545031 h 2193440"/>
                <a:gd name="connsiteX15" fmla="*/ 795144 w 3000519"/>
                <a:gd name="connsiteY15" fmla="*/ 1722831 h 2193440"/>
                <a:gd name="connsiteX16" fmla="*/ 249044 w 3000519"/>
                <a:gd name="connsiteY16" fmla="*/ 1735531 h 2193440"/>
                <a:gd name="connsiteX17" fmla="*/ 83944 w 3000519"/>
                <a:gd name="connsiteY17" fmla="*/ 1722831 h 2193440"/>
                <a:gd name="connsiteX0" fmla="*/ 83944 w 3000519"/>
                <a:gd name="connsiteY0" fmla="*/ 1690235 h 2160844"/>
                <a:gd name="connsiteX1" fmla="*/ 20444 w 3000519"/>
                <a:gd name="connsiteY1" fmla="*/ 1982335 h 2160844"/>
                <a:gd name="connsiteX2" fmla="*/ 439544 w 3000519"/>
                <a:gd name="connsiteY2" fmla="*/ 2160135 h 2160844"/>
                <a:gd name="connsiteX3" fmla="*/ 1226944 w 3000519"/>
                <a:gd name="connsiteY3" fmla="*/ 1918835 h 2160844"/>
                <a:gd name="connsiteX4" fmla="*/ 1963544 w 3000519"/>
                <a:gd name="connsiteY4" fmla="*/ 1982335 h 2160844"/>
                <a:gd name="connsiteX5" fmla="*/ 2725544 w 3000519"/>
                <a:gd name="connsiteY5" fmla="*/ 1842635 h 2160844"/>
                <a:gd name="connsiteX6" fmla="*/ 2979544 w 3000519"/>
                <a:gd name="connsiteY6" fmla="*/ 788535 h 2160844"/>
                <a:gd name="connsiteX7" fmla="*/ 2242944 w 3000519"/>
                <a:gd name="connsiteY7" fmla="*/ 445635 h 2160844"/>
                <a:gd name="connsiteX8" fmla="*/ 2096894 w 3000519"/>
                <a:gd name="connsiteY8" fmla="*/ 26535 h 2160844"/>
                <a:gd name="connsiteX9" fmla="*/ 1925444 w 3000519"/>
                <a:gd name="connsiteY9" fmla="*/ 55110 h 2160844"/>
                <a:gd name="connsiteX10" fmla="*/ 1734944 w 3000519"/>
                <a:gd name="connsiteY10" fmla="*/ 153535 h 2160844"/>
                <a:gd name="connsiteX11" fmla="*/ 1646044 w 3000519"/>
                <a:gd name="connsiteY11" fmla="*/ 445635 h 2160844"/>
                <a:gd name="connsiteX12" fmla="*/ 1557144 w 3000519"/>
                <a:gd name="connsiteY12" fmla="*/ 826635 h 2160844"/>
                <a:gd name="connsiteX13" fmla="*/ 1404744 w 3000519"/>
                <a:gd name="connsiteY13" fmla="*/ 1220335 h 2160844"/>
                <a:gd name="connsiteX14" fmla="*/ 1138044 w 3000519"/>
                <a:gd name="connsiteY14" fmla="*/ 1512435 h 2160844"/>
                <a:gd name="connsiteX15" fmla="*/ 795144 w 3000519"/>
                <a:gd name="connsiteY15" fmla="*/ 1690235 h 2160844"/>
                <a:gd name="connsiteX16" fmla="*/ 249044 w 3000519"/>
                <a:gd name="connsiteY16" fmla="*/ 1702935 h 2160844"/>
                <a:gd name="connsiteX17" fmla="*/ 83944 w 3000519"/>
                <a:gd name="connsiteY17" fmla="*/ 1690235 h 2160844"/>
                <a:gd name="connsiteX0" fmla="*/ 83944 w 3000519"/>
                <a:gd name="connsiteY0" fmla="*/ 1693118 h 2163727"/>
                <a:gd name="connsiteX1" fmla="*/ 20444 w 3000519"/>
                <a:gd name="connsiteY1" fmla="*/ 1985218 h 2163727"/>
                <a:gd name="connsiteX2" fmla="*/ 439544 w 3000519"/>
                <a:gd name="connsiteY2" fmla="*/ 2163018 h 2163727"/>
                <a:gd name="connsiteX3" fmla="*/ 1226944 w 3000519"/>
                <a:gd name="connsiteY3" fmla="*/ 1921718 h 2163727"/>
                <a:gd name="connsiteX4" fmla="*/ 1963544 w 3000519"/>
                <a:gd name="connsiteY4" fmla="*/ 1985218 h 2163727"/>
                <a:gd name="connsiteX5" fmla="*/ 2725544 w 3000519"/>
                <a:gd name="connsiteY5" fmla="*/ 1845518 h 2163727"/>
                <a:gd name="connsiteX6" fmla="*/ 2979544 w 3000519"/>
                <a:gd name="connsiteY6" fmla="*/ 791418 h 2163727"/>
                <a:gd name="connsiteX7" fmla="*/ 2242944 w 3000519"/>
                <a:gd name="connsiteY7" fmla="*/ 448518 h 2163727"/>
                <a:gd name="connsiteX8" fmla="*/ 2096894 w 3000519"/>
                <a:gd name="connsiteY8" fmla="*/ 29418 h 2163727"/>
                <a:gd name="connsiteX9" fmla="*/ 1922269 w 3000519"/>
                <a:gd name="connsiteY9" fmla="*/ 48468 h 2163727"/>
                <a:gd name="connsiteX10" fmla="*/ 1734944 w 3000519"/>
                <a:gd name="connsiteY10" fmla="*/ 156418 h 2163727"/>
                <a:gd name="connsiteX11" fmla="*/ 1646044 w 3000519"/>
                <a:gd name="connsiteY11" fmla="*/ 448518 h 2163727"/>
                <a:gd name="connsiteX12" fmla="*/ 1557144 w 3000519"/>
                <a:gd name="connsiteY12" fmla="*/ 829518 h 2163727"/>
                <a:gd name="connsiteX13" fmla="*/ 1404744 w 3000519"/>
                <a:gd name="connsiteY13" fmla="*/ 1223218 h 2163727"/>
                <a:gd name="connsiteX14" fmla="*/ 1138044 w 3000519"/>
                <a:gd name="connsiteY14" fmla="*/ 1515318 h 2163727"/>
                <a:gd name="connsiteX15" fmla="*/ 795144 w 3000519"/>
                <a:gd name="connsiteY15" fmla="*/ 1693118 h 2163727"/>
                <a:gd name="connsiteX16" fmla="*/ 249044 w 3000519"/>
                <a:gd name="connsiteY16" fmla="*/ 1705818 h 2163727"/>
                <a:gd name="connsiteX17" fmla="*/ 83944 w 3000519"/>
                <a:gd name="connsiteY17" fmla="*/ 1693118 h 2163727"/>
                <a:gd name="connsiteX0" fmla="*/ 83944 w 3000519"/>
                <a:gd name="connsiteY0" fmla="*/ 1681010 h 2151619"/>
                <a:gd name="connsiteX1" fmla="*/ 20444 w 3000519"/>
                <a:gd name="connsiteY1" fmla="*/ 1973110 h 2151619"/>
                <a:gd name="connsiteX2" fmla="*/ 439544 w 3000519"/>
                <a:gd name="connsiteY2" fmla="*/ 2150910 h 2151619"/>
                <a:gd name="connsiteX3" fmla="*/ 1226944 w 3000519"/>
                <a:gd name="connsiteY3" fmla="*/ 1909610 h 2151619"/>
                <a:gd name="connsiteX4" fmla="*/ 1963544 w 3000519"/>
                <a:gd name="connsiteY4" fmla="*/ 1973110 h 2151619"/>
                <a:gd name="connsiteX5" fmla="*/ 2725544 w 3000519"/>
                <a:gd name="connsiteY5" fmla="*/ 1833410 h 2151619"/>
                <a:gd name="connsiteX6" fmla="*/ 2979544 w 3000519"/>
                <a:gd name="connsiteY6" fmla="*/ 779310 h 2151619"/>
                <a:gd name="connsiteX7" fmla="*/ 2242944 w 3000519"/>
                <a:gd name="connsiteY7" fmla="*/ 436410 h 2151619"/>
                <a:gd name="connsiteX8" fmla="*/ 2100069 w 3000519"/>
                <a:gd name="connsiteY8" fmla="*/ 33185 h 2151619"/>
                <a:gd name="connsiteX9" fmla="*/ 1922269 w 3000519"/>
                <a:gd name="connsiteY9" fmla="*/ 36360 h 2151619"/>
                <a:gd name="connsiteX10" fmla="*/ 1734944 w 3000519"/>
                <a:gd name="connsiteY10" fmla="*/ 144310 h 2151619"/>
                <a:gd name="connsiteX11" fmla="*/ 1646044 w 3000519"/>
                <a:gd name="connsiteY11" fmla="*/ 436410 h 2151619"/>
                <a:gd name="connsiteX12" fmla="*/ 1557144 w 3000519"/>
                <a:gd name="connsiteY12" fmla="*/ 817410 h 2151619"/>
                <a:gd name="connsiteX13" fmla="*/ 1404744 w 3000519"/>
                <a:gd name="connsiteY13" fmla="*/ 1211110 h 2151619"/>
                <a:gd name="connsiteX14" fmla="*/ 1138044 w 3000519"/>
                <a:gd name="connsiteY14" fmla="*/ 1503210 h 2151619"/>
                <a:gd name="connsiteX15" fmla="*/ 795144 w 3000519"/>
                <a:gd name="connsiteY15" fmla="*/ 1681010 h 2151619"/>
                <a:gd name="connsiteX16" fmla="*/ 249044 w 3000519"/>
                <a:gd name="connsiteY16" fmla="*/ 1693710 h 2151619"/>
                <a:gd name="connsiteX17" fmla="*/ 83944 w 3000519"/>
                <a:gd name="connsiteY17" fmla="*/ 1681010 h 2151619"/>
                <a:gd name="connsiteX0" fmla="*/ 83944 w 3000519"/>
                <a:gd name="connsiteY0" fmla="*/ 1681146 h 2151755"/>
                <a:gd name="connsiteX1" fmla="*/ 20444 w 3000519"/>
                <a:gd name="connsiteY1" fmla="*/ 1973246 h 2151755"/>
                <a:gd name="connsiteX2" fmla="*/ 439544 w 3000519"/>
                <a:gd name="connsiteY2" fmla="*/ 2151046 h 2151755"/>
                <a:gd name="connsiteX3" fmla="*/ 1226944 w 3000519"/>
                <a:gd name="connsiteY3" fmla="*/ 1909746 h 2151755"/>
                <a:gd name="connsiteX4" fmla="*/ 1963544 w 3000519"/>
                <a:gd name="connsiteY4" fmla="*/ 1973246 h 2151755"/>
                <a:gd name="connsiteX5" fmla="*/ 2725544 w 3000519"/>
                <a:gd name="connsiteY5" fmla="*/ 1833546 h 2151755"/>
                <a:gd name="connsiteX6" fmla="*/ 2979544 w 3000519"/>
                <a:gd name="connsiteY6" fmla="*/ 779446 h 2151755"/>
                <a:gd name="connsiteX7" fmla="*/ 2242944 w 3000519"/>
                <a:gd name="connsiteY7" fmla="*/ 436546 h 2151755"/>
                <a:gd name="connsiteX8" fmla="*/ 2100069 w 3000519"/>
                <a:gd name="connsiteY8" fmla="*/ 33321 h 2151755"/>
                <a:gd name="connsiteX9" fmla="*/ 1922269 w 3000519"/>
                <a:gd name="connsiteY9" fmla="*/ 36496 h 2151755"/>
                <a:gd name="connsiteX10" fmla="*/ 1734944 w 3000519"/>
                <a:gd name="connsiteY10" fmla="*/ 147621 h 2151755"/>
                <a:gd name="connsiteX11" fmla="*/ 1646044 w 3000519"/>
                <a:gd name="connsiteY11" fmla="*/ 436546 h 2151755"/>
                <a:gd name="connsiteX12" fmla="*/ 1557144 w 3000519"/>
                <a:gd name="connsiteY12" fmla="*/ 817546 h 2151755"/>
                <a:gd name="connsiteX13" fmla="*/ 1404744 w 3000519"/>
                <a:gd name="connsiteY13" fmla="*/ 1211246 h 2151755"/>
                <a:gd name="connsiteX14" fmla="*/ 1138044 w 3000519"/>
                <a:gd name="connsiteY14" fmla="*/ 1503346 h 2151755"/>
                <a:gd name="connsiteX15" fmla="*/ 795144 w 3000519"/>
                <a:gd name="connsiteY15" fmla="*/ 1681146 h 2151755"/>
                <a:gd name="connsiteX16" fmla="*/ 249044 w 3000519"/>
                <a:gd name="connsiteY16" fmla="*/ 1693846 h 2151755"/>
                <a:gd name="connsiteX17" fmla="*/ 83944 w 3000519"/>
                <a:gd name="connsiteY17" fmla="*/ 1681146 h 2151755"/>
                <a:gd name="connsiteX0" fmla="*/ 83944 w 3000519"/>
                <a:gd name="connsiteY0" fmla="*/ 1681284 h 2151893"/>
                <a:gd name="connsiteX1" fmla="*/ 20444 w 3000519"/>
                <a:gd name="connsiteY1" fmla="*/ 1973384 h 2151893"/>
                <a:gd name="connsiteX2" fmla="*/ 439544 w 3000519"/>
                <a:gd name="connsiteY2" fmla="*/ 2151184 h 2151893"/>
                <a:gd name="connsiteX3" fmla="*/ 1226944 w 3000519"/>
                <a:gd name="connsiteY3" fmla="*/ 1909884 h 2151893"/>
                <a:gd name="connsiteX4" fmla="*/ 1963544 w 3000519"/>
                <a:gd name="connsiteY4" fmla="*/ 1973384 h 2151893"/>
                <a:gd name="connsiteX5" fmla="*/ 2725544 w 3000519"/>
                <a:gd name="connsiteY5" fmla="*/ 1833684 h 2151893"/>
                <a:gd name="connsiteX6" fmla="*/ 2979544 w 3000519"/>
                <a:gd name="connsiteY6" fmla="*/ 779584 h 2151893"/>
                <a:gd name="connsiteX7" fmla="*/ 2242944 w 3000519"/>
                <a:gd name="connsiteY7" fmla="*/ 436684 h 2151893"/>
                <a:gd name="connsiteX8" fmla="*/ 2100069 w 3000519"/>
                <a:gd name="connsiteY8" fmla="*/ 33459 h 2151893"/>
                <a:gd name="connsiteX9" fmla="*/ 1922269 w 3000519"/>
                <a:gd name="connsiteY9" fmla="*/ 36634 h 2151893"/>
                <a:gd name="connsiteX10" fmla="*/ 1747644 w 3000519"/>
                <a:gd name="connsiteY10" fmla="*/ 150934 h 2151893"/>
                <a:gd name="connsiteX11" fmla="*/ 1646044 w 3000519"/>
                <a:gd name="connsiteY11" fmla="*/ 436684 h 2151893"/>
                <a:gd name="connsiteX12" fmla="*/ 1557144 w 3000519"/>
                <a:gd name="connsiteY12" fmla="*/ 817684 h 2151893"/>
                <a:gd name="connsiteX13" fmla="*/ 1404744 w 3000519"/>
                <a:gd name="connsiteY13" fmla="*/ 1211384 h 2151893"/>
                <a:gd name="connsiteX14" fmla="*/ 1138044 w 3000519"/>
                <a:gd name="connsiteY14" fmla="*/ 1503484 h 2151893"/>
                <a:gd name="connsiteX15" fmla="*/ 795144 w 3000519"/>
                <a:gd name="connsiteY15" fmla="*/ 1681284 h 2151893"/>
                <a:gd name="connsiteX16" fmla="*/ 249044 w 3000519"/>
                <a:gd name="connsiteY16" fmla="*/ 1693984 h 2151893"/>
                <a:gd name="connsiteX17" fmla="*/ 83944 w 3000519"/>
                <a:gd name="connsiteY17" fmla="*/ 1681284 h 2151893"/>
                <a:gd name="connsiteX0" fmla="*/ 83944 w 3000519"/>
                <a:gd name="connsiteY0" fmla="*/ 1681284 h 2151893"/>
                <a:gd name="connsiteX1" fmla="*/ 20444 w 3000519"/>
                <a:gd name="connsiteY1" fmla="*/ 1973384 h 2151893"/>
                <a:gd name="connsiteX2" fmla="*/ 439544 w 3000519"/>
                <a:gd name="connsiteY2" fmla="*/ 2151184 h 2151893"/>
                <a:gd name="connsiteX3" fmla="*/ 1226944 w 3000519"/>
                <a:gd name="connsiteY3" fmla="*/ 1909884 h 2151893"/>
                <a:gd name="connsiteX4" fmla="*/ 1963544 w 3000519"/>
                <a:gd name="connsiteY4" fmla="*/ 1973384 h 2151893"/>
                <a:gd name="connsiteX5" fmla="*/ 2725544 w 3000519"/>
                <a:gd name="connsiteY5" fmla="*/ 1833684 h 2151893"/>
                <a:gd name="connsiteX6" fmla="*/ 2979544 w 3000519"/>
                <a:gd name="connsiteY6" fmla="*/ 779584 h 2151893"/>
                <a:gd name="connsiteX7" fmla="*/ 2242944 w 3000519"/>
                <a:gd name="connsiteY7" fmla="*/ 436684 h 2151893"/>
                <a:gd name="connsiteX8" fmla="*/ 2100069 w 3000519"/>
                <a:gd name="connsiteY8" fmla="*/ 33459 h 2151893"/>
                <a:gd name="connsiteX9" fmla="*/ 1922269 w 3000519"/>
                <a:gd name="connsiteY9" fmla="*/ 36634 h 2151893"/>
                <a:gd name="connsiteX10" fmla="*/ 1747644 w 3000519"/>
                <a:gd name="connsiteY10" fmla="*/ 150934 h 2151893"/>
                <a:gd name="connsiteX11" fmla="*/ 1646044 w 3000519"/>
                <a:gd name="connsiteY11" fmla="*/ 436684 h 2151893"/>
                <a:gd name="connsiteX12" fmla="*/ 1557144 w 3000519"/>
                <a:gd name="connsiteY12" fmla="*/ 817684 h 2151893"/>
                <a:gd name="connsiteX13" fmla="*/ 1404744 w 3000519"/>
                <a:gd name="connsiteY13" fmla="*/ 1211384 h 2151893"/>
                <a:gd name="connsiteX14" fmla="*/ 1138044 w 3000519"/>
                <a:gd name="connsiteY14" fmla="*/ 1503484 h 2151893"/>
                <a:gd name="connsiteX15" fmla="*/ 779269 w 3000519"/>
                <a:gd name="connsiteY15" fmla="*/ 1671759 h 2151893"/>
                <a:gd name="connsiteX16" fmla="*/ 249044 w 3000519"/>
                <a:gd name="connsiteY16" fmla="*/ 1693984 h 2151893"/>
                <a:gd name="connsiteX17" fmla="*/ 83944 w 3000519"/>
                <a:gd name="connsiteY17" fmla="*/ 1681284 h 2151893"/>
                <a:gd name="connsiteX0" fmla="*/ 67331 w 3006131"/>
                <a:gd name="connsiteY0" fmla="*/ 1716209 h 2151861"/>
                <a:gd name="connsiteX1" fmla="*/ 26056 w 3006131"/>
                <a:gd name="connsiteY1" fmla="*/ 1973384 h 2151861"/>
                <a:gd name="connsiteX2" fmla="*/ 445156 w 3006131"/>
                <a:gd name="connsiteY2" fmla="*/ 2151184 h 2151861"/>
                <a:gd name="connsiteX3" fmla="*/ 1232556 w 3006131"/>
                <a:gd name="connsiteY3" fmla="*/ 1909884 h 2151861"/>
                <a:gd name="connsiteX4" fmla="*/ 1969156 w 3006131"/>
                <a:gd name="connsiteY4" fmla="*/ 1973384 h 2151861"/>
                <a:gd name="connsiteX5" fmla="*/ 2731156 w 3006131"/>
                <a:gd name="connsiteY5" fmla="*/ 1833684 h 2151861"/>
                <a:gd name="connsiteX6" fmla="*/ 2985156 w 3006131"/>
                <a:gd name="connsiteY6" fmla="*/ 779584 h 2151861"/>
                <a:gd name="connsiteX7" fmla="*/ 2248556 w 3006131"/>
                <a:gd name="connsiteY7" fmla="*/ 436684 h 2151861"/>
                <a:gd name="connsiteX8" fmla="*/ 2105681 w 3006131"/>
                <a:gd name="connsiteY8" fmla="*/ 33459 h 2151861"/>
                <a:gd name="connsiteX9" fmla="*/ 1927881 w 3006131"/>
                <a:gd name="connsiteY9" fmla="*/ 36634 h 2151861"/>
                <a:gd name="connsiteX10" fmla="*/ 1753256 w 3006131"/>
                <a:gd name="connsiteY10" fmla="*/ 150934 h 2151861"/>
                <a:gd name="connsiteX11" fmla="*/ 1651656 w 3006131"/>
                <a:gd name="connsiteY11" fmla="*/ 436684 h 2151861"/>
                <a:gd name="connsiteX12" fmla="*/ 1562756 w 3006131"/>
                <a:gd name="connsiteY12" fmla="*/ 817684 h 2151861"/>
                <a:gd name="connsiteX13" fmla="*/ 1410356 w 3006131"/>
                <a:gd name="connsiteY13" fmla="*/ 1211384 h 2151861"/>
                <a:gd name="connsiteX14" fmla="*/ 1143656 w 3006131"/>
                <a:gd name="connsiteY14" fmla="*/ 1503484 h 2151861"/>
                <a:gd name="connsiteX15" fmla="*/ 784881 w 3006131"/>
                <a:gd name="connsiteY15" fmla="*/ 1671759 h 2151861"/>
                <a:gd name="connsiteX16" fmla="*/ 254656 w 3006131"/>
                <a:gd name="connsiteY16" fmla="*/ 1693984 h 2151861"/>
                <a:gd name="connsiteX17" fmla="*/ 67331 w 3006131"/>
                <a:gd name="connsiteY17" fmla="*/ 1716209 h 2151861"/>
                <a:gd name="connsiteX0" fmla="*/ 67331 w 3006131"/>
                <a:gd name="connsiteY0" fmla="*/ 1716209 h 2151861"/>
                <a:gd name="connsiteX1" fmla="*/ 26056 w 3006131"/>
                <a:gd name="connsiteY1" fmla="*/ 1973384 h 2151861"/>
                <a:gd name="connsiteX2" fmla="*/ 445156 w 3006131"/>
                <a:gd name="connsiteY2" fmla="*/ 2151184 h 2151861"/>
                <a:gd name="connsiteX3" fmla="*/ 1232556 w 3006131"/>
                <a:gd name="connsiteY3" fmla="*/ 1909884 h 2151861"/>
                <a:gd name="connsiteX4" fmla="*/ 1969156 w 3006131"/>
                <a:gd name="connsiteY4" fmla="*/ 1973384 h 2151861"/>
                <a:gd name="connsiteX5" fmla="*/ 2731156 w 3006131"/>
                <a:gd name="connsiteY5" fmla="*/ 1833684 h 2151861"/>
                <a:gd name="connsiteX6" fmla="*/ 2985156 w 3006131"/>
                <a:gd name="connsiteY6" fmla="*/ 779584 h 2151861"/>
                <a:gd name="connsiteX7" fmla="*/ 2248556 w 3006131"/>
                <a:gd name="connsiteY7" fmla="*/ 436684 h 2151861"/>
                <a:gd name="connsiteX8" fmla="*/ 2105681 w 3006131"/>
                <a:gd name="connsiteY8" fmla="*/ 33459 h 2151861"/>
                <a:gd name="connsiteX9" fmla="*/ 1927881 w 3006131"/>
                <a:gd name="connsiteY9" fmla="*/ 36634 h 2151861"/>
                <a:gd name="connsiteX10" fmla="*/ 1753256 w 3006131"/>
                <a:gd name="connsiteY10" fmla="*/ 150934 h 2151861"/>
                <a:gd name="connsiteX11" fmla="*/ 1651656 w 3006131"/>
                <a:gd name="connsiteY11" fmla="*/ 436684 h 2151861"/>
                <a:gd name="connsiteX12" fmla="*/ 1562756 w 3006131"/>
                <a:gd name="connsiteY12" fmla="*/ 817684 h 2151861"/>
                <a:gd name="connsiteX13" fmla="*/ 1410356 w 3006131"/>
                <a:gd name="connsiteY13" fmla="*/ 1211384 h 2151861"/>
                <a:gd name="connsiteX14" fmla="*/ 1143656 w 3006131"/>
                <a:gd name="connsiteY14" fmla="*/ 1503484 h 2151861"/>
                <a:gd name="connsiteX15" fmla="*/ 784881 w 3006131"/>
                <a:gd name="connsiteY15" fmla="*/ 1671759 h 2151861"/>
                <a:gd name="connsiteX16" fmla="*/ 254656 w 3006131"/>
                <a:gd name="connsiteY16" fmla="*/ 1703509 h 2151861"/>
                <a:gd name="connsiteX17" fmla="*/ 67331 w 3006131"/>
                <a:gd name="connsiteY17" fmla="*/ 1716209 h 2151861"/>
                <a:gd name="connsiteX0" fmla="*/ 67331 w 3006131"/>
                <a:gd name="connsiteY0" fmla="*/ 1716209 h 2151861"/>
                <a:gd name="connsiteX1" fmla="*/ 26056 w 3006131"/>
                <a:gd name="connsiteY1" fmla="*/ 1973384 h 2151861"/>
                <a:gd name="connsiteX2" fmla="*/ 445156 w 3006131"/>
                <a:gd name="connsiteY2" fmla="*/ 2151184 h 2151861"/>
                <a:gd name="connsiteX3" fmla="*/ 1232556 w 3006131"/>
                <a:gd name="connsiteY3" fmla="*/ 1909884 h 2151861"/>
                <a:gd name="connsiteX4" fmla="*/ 1969156 w 3006131"/>
                <a:gd name="connsiteY4" fmla="*/ 1973384 h 2151861"/>
                <a:gd name="connsiteX5" fmla="*/ 2731156 w 3006131"/>
                <a:gd name="connsiteY5" fmla="*/ 1833684 h 2151861"/>
                <a:gd name="connsiteX6" fmla="*/ 2985156 w 3006131"/>
                <a:gd name="connsiteY6" fmla="*/ 779584 h 2151861"/>
                <a:gd name="connsiteX7" fmla="*/ 2248556 w 3006131"/>
                <a:gd name="connsiteY7" fmla="*/ 436684 h 2151861"/>
                <a:gd name="connsiteX8" fmla="*/ 2105681 w 3006131"/>
                <a:gd name="connsiteY8" fmla="*/ 33459 h 2151861"/>
                <a:gd name="connsiteX9" fmla="*/ 1927881 w 3006131"/>
                <a:gd name="connsiteY9" fmla="*/ 36634 h 2151861"/>
                <a:gd name="connsiteX10" fmla="*/ 1753256 w 3006131"/>
                <a:gd name="connsiteY10" fmla="*/ 150934 h 2151861"/>
                <a:gd name="connsiteX11" fmla="*/ 1651656 w 3006131"/>
                <a:gd name="connsiteY11" fmla="*/ 436684 h 2151861"/>
                <a:gd name="connsiteX12" fmla="*/ 1562756 w 3006131"/>
                <a:gd name="connsiteY12" fmla="*/ 817684 h 2151861"/>
                <a:gd name="connsiteX13" fmla="*/ 1410356 w 3006131"/>
                <a:gd name="connsiteY13" fmla="*/ 1211384 h 2151861"/>
                <a:gd name="connsiteX14" fmla="*/ 1143656 w 3006131"/>
                <a:gd name="connsiteY14" fmla="*/ 1503484 h 2151861"/>
                <a:gd name="connsiteX15" fmla="*/ 756306 w 3006131"/>
                <a:gd name="connsiteY15" fmla="*/ 1674934 h 2151861"/>
                <a:gd name="connsiteX16" fmla="*/ 254656 w 3006131"/>
                <a:gd name="connsiteY16" fmla="*/ 1703509 h 2151861"/>
                <a:gd name="connsiteX17" fmla="*/ 67331 w 3006131"/>
                <a:gd name="connsiteY17" fmla="*/ 1716209 h 2151861"/>
                <a:gd name="connsiteX0" fmla="*/ 67331 w 3006131"/>
                <a:gd name="connsiteY0" fmla="*/ 1716209 h 2151861"/>
                <a:gd name="connsiteX1" fmla="*/ 26056 w 3006131"/>
                <a:gd name="connsiteY1" fmla="*/ 1973384 h 2151861"/>
                <a:gd name="connsiteX2" fmla="*/ 445156 w 3006131"/>
                <a:gd name="connsiteY2" fmla="*/ 2151184 h 2151861"/>
                <a:gd name="connsiteX3" fmla="*/ 1232556 w 3006131"/>
                <a:gd name="connsiteY3" fmla="*/ 1909884 h 2151861"/>
                <a:gd name="connsiteX4" fmla="*/ 1969156 w 3006131"/>
                <a:gd name="connsiteY4" fmla="*/ 1973384 h 2151861"/>
                <a:gd name="connsiteX5" fmla="*/ 2731156 w 3006131"/>
                <a:gd name="connsiteY5" fmla="*/ 1833684 h 2151861"/>
                <a:gd name="connsiteX6" fmla="*/ 2985156 w 3006131"/>
                <a:gd name="connsiteY6" fmla="*/ 779584 h 2151861"/>
                <a:gd name="connsiteX7" fmla="*/ 2248556 w 3006131"/>
                <a:gd name="connsiteY7" fmla="*/ 436684 h 2151861"/>
                <a:gd name="connsiteX8" fmla="*/ 2105681 w 3006131"/>
                <a:gd name="connsiteY8" fmla="*/ 33459 h 2151861"/>
                <a:gd name="connsiteX9" fmla="*/ 1927881 w 3006131"/>
                <a:gd name="connsiteY9" fmla="*/ 36634 h 2151861"/>
                <a:gd name="connsiteX10" fmla="*/ 1753256 w 3006131"/>
                <a:gd name="connsiteY10" fmla="*/ 150934 h 2151861"/>
                <a:gd name="connsiteX11" fmla="*/ 1651656 w 3006131"/>
                <a:gd name="connsiteY11" fmla="*/ 436684 h 2151861"/>
                <a:gd name="connsiteX12" fmla="*/ 1562756 w 3006131"/>
                <a:gd name="connsiteY12" fmla="*/ 817684 h 2151861"/>
                <a:gd name="connsiteX13" fmla="*/ 1410356 w 3006131"/>
                <a:gd name="connsiteY13" fmla="*/ 1211384 h 2151861"/>
                <a:gd name="connsiteX14" fmla="*/ 1153181 w 3006131"/>
                <a:gd name="connsiteY14" fmla="*/ 1503484 h 2151861"/>
                <a:gd name="connsiteX15" fmla="*/ 756306 w 3006131"/>
                <a:gd name="connsiteY15" fmla="*/ 1674934 h 2151861"/>
                <a:gd name="connsiteX16" fmla="*/ 254656 w 3006131"/>
                <a:gd name="connsiteY16" fmla="*/ 1703509 h 2151861"/>
                <a:gd name="connsiteX17" fmla="*/ 67331 w 3006131"/>
                <a:gd name="connsiteY17" fmla="*/ 1716209 h 2151861"/>
                <a:gd name="connsiteX0" fmla="*/ 67331 w 3006131"/>
                <a:gd name="connsiteY0" fmla="*/ 1716209 h 2151861"/>
                <a:gd name="connsiteX1" fmla="*/ 26056 w 3006131"/>
                <a:gd name="connsiteY1" fmla="*/ 1973384 h 2151861"/>
                <a:gd name="connsiteX2" fmla="*/ 445156 w 3006131"/>
                <a:gd name="connsiteY2" fmla="*/ 2151184 h 2151861"/>
                <a:gd name="connsiteX3" fmla="*/ 1232556 w 3006131"/>
                <a:gd name="connsiteY3" fmla="*/ 1909884 h 2151861"/>
                <a:gd name="connsiteX4" fmla="*/ 1969156 w 3006131"/>
                <a:gd name="connsiteY4" fmla="*/ 1973384 h 2151861"/>
                <a:gd name="connsiteX5" fmla="*/ 2731156 w 3006131"/>
                <a:gd name="connsiteY5" fmla="*/ 1833684 h 2151861"/>
                <a:gd name="connsiteX6" fmla="*/ 2985156 w 3006131"/>
                <a:gd name="connsiteY6" fmla="*/ 779584 h 2151861"/>
                <a:gd name="connsiteX7" fmla="*/ 2248556 w 3006131"/>
                <a:gd name="connsiteY7" fmla="*/ 436684 h 2151861"/>
                <a:gd name="connsiteX8" fmla="*/ 2105681 w 3006131"/>
                <a:gd name="connsiteY8" fmla="*/ 33459 h 2151861"/>
                <a:gd name="connsiteX9" fmla="*/ 1927881 w 3006131"/>
                <a:gd name="connsiteY9" fmla="*/ 36634 h 2151861"/>
                <a:gd name="connsiteX10" fmla="*/ 1753256 w 3006131"/>
                <a:gd name="connsiteY10" fmla="*/ 150934 h 2151861"/>
                <a:gd name="connsiteX11" fmla="*/ 1651656 w 3006131"/>
                <a:gd name="connsiteY11" fmla="*/ 436684 h 2151861"/>
                <a:gd name="connsiteX12" fmla="*/ 1562756 w 3006131"/>
                <a:gd name="connsiteY12" fmla="*/ 817684 h 2151861"/>
                <a:gd name="connsiteX13" fmla="*/ 1410356 w 3006131"/>
                <a:gd name="connsiteY13" fmla="*/ 1211384 h 2151861"/>
                <a:gd name="connsiteX14" fmla="*/ 1137306 w 3006131"/>
                <a:gd name="connsiteY14" fmla="*/ 1519359 h 2151861"/>
                <a:gd name="connsiteX15" fmla="*/ 756306 w 3006131"/>
                <a:gd name="connsiteY15" fmla="*/ 1674934 h 2151861"/>
                <a:gd name="connsiteX16" fmla="*/ 254656 w 3006131"/>
                <a:gd name="connsiteY16" fmla="*/ 1703509 h 2151861"/>
                <a:gd name="connsiteX17" fmla="*/ 67331 w 3006131"/>
                <a:gd name="connsiteY17" fmla="*/ 1716209 h 21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06131" h="2151861">
                  <a:moveTo>
                    <a:pt x="67331" y="1716209"/>
                  </a:moveTo>
                  <a:cubicBezTo>
                    <a:pt x="29231" y="1761188"/>
                    <a:pt x="-36915" y="1900888"/>
                    <a:pt x="26056" y="1973384"/>
                  </a:cubicBezTo>
                  <a:cubicBezTo>
                    <a:pt x="89027" y="2045880"/>
                    <a:pt x="244073" y="2161767"/>
                    <a:pt x="445156" y="2151184"/>
                  </a:cubicBezTo>
                  <a:cubicBezTo>
                    <a:pt x="646239" y="2140601"/>
                    <a:pt x="978556" y="1939517"/>
                    <a:pt x="1232556" y="1909884"/>
                  </a:cubicBezTo>
                  <a:cubicBezTo>
                    <a:pt x="1486556" y="1880251"/>
                    <a:pt x="1719389" y="1986084"/>
                    <a:pt x="1969156" y="1973384"/>
                  </a:cubicBezTo>
                  <a:cubicBezTo>
                    <a:pt x="2218923" y="1960684"/>
                    <a:pt x="2561823" y="2032651"/>
                    <a:pt x="2731156" y="1833684"/>
                  </a:cubicBezTo>
                  <a:cubicBezTo>
                    <a:pt x="2900489" y="1634717"/>
                    <a:pt x="3065589" y="1012417"/>
                    <a:pt x="2985156" y="779584"/>
                  </a:cubicBezTo>
                  <a:cubicBezTo>
                    <a:pt x="2904723" y="546751"/>
                    <a:pt x="2395135" y="561038"/>
                    <a:pt x="2248556" y="436684"/>
                  </a:cubicBezTo>
                  <a:cubicBezTo>
                    <a:pt x="2101977" y="312330"/>
                    <a:pt x="2159127" y="100134"/>
                    <a:pt x="2105681" y="33459"/>
                  </a:cubicBezTo>
                  <a:cubicBezTo>
                    <a:pt x="2052235" y="-33216"/>
                    <a:pt x="1986618" y="17055"/>
                    <a:pt x="1927881" y="36634"/>
                  </a:cubicBezTo>
                  <a:cubicBezTo>
                    <a:pt x="1869144" y="56213"/>
                    <a:pt x="1799293" y="84259"/>
                    <a:pt x="1753256" y="150934"/>
                  </a:cubicBezTo>
                  <a:cubicBezTo>
                    <a:pt x="1707219" y="217609"/>
                    <a:pt x="1683406" y="325559"/>
                    <a:pt x="1651656" y="436684"/>
                  </a:cubicBezTo>
                  <a:cubicBezTo>
                    <a:pt x="1619906" y="547809"/>
                    <a:pt x="1602973" y="688567"/>
                    <a:pt x="1562756" y="817684"/>
                  </a:cubicBezTo>
                  <a:cubicBezTo>
                    <a:pt x="1522539" y="946801"/>
                    <a:pt x="1481264" y="1094438"/>
                    <a:pt x="1410356" y="1211384"/>
                  </a:cubicBezTo>
                  <a:cubicBezTo>
                    <a:pt x="1339448" y="1328330"/>
                    <a:pt x="1246314" y="1442101"/>
                    <a:pt x="1137306" y="1519359"/>
                  </a:cubicBezTo>
                  <a:cubicBezTo>
                    <a:pt x="1028298" y="1596617"/>
                    <a:pt x="904473" y="1643184"/>
                    <a:pt x="756306" y="1674934"/>
                  </a:cubicBezTo>
                  <a:cubicBezTo>
                    <a:pt x="608139" y="1706684"/>
                    <a:pt x="369485" y="1696630"/>
                    <a:pt x="254656" y="1703509"/>
                  </a:cubicBezTo>
                  <a:cubicBezTo>
                    <a:pt x="139827" y="1710388"/>
                    <a:pt x="105431" y="1671230"/>
                    <a:pt x="67331" y="1716209"/>
                  </a:cubicBezTo>
                  <a:close/>
                </a:path>
              </a:pathLst>
            </a:custGeom>
            <a:noFill/>
            <a:ln w="254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Freeform: Shape 54">
              <a:extLst>
                <a:ext uri="{FF2B5EF4-FFF2-40B4-BE49-F238E27FC236}">
                  <a16:creationId xmlns:a16="http://schemas.microsoft.com/office/drawing/2014/main" id="{C8AE2311-4BD3-4A1A-9862-089F94E9EC79}"/>
                </a:ext>
              </a:extLst>
            </p:cNvPr>
            <p:cNvSpPr/>
            <p:nvPr/>
          </p:nvSpPr>
          <p:spPr>
            <a:xfrm>
              <a:off x="5038725" y="1409699"/>
              <a:ext cx="1200150" cy="695325"/>
            </a:xfrm>
            <a:custGeom>
              <a:avLst/>
              <a:gdLst>
                <a:gd name="connsiteX0" fmla="*/ 0 w 1200150"/>
                <a:gd name="connsiteY0" fmla="*/ 276225 h 714375"/>
                <a:gd name="connsiteX1" fmla="*/ 685800 w 1200150"/>
                <a:gd name="connsiteY1" fmla="*/ 714375 h 714375"/>
                <a:gd name="connsiteX2" fmla="*/ 876300 w 1200150"/>
                <a:gd name="connsiteY2" fmla="*/ 581025 h 714375"/>
                <a:gd name="connsiteX3" fmla="*/ 1200150 w 1200150"/>
                <a:gd name="connsiteY3" fmla="*/ 581025 h 714375"/>
                <a:gd name="connsiteX4" fmla="*/ 981075 w 1200150"/>
                <a:gd name="connsiteY4" fmla="*/ 200025 h 714375"/>
                <a:gd name="connsiteX5" fmla="*/ 971550 w 1200150"/>
                <a:gd name="connsiteY5" fmla="*/ 38100 h 714375"/>
                <a:gd name="connsiteX6" fmla="*/ 571500 w 1200150"/>
                <a:gd name="connsiteY6" fmla="*/ 9525 h 714375"/>
                <a:gd name="connsiteX7" fmla="*/ 333375 w 1200150"/>
                <a:gd name="connsiteY7" fmla="*/ 0 h 714375"/>
                <a:gd name="connsiteX8" fmla="*/ 209550 w 1200150"/>
                <a:gd name="connsiteY8" fmla="*/ 9525 h 714375"/>
                <a:gd name="connsiteX9" fmla="*/ 0 w 1200150"/>
                <a:gd name="connsiteY9" fmla="*/ 276225 h 714375"/>
                <a:gd name="connsiteX0" fmla="*/ 0 w 1200150"/>
                <a:gd name="connsiteY0" fmla="*/ 276225 h 714375"/>
                <a:gd name="connsiteX1" fmla="*/ 685800 w 1200150"/>
                <a:gd name="connsiteY1" fmla="*/ 714375 h 714375"/>
                <a:gd name="connsiteX2" fmla="*/ 931069 w 1200150"/>
                <a:gd name="connsiteY2" fmla="*/ 602456 h 714375"/>
                <a:gd name="connsiteX3" fmla="*/ 1200150 w 1200150"/>
                <a:gd name="connsiteY3" fmla="*/ 581025 h 714375"/>
                <a:gd name="connsiteX4" fmla="*/ 981075 w 1200150"/>
                <a:gd name="connsiteY4" fmla="*/ 200025 h 714375"/>
                <a:gd name="connsiteX5" fmla="*/ 971550 w 1200150"/>
                <a:gd name="connsiteY5" fmla="*/ 38100 h 714375"/>
                <a:gd name="connsiteX6" fmla="*/ 571500 w 1200150"/>
                <a:gd name="connsiteY6" fmla="*/ 9525 h 714375"/>
                <a:gd name="connsiteX7" fmla="*/ 333375 w 1200150"/>
                <a:gd name="connsiteY7" fmla="*/ 0 h 714375"/>
                <a:gd name="connsiteX8" fmla="*/ 209550 w 1200150"/>
                <a:gd name="connsiteY8" fmla="*/ 9525 h 714375"/>
                <a:gd name="connsiteX9" fmla="*/ 0 w 1200150"/>
                <a:gd name="connsiteY9" fmla="*/ 276225 h 714375"/>
                <a:gd name="connsiteX0" fmla="*/ 0 w 1200150"/>
                <a:gd name="connsiteY0" fmla="*/ 276225 h 714375"/>
                <a:gd name="connsiteX1" fmla="*/ 685800 w 1200150"/>
                <a:gd name="connsiteY1" fmla="*/ 714375 h 714375"/>
                <a:gd name="connsiteX2" fmla="*/ 938212 w 1200150"/>
                <a:gd name="connsiteY2" fmla="*/ 597693 h 714375"/>
                <a:gd name="connsiteX3" fmla="*/ 1200150 w 1200150"/>
                <a:gd name="connsiteY3" fmla="*/ 581025 h 714375"/>
                <a:gd name="connsiteX4" fmla="*/ 981075 w 1200150"/>
                <a:gd name="connsiteY4" fmla="*/ 200025 h 714375"/>
                <a:gd name="connsiteX5" fmla="*/ 971550 w 1200150"/>
                <a:gd name="connsiteY5" fmla="*/ 38100 h 714375"/>
                <a:gd name="connsiteX6" fmla="*/ 571500 w 1200150"/>
                <a:gd name="connsiteY6" fmla="*/ 9525 h 714375"/>
                <a:gd name="connsiteX7" fmla="*/ 333375 w 1200150"/>
                <a:gd name="connsiteY7" fmla="*/ 0 h 714375"/>
                <a:gd name="connsiteX8" fmla="*/ 209550 w 1200150"/>
                <a:gd name="connsiteY8" fmla="*/ 9525 h 714375"/>
                <a:gd name="connsiteX9" fmla="*/ 0 w 1200150"/>
                <a:gd name="connsiteY9" fmla="*/ 276225 h 714375"/>
                <a:gd name="connsiteX0" fmla="*/ 0 w 1200150"/>
                <a:gd name="connsiteY0" fmla="*/ 276225 h 702468"/>
                <a:gd name="connsiteX1" fmla="*/ 702469 w 1200150"/>
                <a:gd name="connsiteY1" fmla="*/ 702468 h 702468"/>
                <a:gd name="connsiteX2" fmla="*/ 938212 w 1200150"/>
                <a:gd name="connsiteY2" fmla="*/ 597693 h 702468"/>
                <a:gd name="connsiteX3" fmla="*/ 1200150 w 1200150"/>
                <a:gd name="connsiteY3" fmla="*/ 581025 h 702468"/>
                <a:gd name="connsiteX4" fmla="*/ 981075 w 1200150"/>
                <a:gd name="connsiteY4" fmla="*/ 200025 h 702468"/>
                <a:gd name="connsiteX5" fmla="*/ 971550 w 1200150"/>
                <a:gd name="connsiteY5" fmla="*/ 38100 h 702468"/>
                <a:gd name="connsiteX6" fmla="*/ 571500 w 1200150"/>
                <a:gd name="connsiteY6" fmla="*/ 9525 h 702468"/>
                <a:gd name="connsiteX7" fmla="*/ 333375 w 1200150"/>
                <a:gd name="connsiteY7" fmla="*/ 0 h 702468"/>
                <a:gd name="connsiteX8" fmla="*/ 209550 w 1200150"/>
                <a:gd name="connsiteY8" fmla="*/ 9525 h 702468"/>
                <a:gd name="connsiteX9" fmla="*/ 0 w 1200150"/>
                <a:gd name="connsiteY9" fmla="*/ 276225 h 702468"/>
                <a:gd name="connsiteX0" fmla="*/ 0 w 1200150"/>
                <a:gd name="connsiteY0" fmla="*/ 276225 h 695325"/>
                <a:gd name="connsiteX1" fmla="*/ 697706 w 1200150"/>
                <a:gd name="connsiteY1" fmla="*/ 695325 h 695325"/>
                <a:gd name="connsiteX2" fmla="*/ 938212 w 1200150"/>
                <a:gd name="connsiteY2" fmla="*/ 597693 h 695325"/>
                <a:gd name="connsiteX3" fmla="*/ 1200150 w 1200150"/>
                <a:gd name="connsiteY3" fmla="*/ 581025 h 695325"/>
                <a:gd name="connsiteX4" fmla="*/ 981075 w 1200150"/>
                <a:gd name="connsiteY4" fmla="*/ 200025 h 695325"/>
                <a:gd name="connsiteX5" fmla="*/ 971550 w 1200150"/>
                <a:gd name="connsiteY5" fmla="*/ 38100 h 695325"/>
                <a:gd name="connsiteX6" fmla="*/ 571500 w 1200150"/>
                <a:gd name="connsiteY6" fmla="*/ 9525 h 695325"/>
                <a:gd name="connsiteX7" fmla="*/ 333375 w 1200150"/>
                <a:gd name="connsiteY7" fmla="*/ 0 h 695325"/>
                <a:gd name="connsiteX8" fmla="*/ 209550 w 1200150"/>
                <a:gd name="connsiteY8" fmla="*/ 9525 h 695325"/>
                <a:gd name="connsiteX9" fmla="*/ 0 w 1200150"/>
                <a:gd name="connsiteY9" fmla="*/ 2762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0" h="695325">
                  <a:moveTo>
                    <a:pt x="0" y="276225"/>
                  </a:moveTo>
                  <a:lnTo>
                    <a:pt x="697706" y="695325"/>
                  </a:lnTo>
                  <a:lnTo>
                    <a:pt x="938212" y="597693"/>
                  </a:lnTo>
                  <a:lnTo>
                    <a:pt x="1200150" y="581025"/>
                  </a:lnTo>
                  <a:lnTo>
                    <a:pt x="981075" y="200025"/>
                  </a:lnTo>
                  <a:lnTo>
                    <a:pt x="971550" y="38100"/>
                  </a:lnTo>
                  <a:lnTo>
                    <a:pt x="571500" y="9525"/>
                  </a:lnTo>
                  <a:lnTo>
                    <a:pt x="333375" y="0"/>
                  </a:lnTo>
                  <a:lnTo>
                    <a:pt x="209550" y="9525"/>
                  </a:lnTo>
                  <a:lnTo>
                    <a:pt x="0" y="276225"/>
                  </a:lnTo>
                  <a:close/>
                </a:path>
              </a:pathLst>
            </a:custGeom>
            <a:solidFill>
              <a:srgbClr val="92D050"/>
            </a:solidFill>
            <a:ln>
              <a:solidFill>
                <a:schemeClr val="bg1">
                  <a:lumMod val="7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Freeform: Shape 55">
              <a:extLst>
                <a:ext uri="{FF2B5EF4-FFF2-40B4-BE49-F238E27FC236}">
                  <a16:creationId xmlns:a16="http://schemas.microsoft.com/office/drawing/2014/main" id="{763CFB4F-5CD6-4900-8CD2-D911C5597BE8}"/>
                </a:ext>
              </a:extLst>
            </p:cNvPr>
            <p:cNvSpPr/>
            <p:nvPr/>
          </p:nvSpPr>
          <p:spPr>
            <a:xfrm>
              <a:off x="4029075" y="1419225"/>
              <a:ext cx="1238250" cy="647700"/>
            </a:xfrm>
            <a:custGeom>
              <a:avLst/>
              <a:gdLst>
                <a:gd name="connsiteX0" fmla="*/ 0 w 1238250"/>
                <a:gd name="connsiteY0" fmla="*/ 590550 h 647700"/>
                <a:gd name="connsiteX1" fmla="*/ 133350 w 1238250"/>
                <a:gd name="connsiteY1" fmla="*/ 352425 h 647700"/>
                <a:gd name="connsiteX2" fmla="*/ 542925 w 1238250"/>
                <a:gd name="connsiteY2" fmla="*/ 152400 h 647700"/>
                <a:gd name="connsiteX3" fmla="*/ 990600 w 1238250"/>
                <a:gd name="connsiteY3" fmla="*/ 28575 h 647700"/>
                <a:gd name="connsiteX4" fmla="*/ 1238250 w 1238250"/>
                <a:gd name="connsiteY4" fmla="*/ 0 h 647700"/>
                <a:gd name="connsiteX5" fmla="*/ 1000125 w 1238250"/>
                <a:gd name="connsiteY5" fmla="*/ 285750 h 647700"/>
                <a:gd name="connsiteX6" fmla="*/ 790575 w 1238250"/>
                <a:gd name="connsiteY6" fmla="*/ 523875 h 647700"/>
                <a:gd name="connsiteX7" fmla="*/ 447675 w 1238250"/>
                <a:gd name="connsiteY7" fmla="*/ 647700 h 647700"/>
                <a:gd name="connsiteX8" fmla="*/ 0 w 1238250"/>
                <a:gd name="connsiteY8"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0" h="647700">
                  <a:moveTo>
                    <a:pt x="0" y="590550"/>
                  </a:moveTo>
                  <a:lnTo>
                    <a:pt x="133350" y="352425"/>
                  </a:lnTo>
                  <a:lnTo>
                    <a:pt x="542925" y="152400"/>
                  </a:lnTo>
                  <a:lnTo>
                    <a:pt x="990600" y="28575"/>
                  </a:lnTo>
                  <a:lnTo>
                    <a:pt x="1238250" y="0"/>
                  </a:lnTo>
                  <a:lnTo>
                    <a:pt x="1000125" y="285750"/>
                  </a:lnTo>
                  <a:lnTo>
                    <a:pt x="790575" y="523875"/>
                  </a:lnTo>
                  <a:lnTo>
                    <a:pt x="447675" y="647700"/>
                  </a:lnTo>
                  <a:lnTo>
                    <a:pt x="0" y="590550"/>
                  </a:lnTo>
                  <a:close/>
                </a:path>
              </a:pathLst>
            </a:custGeom>
            <a:solidFill>
              <a:srgbClr val="F5D78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Freeform: Shape 56">
              <a:extLst>
                <a:ext uri="{FF2B5EF4-FFF2-40B4-BE49-F238E27FC236}">
                  <a16:creationId xmlns:a16="http://schemas.microsoft.com/office/drawing/2014/main" id="{513ABFF6-277F-4779-9DFE-5BD09171A46D}"/>
                </a:ext>
              </a:extLst>
            </p:cNvPr>
            <p:cNvSpPr/>
            <p:nvPr/>
          </p:nvSpPr>
          <p:spPr>
            <a:xfrm>
              <a:off x="4000500" y="2019300"/>
              <a:ext cx="581025" cy="733425"/>
            </a:xfrm>
            <a:custGeom>
              <a:avLst/>
              <a:gdLst>
                <a:gd name="connsiteX0" fmla="*/ 438150 w 581025"/>
                <a:gd name="connsiteY0" fmla="*/ 733425 h 733425"/>
                <a:gd name="connsiteX1" fmla="*/ 209550 w 581025"/>
                <a:gd name="connsiteY1" fmla="*/ 647700 h 733425"/>
                <a:gd name="connsiteX2" fmla="*/ 0 w 581025"/>
                <a:gd name="connsiteY2" fmla="*/ 342900 h 733425"/>
                <a:gd name="connsiteX3" fmla="*/ 28575 w 581025"/>
                <a:gd name="connsiteY3" fmla="*/ 0 h 733425"/>
                <a:gd name="connsiteX4" fmla="*/ 485775 w 581025"/>
                <a:gd name="connsiteY4" fmla="*/ 47625 h 733425"/>
                <a:gd name="connsiteX5" fmla="*/ 581025 w 581025"/>
                <a:gd name="connsiteY5" fmla="*/ 342900 h 733425"/>
                <a:gd name="connsiteX6" fmla="*/ 438150 w 581025"/>
                <a:gd name="connsiteY6"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733425">
                  <a:moveTo>
                    <a:pt x="438150" y="733425"/>
                  </a:moveTo>
                  <a:lnTo>
                    <a:pt x="209550" y="647700"/>
                  </a:lnTo>
                  <a:lnTo>
                    <a:pt x="0" y="342900"/>
                  </a:lnTo>
                  <a:lnTo>
                    <a:pt x="28575" y="0"/>
                  </a:lnTo>
                  <a:lnTo>
                    <a:pt x="485775" y="47625"/>
                  </a:lnTo>
                  <a:lnTo>
                    <a:pt x="581025" y="342900"/>
                  </a:lnTo>
                  <a:lnTo>
                    <a:pt x="438150" y="733425"/>
                  </a:lnTo>
                  <a:close/>
                </a:path>
              </a:pathLst>
            </a:cu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Freeform: Shape 57">
              <a:extLst>
                <a:ext uri="{FF2B5EF4-FFF2-40B4-BE49-F238E27FC236}">
                  <a16:creationId xmlns:a16="http://schemas.microsoft.com/office/drawing/2014/main" id="{E7F75369-ED9C-4BCF-A878-1FCEE2807F1C}"/>
                </a:ext>
              </a:extLst>
            </p:cNvPr>
            <p:cNvSpPr/>
            <p:nvPr/>
          </p:nvSpPr>
          <p:spPr>
            <a:xfrm>
              <a:off x="4448175" y="1685925"/>
              <a:ext cx="1943100" cy="1704975"/>
            </a:xfrm>
            <a:custGeom>
              <a:avLst/>
              <a:gdLst>
                <a:gd name="connsiteX0" fmla="*/ 1866900 w 1943100"/>
                <a:gd name="connsiteY0" fmla="*/ 1066800 h 1704975"/>
                <a:gd name="connsiteX1" fmla="*/ 1943100 w 1943100"/>
                <a:gd name="connsiteY1" fmla="*/ 1343025 h 1704975"/>
                <a:gd name="connsiteX2" fmla="*/ 1590675 w 1943100"/>
                <a:gd name="connsiteY2" fmla="*/ 1438275 h 1704975"/>
                <a:gd name="connsiteX3" fmla="*/ 1524000 w 1943100"/>
                <a:gd name="connsiteY3" fmla="*/ 1704975 h 1704975"/>
                <a:gd name="connsiteX4" fmla="*/ 1123950 w 1943100"/>
                <a:gd name="connsiteY4" fmla="*/ 1657350 h 1704975"/>
                <a:gd name="connsiteX5" fmla="*/ 933450 w 1943100"/>
                <a:gd name="connsiteY5" fmla="*/ 1581150 h 1704975"/>
                <a:gd name="connsiteX6" fmla="*/ 742950 w 1943100"/>
                <a:gd name="connsiteY6" fmla="*/ 1323975 h 1704975"/>
                <a:gd name="connsiteX7" fmla="*/ 609600 w 1943100"/>
                <a:gd name="connsiteY7" fmla="*/ 1171575 h 1704975"/>
                <a:gd name="connsiteX8" fmla="*/ 390525 w 1943100"/>
                <a:gd name="connsiteY8" fmla="*/ 1085850 h 1704975"/>
                <a:gd name="connsiteX9" fmla="*/ 0 w 1943100"/>
                <a:gd name="connsiteY9" fmla="*/ 1047750 h 1704975"/>
                <a:gd name="connsiteX10" fmla="*/ 133350 w 1943100"/>
                <a:gd name="connsiteY10" fmla="*/ 666750 h 1704975"/>
                <a:gd name="connsiteX11" fmla="*/ 28575 w 1943100"/>
                <a:gd name="connsiteY11" fmla="*/ 381000 h 1704975"/>
                <a:gd name="connsiteX12" fmla="*/ 381000 w 1943100"/>
                <a:gd name="connsiteY12" fmla="*/ 238125 h 1704975"/>
                <a:gd name="connsiteX13" fmla="*/ 581025 w 1943100"/>
                <a:gd name="connsiteY13" fmla="*/ 0 h 1704975"/>
                <a:gd name="connsiteX14" fmla="*/ 904875 w 1943100"/>
                <a:gd name="connsiteY14" fmla="*/ 180975 h 1704975"/>
                <a:gd name="connsiteX15" fmla="*/ 1266825 w 1943100"/>
                <a:gd name="connsiteY15" fmla="*/ 400050 h 1704975"/>
                <a:gd name="connsiteX16" fmla="*/ 1114425 w 1943100"/>
                <a:gd name="connsiteY16" fmla="*/ 485775 h 1704975"/>
                <a:gd name="connsiteX17" fmla="*/ 1057275 w 1943100"/>
                <a:gd name="connsiteY17" fmla="*/ 685800 h 1704975"/>
                <a:gd name="connsiteX18" fmla="*/ 1076325 w 1943100"/>
                <a:gd name="connsiteY18" fmla="*/ 838200 h 1704975"/>
                <a:gd name="connsiteX19" fmla="*/ 1171575 w 1943100"/>
                <a:gd name="connsiteY19" fmla="*/ 1019175 h 1704975"/>
                <a:gd name="connsiteX20" fmla="*/ 1343025 w 1943100"/>
                <a:gd name="connsiteY20" fmla="*/ 1143000 h 1704975"/>
                <a:gd name="connsiteX21" fmla="*/ 1600200 w 1943100"/>
                <a:gd name="connsiteY21" fmla="*/ 1143000 h 1704975"/>
                <a:gd name="connsiteX22" fmla="*/ 1866900 w 1943100"/>
                <a:gd name="connsiteY22" fmla="*/ 1066800 h 1704975"/>
                <a:gd name="connsiteX0" fmla="*/ 1866900 w 1943100"/>
                <a:gd name="connsiteY0" fmla="*/ 1066800 h 1704975"/>
                <a:gd name="connsiteX1" fmla="*/ 1943100 w 1943100"/>
                <a:gd name="connsiteY1" fmla="*/ 1343025 h 1704975"/>
                <a:gd name="connsiteX2" fmla="*/ 1590675 w 1943100"/>
                <a:gd name="connsiteY2" fmla="*/ 1438275 h 1704975"/>
                <a:gd name="connsiteX3" fmla="*/ 1524000 w 1943100"/>
                <a:gd name="connsiteY3" fmla="*/ 1704975 h 1704975"/>
                <a:gd name="connsiteX4" fmla="*/ 1123950 w 1943100"/>
                <a:gd name="connsiteY4" fmla="*/ 1657350 h 1704975"/>
                <a:gd name="connsiteX5" fmla="*/ 933450 w 1943100"/>
                <a:gd name="connsiteY5" fmla="*/ 1581150 h 1704975"/>
                <a:gd name="connsiteX6" fmla="*/ 742950 w 1943100"/>
                <a:gd name="connsiteY6" fmla="*/ 1323975 h 1704975"/>
                <a:gd name="connsiteX7" fmla="*/ 609600 w 1943100"/>
                <a:gd name="connsiteY7" fmla="*/ 1171575 h 1704975"/>
                <a:gd name="connsiteX8" fmla="*/ 390525 w 1943100"/>
                <a:gd name="connsiteY8" fmla="*/ 1085850 h 1704975"/>
                <a:gd name="connsiteX9" fmla="*/ 0 w 1943100"/>
                <a:gd name="connsiteY9" fmla="*/ 1047750 h 1704975"/>
                <a:gd name="connsiteX10" fmla="*/ 133350 w 1943100"/>
                <a:gd name="connsiteY10" fmla="*/ 666750 h 1704975"/>
                <a:gd name="connsiteX11" fmla="*/ 28575 w 1943100"/>
                <a:gd name="connsiteY11" fmla="*/ 381000 h 1704975"/>
                <a:gd name="connsiteX12" fmla="*/ 381000 w 1943100"/>
                <a:gd name="connsiteY12" fmla="*/ 238125 h 1704975"/>
                <a:gd name="connsiteX13" fmla="*/ 581025 w 1943100"/>
                <a:gd name="connsiteY13" fmla="*/ 0 h 1704975"/>
                <a:gd name="connsiteX14" fmla="*/ 904875 w 1943100"/>
                <a:gd name="connsiteY14" fmla="*/ 180975 h 1704975"/>
                <a:gd name="connsiteX15" fmla="*/ 1285875 w 1943100"/>
                <a:gd name="connsiteY15" fmla="*/ 421481 h 1704975"/>
                <a:gd name="connsiteX16" fmla="*/ 1114425 w 1943100"/>
                <a:gd name="connsiteY16" fmla="*/ 485775 h 1704975"/>
                <a:gd name="connsiteX17" fmla="*/ 1057275 w 1943100"/>
                <a:gd name="connsiteY17" fmla="*/ 685800 h 1704975"/>
                <a:gd name="connsiteX18" fmla="*/ 1076325 w 1943100"/>
                <a:gd name="connsiteY18" fmla="*/ 838200 h 1704975"/>
                <a:gd name="connsiteX19" fmla="*/ 1171575 w 1943100"/>
                <a:gd name="connsiteY19" fmla="*/ 1019175 h 1704975"/>
                <a:gd name="connsiteX20" fmla="*/ 1343025 w 1943100"/>
                <a:gd name="connsiteY20" fmla="*/ 1143000 h 1704975"/>
                <a:gd name="connsiteX21" fmla="*/ 1600200 w 1943100"/>
                <a:gd name="connsiteY21" fmla="*/ 1143000 h 1704975"/>
                <a:gd name="connsiteX22" fmla="*/ 1866900 w 1943100"/>
                <a:gd name="connsiteY22" fmla="*/ 1066800 h 1704975"/>
                <a:gd name="connsiteX0" fmla="*/ 1866900 w 1943100"/>
                <a:gd name="connsiteY0" fmla="*/ 1066800 h 1704975"/>
                <a:gd name="connsiteX1" fmla="*/ 1943100 w 1943100"/>
                <a:gd name="connsiteY1" fmla="*/ 1343025 h 1704975"/>
                <a:gd name="connsiteX2" fmla="*/ 1590675 w 1943100"/>
                <a:gd name="connsiteY2" fmla="*/ 1438275 h 1704975"/>
                <a:gd name="connsiteX3" fmla="*/ 1524000 w 1943100"/>
                <a:gd name="connsiteY3" fmla="*/ 1704975 h 1704975"/>
                <a:gd name="connsiteX4" fmla="*/ 1123950 w 1943100"/>
                <a:gd name="connsiteY4" fmla="*/ 1657350 h 1704975"/>
                <a:gd name="connsiteX5" fmla="*/ 933450 w 1943100"/>
                <a:gd name="connsiteY5" fmla="*/ 1581150 h 1704975"/>
                <a:gd name="connsiteX6" fmla="*/ 742950 w 1943100"/>
                <a:gd name="connsiteY6" fmla="*/ 1323975 h 1704975"/>
                <a:gd name="connsiteX7" fmla="*/ 609600 w 1943100"/>
                <a:gd name="connsiteY7" fmla="*/ 1171575 h 1704975"/>
                <a:gd name="connsiteX8" fmla="*/ 390525 w 1943100"/>
                <a:gd name="connsiteY8" fmla="*/ 1085850 h 1704975"/>
                <a:gd name="connsiteX9" fmla="*/ 0 w 1943100"/>
                <a:gd name="connsiteY9" fmla="*/ 1047750 h 1704975"/>
                <a:gd name="connsiteX10" fmla="*/ 133350 w 1943100"/>
                <a:gd name="connsiteY10" fmla="*/ 666750 h 1704975"/>
                <a:gd name="connsiteX11" fmla="*/ 28575 w 1943100"/>
                <a:gd name="connsiteY11" fmla="*/ 381000 h 1704975"/>
                <a:gd name="connsiteX12" fmla="*/ 381000 w 1943100"/>
                <a:gd name="connsiteY12" fmla="*/ 238125 h 1704975"/>
                <a:gd name="connsiteX13" fmla="*/ 581025 w 1943100"/>
                <a:gd name="connsiteY13" fmla="*/ 0 h 1704975"/>
                <a:gd name="connsiteX14" fmla="*/ 904875 w 1943100"/>
                <a:gd name="connsiteY14" fmla="*/ 180975 h 1704975"/>
                <a:gd name="connsiteX15" fmla="*/ 1285875 w 1943100"/>
                <a:gd name="connsiteY15" fmla="*/ 421481 h 1704975"/>
                <a:gd name="connsiteX16" fmla="*/ 1121569 w 1943100"/>
                <a:gd name="connsiteY16" fmla="*/ 502444 h 1704975"/>
                <a:gd name="connsiteX17" fmla="*/ 1057275 w 1943100"/>
                <a:gd name="connsiteY17" fmla="*/ 685800 h 1704975"/>
                <a:gd name="connsiteX18" fmla="*/ 1076325 w 1943100"/>
                <a:gd name="connsiteY18" fmla="*/ 838200 h 1704975"/>
                <a:gd name="connsiteX19" fmla="*/ 1171575 w 1943100"/>
                <a:gd name="connsiteY19" fmla="*/ 1019175 h 1704975"/>
                <a:gd name="connsiteX20" fmla="*/ 1343025 w 1943100"/>
                <a:gd name="connsiteY20" fmla="*/ 1143000 h 1704975"/>
                <a:gd name="connsiteX21" fmla="*/ 1600200 w 1943100"/>
                <a:gd name="connsiteY21" fmla="*/ 1143000 h 1704975"/>
                <a:gd name="connsiteX22" fmla="*/ 1866900 w 1943100"/>
                <a:gd name="connsiteY22" fmla="*/ 1066800 h 1704975"/>
                <a:gd name="connsiteX0" fmla="*/ 1866900 w 1943100"/>
                <a:gd name="connsiteY0" fmla="*/ 1066800 h 1704975"/>
                <a:gd name="connsiteX1" fmla="*/ 1943100 w 1943100"/>
                <a:gd name="connsiteY1" fmla="*/ 1343025 h 1704975"/>
                <a:gd name="connsiteX2" fmla="*/ 1590675 w 1943100"/>
                <a:gd name="connsiteY2" fmla="*/ 1438275 h 1704975"/>
                <a:gd name="connsiteX3" fmla="*/ 1524000 w 1943100"/>
                <a:gd name="connsiteY3" fmla="*/ 1704975 h 1704975"/>
                <a:gd name="connsiteX4" fmla="*/ 1123950 w 1943100"/>
                <a:gd name="connsiteY4" fmla="*/ 1657350 h 1704975"/>
                <a:gd name="connsiteX5" fmla="*/ 933450 w 1943100"/>
                <a:gd name="connsiteY5" fmla="*/ 1581150 h 1704975"/>
                <a:gd name="connsiteX6" fmla="*/ 742950 w 1943100"/>
                <a:gd name="connsiteY6" fmla="*/ 1323975 h 1704975"/>
                <a:gd name="connsiteX7" fmla="*/ 609600 w 1943100"/>
                <a:gd name="connsiteY7" fmla="*/ 1171575 h 1704975"/>
                <a:gd name="connsiteX8" fmla="*/ 390525 w 1943100"/>
                <a:gd name="connsiteY8" fmla="*/ 1085850 h 1704975"/>
                <a:gd name="connsiteX9" fmla="*/ 0 w 1943100"/>
                <a:gd name="connsiteY9" fmla="*/ 1047750 h 1704975"/>
                <a:gd name="connsiteX10" fmla="*/ 133350 w 1943100"/>
                <a:gd name="connsiteY10" fmla="*/ 666750 h 1704975"/>
                <a:gd name="connsiteX11" fmla="*/ 28575 w 1943100"/>
                <a:gd name="connsiteY11" fmla="*/ 381000 h 1704975"/>
                <a:gd name="connsiteX12" fmla="*/ 381000 w 1943100"/>
                <a:gd name="connsiteY12" fmla="*/ 238125 h 1704975"/>
                <a:gd name="connsiteX13" fmla="*/ 581025 w 1943100"/>
                <a:gd name="connsiteY13" fmla="*/ 0 h 1704975"/>
                <a:gd name="connsiteX14" fmla="*/ 904875 w 1943100"/>
                <a:gd name="connsiteY14" fmla="*/ 180975 h 1704975"/>
                <a:gd name="connsiteX15" fmla="*/ 1285875 w 1943100"/>
                <a:gd name="connsiteY15" fmla="*/ 421481 h 1704975"/>
                <a:gd name="connsiteX16" fmla="*/ 1121569 w 1943100"/>
                <a:gd name="connsiteY16" fmla="*/ 502444 h 1704975"/>
                <a:gd name="connsiteX17" fmla="*/ 1042988 w 1943100"/>
                <a:gd name="connsiteY17" fmla="*/ 688182 h 1704975"/>
                <a:gd name="connsiteX18" fmla="*/ 1076325 w 1943100"/>
                <a:gd name="connsiteY18" fmla="*/ 838200 h 1704975"/>
                <a:gd name="connsiteX19" fmla="*/ 1171575 w 1943100"/>
                <a:gd name="connsiteY19" fmla="*/ 1019175 h 1704975"/>
                <a:gd name="connsiteX20" fmla="*/ 1343025 w 1943100"/>
                <a:gd name="connsiteY20" fmla="*/ 1143000 h 1704975"/>
                <a:gd name="connsiteX21" fmla="*/ 1600200 w 1943100"/>
                <a:gd name="connsiteY21" fmla="*/ 1143000 h 1704975"/>
                <a:gd name="connsiteX22" fmla="*/ 1866900 w 1943100"/>
                <a:gd name="connsiteY22" fmla="*/ 1066800 h 1704975"/>
                <a:gd name="connsiteX0" fmla="*/ 1866900 w 1943100"/>
                <a:gd name="connsiteY0" fmla="*/ 1066800 h 1704975"/>
                <a:gd name="connsiteX1" fmla="*/ 1943100 w 1943100"/>
                <a:gd name="connsiteY1" fmla="*/ 1343025 h 1704975"/>
                <a:gd name="connsiteX2" fmla="*/ 1590675 w 1943100"/>
                <a:gd name="connsiteY2" fmla="*/ 1438275 h 1704975"/>
                <a:gd name="connsiteX3" fmla="*/ 1524000 w 1943100"/>
                <a:gd name="connsiteY3" fmla="*/ 1704975 h 1704975"/>
                <a:gd name="connsiteX4" fmla="*/ 1123950 w 1943100"/>
                <a:gd name="connsiteY4" fmla="*/ 1657350 h 1704975"/>
                <a:gd name="connsiteX5" fmla="*/ 933450 w 1943100"/>
                <a:gd name="connsiteY5" fmla="*/ 1581150 h 1704975"/>
                <a:gd name="connsiteX6" fmla="*/ 742950 w 1943100"/>
                <a:gd name="connsiteY6" fmla="*/ 1323975 h 1704975"/>
                <a:gd name="connsiteX7" fmla="*/ 609600 w 1943100"/>
                <a:gd name="connsiteY7" fmla="*/ 1171575 h 1704975"/>
                <a:gd name="connsiteX8" fmla="*/ 390525 w 1943100"/>
                <a:gd name="connsiteY8" fmla="*/ 1085850 h 1704975"/>
                <a:gd name="connsiteX9" fmla="*/ 0 w 1943100"/>
                <a:gd name="connsiteY9" fmla="*/ 1047750 h 1704975"/>
                <a:gd name="connsiteX10" fmla="*/ 133350 w 1943100"/>
                <a:gd name="connsiteY10" fmla="*/ 666750 h 1704975"/>
                <a:gd name="connsiteX11" fmla="*/ 28575 w 1943100"/>
                <a:gd name="connsiteY11" fmla="*/ 381000 h 1704975"/>
                <a:gd name="connsiteX12" fmla="*/ 381000 w 1943100"/>
                <a:gd name="connsiteY12" fmla="*/ 238125 h 1704975"/>
                <a:gd name="connsiteX13" fmla="*/ 581025 w 1943100"/>
                <a:gd name="connsiteY13" fmla="*/ 0 h 1704975"/>
                <a:gd name="connsiteX14" fmla="*/ 904875 w 1943100"/>
                <a:gd name="connsiteY14" fmla="*/ 180975 h 1704975"/>
                <a:gd name="connsiteX15" fmla="*/ 1285875 w 1943100"/>
                <a:gd name="connsiteY15" fmla="*/ 421481 h 1704975"/>
                <a:gd name="connsiteX16" fmla="*/ 1121569 w 1943100"/>
                <a:gd name="connsiteY16" fmla="*/ 502444 h 1704975"/>
                <a:gd name="connsiteX17" fmla="*/ 1042988 w 1943100"/>
                <a:gd name="connsiteY17" fmla="*/ 688182 h 1704975"/>
                <a:gd name="connsiteX18" fmla="*/ 1059656 w 1943100"/>
                <a:gd name="connsiteY18" fmla="*/ 833437 h 1704975"/>
                <a:gd name="connsiteX19" fmla="*/ 1171575 w 1943100"/>
                <a:gd name="connsiteY19" fmla="*/ 1019175 h 1704975"/>
                <a:gd name="connsiteX20" fmla="*/ 1343025 w 1943100"/>
                <a:gd name="connsiteY20" fmla="*/ 1143000 h 1704975"/>
                <a:gd name="connsiteX21" fmla="*/ 1600200 w 1943100"/>
                <a:gd name="connsiteY21" fmla="*/ 1143000 h 1704975"/>
                <a:gd name="connsiteX22" fmla="*/ 1866900 w 1943100"/>
                <a:gd name="connsiteY22" fmla="*/ 1066800 h 17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43100" h="1704975">
                  <a:moveTo>
                    <a:pt x="1866900" y="1066800"/>
                  </a:moveTo>
                  <a:lnTo>
                    <a:pt x="1943100" y="1343025"/>
                  </a:lnTo>
                  <a:lnTo>
                    <a:pt x="1590675" y="1438275"/>
                  </a:lnTo>
                  <a:lnTo>
                    <a:pt x="1524000" y="1704975"/>
                  </a:lnTo>
                  <a:lnTo>
                    <a:pt x="1123950" y="1657350"/>
                  </a:lnTo>
                  <a:lnTo>
                    <a:pt x="933450" y="1581150"/>
                  </a:lnTo>
                  <a:lnTo>
                    <a:pt x="742950" y="1323975"/>
                  </a:lnTo>
                  <a:lnTo>
                    <a:pt x="609600" y="1171575"/>
                  </a:lnTo>
                  <a:lnTo>
                    <a:pt x="390525" y="1085850"/>
                  </a:lnTo>
                  <a:lnTo>
                    <a:pt x="0" y="1047750"/>
                  </a:lnTo>
                  <a:lnTo>
                    <a:pt x="133350" y="666750"/>
                  </a:lnTo>
                  <a:lnTo>
                    <a:pt x="28575" y="381000"/>
                  </a:lnTo>
                  <a:lnTo>
                    <a:pt x="381000" y="238125"/>
                  </a:lnTo>
                  <a:lnTo>
                    <a:pt x="581025" y="0"/>
                  </a:lnTo>
                  <a:lnTo>
                    <a:pt x="904875" y="180975"/>
                  </a:lnTo>
                  <a:lnTo>
                    <a:pt x="1285875" y="421481"/>
                  </a:lnTo>
                  <a:lnTo>
                    <a:pt x="1121569" y="502444"/>
                  </a:lnTo>
                  <a:lnTo>
                    <a:pt x="1042988" y="688182"/>
                  </a:lnTo>
                  <a:lnTo>
                    <a:pt x="1059656" y="833437"/>
                  </a:lnTo>
                  <a:lnTo>
                    <a:pt x="1171575" y="1019175"/>
                  </a:lnTo>
                  <a:lnTo>
                    <a:pt x="1343025" y="1143000"/>
                  </a:lnTo>
                  <a:lnTo>
                    <a:pt x="1600200" y="1143000"/>
                  </a:lnTo>
                  <a:lnTo>
                    <a:pt x="1866900" y="1066800"/>
                  </a:lnTo>
                  <a:close/>
                </a:path>
              </a:pathLst>
            </a:cu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Freeform: Shape 58">
              <a:extLst>
                <a:ext uri="{FF2B5EF4-FFF2-40B4-BE49-F238E27FC236}">
                  <a16:creationId xmlns:a16="http://schemas.microsoft.com/office/drawing/2014/main" id="{92E751FC-BE79-40AD-96B8-014246845F56}"/>
                </a:ext>
              </a:extLst>
            </p:cNvPr>
            <p:cNvSpPr/>
            <p:nvPr/>
          </p:nvSpPr>
          <p:spPr>
            <a:xfrm>
              <a:off x="4000500" y="1014712"/>
              <a:ext cx="3834029" cy="2377173"/>
            </a:xfrm>
            <a:custGeom>
              <a:avLst/>
              <a:gdLst>
                <a:gd name="connsiteX0" fmla="*/ 0 w 3834029"/>
                <a:gd name="connsiteY0" fmla="*/ 1220488 h 2377173"/>
                <a:gd name="connsiteX1" fmla="*/ 228600 w 3834029"/>
                <a:gd name="connsiteY1" fmla="*/ 1664988 h 2377173"/>
                <a:gd name="connsiteX2" fmla="*/ 1003300 w 3834029"/>
                <a:gd name="connsiteY2" fmla="*/ 1817388 h 2377173"/>
                <a:gd name="connsiteX3" fmla="*/ 1511300 w 3834029"/>
                <a:gd name="connsiteY3" fmla="*/ 2325388 h 2377173"/>
                <a:gd name="connsiteX4" fmla="*/ 2501900 w 3834029"/>
                <a:gd name="connsiteY4" fmla="*/ 2299988 h 2377173"/>
                <a:gd name="connsiteX5" fmla="*/ 3035300 w 3834029"/>
                <a:gd name="connsiteY5" fmla="*/ 1791988 h 2377173"/>
                <a:gd name="connsiteX6" fmla="*/ 3314700 w 3834029"/>
                <a:gd name="connsiteY6" fmla="*/ 852188 h 2377173"/>
                <a:gd name="connsiteX7" fmla="*/ 3721100 w 3834029"/>
                <a:gd name="connsiteY7" fmla="*/ 610888 h 2377173"/>
                <a:gd name="connsiteX8" fmla="*/ 3771900 w 3834029"/>
                <a:gd name="connsiteY8" fmla="*/ 280688 h 2377173"/>
                <a:gd name="connsiteX9" fmla="*/ 2933700 w 3834029"/>
                <a:gd name="connsiteY9" fmla="*/ 1288 h 2377173"/>
                <a:gd name="connsiteX10" fmla="*/ 2197100 w 3834029"/>
                <a:gd name="connsiteY10" fmla="*/ 394988 h 2377173"/>
                <a:gd name="connsiteX11" fmla="*/ 1155700 w 3834029"/>
                <a:gd name="connsiteY11" fmla="*/ 407688 h 2377173"/>
                <a:gd name="connsiteX12" fmla="*/ 228600 w 3834029"/>
                <a:gd name="connsiteY12" fmla="*/ 712488 h 2377173"/>
                <a:gd name="connsiteX13" fmla="*/ 0 w 3834029"/>
                <a:gd name="connsiteY13" fmla="*/ 1220488 h 237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4029" h="2377173">
                  <a:moveTo>
                    <a:pt x="0" y="1220488"/>
                  </a:moveTo>
                  <a:cubicBezTo>
                    <a:pt x="0" y="1379238"/>
                    <a:pt x="61383" y="1565505"/>
                    <a:pt x="228600" y="1664988"/>
                  </a:cubicBezTo>
                  <a:cubicBezTo>
                    <a:pt x="395817" y="1764471"/>
                    <a:pt x="789517" y="1707321"/>
                    <a:pt x="1003300" y="1817388"/>
                  </a:cubicBezTo>
                  <a:cubicBezTo>
                    <a:pt x="1217083" y="1927455"/>
                    <a:pt x="1261533" y="2244955"/>
                    <a:pt x="1511300" y="2325388"/>
                  </a:cubicBezTo>
                  <a:cubicBezTo>
                    <a:pt x="1761067" y="2405821"/>
                    <a:pt x="2247900" y="2388888"/>
                    <a:pt x="2501900" y="2299988"/>
                  </a:cubicBezTo>
                  <a:cubicBezTo>
                    <a:pt x="2755900" y="2211088"/>
                    <a:pt x="2899833" y="2033288"/>
                    <a:pt x="3035300" y="1791988"/>
                  </a:cubicBezTo>
                  <a:cubicBezTo>
                    <a:pt x="3170767" y="1550688"/>
                    <a:pt x="3200400" y="1049038"/>
                    <a:pt x="3314700" y="852188"/>
                  </a:cubicBezTo>
                  <a:cubicBezTo>
                    <a:pt x="3429000" y="655338"/>
                    <a:pt x="3644900" y="706138"/>
                    <a:pt x="3721100" y="610888"/>
                  </a:cubicBezTo>
                  <a:cubicBezTo>
                    <a:pt x="3797300" y="515638"/>
                    <a:pt x="3903133" y="382288"/>
                    <a:pt x="3771900" y="280688"/>
                  </a:cubicBezTo>
                  <a:cubicBezTo>
                    <a:pt x="3640667" y="179088"/>
                    <a:pt x="3196167" y="-17762"/>
                    <a:pt x="2933700" y="1288"/>
                  </a:cubicBezTo>
                  <a:cubicBezTo>
                    <a:pt x="2671233" y="20338"/>
                    <a:pt x="2493433" y="327255"/>
                    <a:pt x="2197100" y="394988"/>
                  </a:cubicBezTo>
                  <a:cubicBezTo>
                    <a:pt x="1900767" y="462721"/>
                    <a:pt x="1483783" y="354771"/>
                    <a:pt x="1155700" y="407688"/>
                  </a:cubicBezTo>
                  <a:cubicBezTo>
                    <a:pt x="827617" y="460605"/>
                    <a:pt x="425450" y="577021"/>
                    <a:pt x="228600" y="712488"/>
                  </a:cubicBezTo>
                  <a:cubicBezTo>
                    <a:pt x="31750" y="847955"/>
                    <a:pt x="0" y="1061738"/>
                    <a:pt x="0" y="1220488"/>
                  </a:cubicBezTo>
                  <a:close/>
                </a:path>
              </a:pathLst>
            </a:custGeom>
            <a:noFill/>
            <a:ln w="254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TextBox 59">
              <a:extLst>
                <a:ext uri="{FF2B5EF4-FFF2-40B4-BE49-F238E27FC236}">
                  <a16:creationId xmlns:a16="http://schemas.microsoft.com/office/drawing/2014/main" id="{2EC4B510-2C11-458A-80DE-90F241A9C0A6}"/>
                </a:ext>
              </a:extLst>
            </p:cNvPr>
            <p:cNvSpPr txBox="1"/>
            <p:nvPr/>
          </p:nvSpPr>
          <p:spPr>
            <a:xfrm rot="20754915">
              <a:off x="5375890" y="1763359"/>
              <a:ext cx="1032655" cy="307777"/>
            </a:xfrm>
            <a:prstGeom prst="rect">
              <a:avLst/>
            </a:prstGeom>
            <a:noFill/>
          </p:spPr>
          <p:txBody>
            <a:bodyPr wrap="none" rtlCol="0">
              <a:spAutoFit/>
            </a:bodyPr>
            <a:lstStyle/>
            <a:p>
              <a:r>
                <a:rPr lang="en-US" altLang="ko-KR" sz="1400" b="1" spc="-100">
                  <a:latin typeface="Arial" panose="020B0604020202020204" pitchFamily="34" charset="0"/>
                  <a:cs typeface="Arial" panose="020B0604020202020204" pitchFamily="34" charset="0"/>
                </a:rPr>
                <a:t>Urban</a:t>
              </a:r>
              <a:r>
                <a:rPr lang="ko-KR" altLang="en-US" sz="1400" b="1" spc="-100">
                  <a:latin typeface="Arial" panose="020B0604020202020204" pitchFamily="34" charset="0"/>
                  <a:cs typeface="Arial" panose="020B0604020202020204" pitchFamily="34" charset="0"/>
                </a:rPr>
                <a:t> </a:t>
              </a:r>
              <a:r>
                <a:rPr lang="en-US" altLang="ko-KR" sz="1400" b="1" spc="-100">
                  <a:latin typeface="Arial" panose="020B0604020202020204" pitchFamily="34" charset="0"/>
                  <a:cs typeface="Arial" panose="020B0604020202020204" pitchFamily="34" charset="0"/>
                </a:rPr>
                <a:t>Core</a:t>
              </a:r>
              <a:endParaRPr lang="ko-KR" altLang="en-US" sz="1400" b="1" spc="-100">
                <a:latin typeface="Arial" panose="020B0604020202020204" pitchFamily="34" charset="0"/>
                <a:cs typeface="Arial" panose="020B0604020202020204" pitchFamily="34" charset="0"/>
              </a:endParaRPr>
            </a:p>
          </p:txBody>
        </p:sp>
        <p:sp>
          <p:nvSpPr>
            <p:cNvPr id="94" name="Freeform: Shape 93">
              <a:extLst>
                <a:ext uri="{FF2B5EF4-FFF2-40B4-BE49-F238E27FC236}">
                  <a16:creationId xmlns:a16="http://schemas.microsoft.com/office/drawing/2014/main" id="{2234E652-82F0-4542-BB0F-A79D7662D6D1}"/>
                </a:ext>
              </a:extLst>
            </p:cNvPr>
            <p:cNvSpPr/>
            <p:nvPr/>
          </p:nvSpPr>
          <p:spPr>
            <a:xfrm>
              <a:off x="5495925" y="2082800"/>
              <a:ext cx="400050" cy="333375"/>
            </a:xfrm>
            <a:custGeom>
              <a:avLst/>
              <a:gdLst>
                <a:gd name="connsiteX0" fmla="*/ 219075 w 400050"/>
                <a:gd name="connsiteY0" fmla="*/ 0 h 333375"/>
                <a:gd name="connsiteX1" fmla="*/ 98425 w 400050"/>
                <a:gd name="connsiteY1" fmla="*/ 79375 h 333375"/>
                <a:gd name="connsiteX2" fmla="*/ 22225 w 400050"/>
                <a:gd name="connsiteY2" fmla="*/ 200025 h 333375"/>
                <a:gd name="connsiteX3" fmla="*/ 0 w 400050"/>
                <a:gd name="connsiteY3" fmla="*/ 304800 h 333375"/>
                <a:gd name="connsiteX4" fmla="*/ 241300 w 400050"/>
                <a:gd name="connsiteY4" fmla="*/ 333375 h 333375"/>
                <a:gd name="connsiteX5" fmla="*/ 365125 w 400050"/>
                <a:gd name="connsiteY5" fmla="*/ 327025 h 333375"/>
                <a:gd name="connsiteX6" fmla="*/ 400050 w 400050"/>
                <a:gd name="connsiteY6" fmla="*/ 200025 h 333375"/>
                <a:gd name="connsiteX7" fmla="*/ 219075 w 400050"/>
                <a:gd name="connsiteY7"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333375">
                  <a:moveTo>
                    <a:pt x="219075" y="0"/>
                  </a:moveTo>
                  <a:lnTo>
                    <a:pt x="98425" y="79375"/>
                  </a:lnTo>
                  <a:lnTo>
                    <a:pt x="22225" y="200025"/>
                  </a:lnTo>
                  <a:lnTo>
                    <a:pt x="0" y="304800"/>
                  </a:lnTo>
                  <a:lnTo>
                    <a:pt x="241300" y="333375"/>
                  </a:lnTo>
                  <a:lnTo>
                    <a:pt x="365125" y="327025"/>
                  </a:lnTo>
                  <a:lnTo>
                    <a:pt x="400050" y="200025"/>
                  </a:lnTo>
                  <a:lnTo>
                    <a:pt x="219075" y="0"/>
                  </a:lnTo>
                  <a:close/>
                </a:path>
              </a:pathLst>
            </a:custGeom>
            <a:solidFill>
              <a:srgbClr val="0070C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Freeform: Shape 94">
              <a:extLst>
                <a:ext uri="{FF2B5EF4-FFF2-40B4-BE49-F238E27FC236}">
                  <a16:creationId xmlns:a16="http://schemas.microsoft.com/office/drawing/2014/main" id="{E3C9A0F0-38D8-4442-8ACE-59AC8E2C73E1}"/>
                </a:ext>
              </a:extLst>
            </p:cNvPr>
            <p:cNvSpPr/>
            <p:nvPr/>
          </p:nvSpPr>
          <p:spPr>
            <a:xfrm>
              <a:off x="5492750" y="2393950"/>
              <a:ext cx="806450" cy="457200"/>
            </a:xfrm>
            <a:custGeom>
              <a:avLst/>
              <a:gdLst>
                <a:gd name="connsiteX0" fmla="*/ 0 w 806450"/>
                <a:gd name="connsiteY0" fmla="*/ 0 h 457200"/>
                <a:gd name="connsiteX1" fmla="*/ 22225 w 806450"/>
                <a:gd name="connsiteY1" fmla="*/ 136525 h 457200"/>
                <a:gd name="connsiteX2" fmla="*/ 133350 w 806450"/>
                <a:gd name="connsiteY2" fmla="*/ 314325 h 457200"/>
                <a:gd name="connsiteX3" fmla="*/ 279400 w 806450"/>
                <a:gd name="connsiteY3" fmla="*/ 447675 h 457200"/>
                <a:gd name="connsiteX4" fmla="*/ 454025 w 806450"/>
                <a:gd name="connsiteY4" fmla="*/ 457200 h 457200"/>
                <a:gd name="connsiteX5" fmla="*/ 561975 w 806450"/>
                <a:gd name="connsiteY5" fmla="*/ 428625 h 457200"/>
                <a:gd name="connsiteX6" fmla="*/ 758825 w 806450"/>
                <a:gd name="connsiteY6" fmla="*/ 361950 h 457200"/>
                <a:gd name="connsiteX7" fmla="*/ 803275 w 806450"/>
                <a:gd name="connsiteY7" fmla="*/ 346075 h 457200"/>
                <a:gd name="connsiteX8" fmla="*/ 806450 w 806450"/>
                <a:gd name="connsiteY8" fmla="*/ 273050 h 457200"/>
                <a:gd name="connsiteX9" fmla="*/ 723900 w 806450"/>
                <a:gd name="connsiteY9" fmla="*/ 82550 h 457200"/>
                <a:gd name="connsiteX10" fmla="*/ 504825 w 806450"/>
                <a:gd name="connsiteY10" fmla="*/ 149225 h 457200"/>
                <a:gd name="connsiteX11" fmla="*/ 365125 w 806450"/>
                <a:gd name="connsiteY11" fmla="*/ 19050 h 457200"/>
                <a:gd name="connsiteX12" fmla="*/ 238125 w 806450"/>
                <a:gd name="connsiteY12" fmla="*/ 22225 h 457200"/>
                <a:gd name="connsiteX13" fmla="*/ 0 w 806450"/>
                <a:gd name="connsiteY13"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450" h="457200">
                  <a:moveTo>
                    <a:pt x="0" y="0"/>
                  </a:moveTo>
                  <a:lnTo>
                    <a:pt x="22225" y="136525"/>
                  </a:lnTo>
                  <a:lnTo>
                    <a:pt x="133350" y="314325"/>
                  </a:lnTo>
                  <a:lnTo>
                    <a:pt x="279400" y="447675"/>
                  </a:lnTo>
                  <a:lnTo>
                    <a:pt x="454025" y="457200"/>
                  </a:lnTo>
                  <a:lnTo>
                    <a:pt x="561975" y="428625"/>
                  </a:lnTo>
                  <a:lnTo>
                    <a:pt x="758825" y="361950"/>
                  </a:lnTo>
                  <a:lnTo>
                    <a:pt x="803275" y="346075"/>
                  </a:lnTo>
                  <a:lnTo>
                    <a:pt x="806450" y="273050"/>
                  </a:lnTo>
                  <a:lnTo>
                    <a:pt x="723900" y="82550"/>
                  </a:lnTo>
                  <a:lnTo>
                    <a:pt x="504825" y="149225"/>
                  </a:lnTo>
                  <a:lnTo>
                    <a:pt x="365125" y="19050"/>
                  </a:lnTo>
                  <a:lnTo>
                    <a:pt x="238125" y="22225"/>
                  </a:lnTo>
                  <a:lnTo>
                    <a:pt x="0" y="0"/>
                  </a:lnTo>
                  <a:close/>
                </a:path>
              </a:pathLst>
            </a:cu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Freeform: Shape 60">
              <a:extLst>
                <a:ext uri="{FF2B5EF4-FFF2-40B4-BE49-F238E27FC236}">
                  <a16:creationId xmlns:a16="http://schemas.microsoft.com/office/drawing/2014/main" id="{78F60113-1A83-4DC4-ACE2-FE709C8EC443}"/>
                </a:ext>
              </a:extLst>
            </p:cNvPr>
            <p:cNvSpPr/>
            <p:nvPr/>
          </p:nvSpPr>
          <p:spPr>
            <a:xfrm>
              <a:off x="5740720" y="1981200"/>
              <a:ext cx="477200" cy="304800"/>
            </a:xfrm>
            <a:custGeom>
              <a:avLst/>
              <a:gdLst>
                <a:gd name="connsiteX0" fmla="*/ 4760 w 477200"/>
                <a:gd name="connsiteY0" fmla="*/ 121920 h 304800"/>
                <a:gd name="connsiteX1" fmla="*/ 157160 w 477200"/>
                <a:gd name="connsiteY1" fmla="*/ 304800 h 304800"/>
                <a:gd name="connsiteX2" fmla="*/ 362900 w 477200"/>
                <a:gd name="connsiteY2" fmla="*/ 236220 h 304800"/>
                <a:gd name="connsiteX3" fmla="*/ 454340 w 477200"/>
                <a:gd name="connsiteY3" fmla="*/ 114300 h 304800"/>
                <a:gd name="connsiteX4" fmla="*/ 477200 w 477200"/>
                <a:gd name="connsiteY4" fmla="*/ 0 h 304800"/>
                <a:gd name="connsiteX5" fmla="*/ 263840 w 477200"/>
                <a:gd name="connsiteY5" fmla="*/ 30480 h 304800"/>
                <a:gd name="connsiteX6" fmla="*/ 80960 w 477200"/>
                <a:gd name="connsiteY6" fmla="*/ 76200 h 304800"/>
                <a:gd name="connsiteX7" fmla="*/ 27620 w 477200"/>
                <a:gd name="connsiteY7" fmla="*/ 114300 h 304800"/>
                <a:gd name="connsiteX8" fmla="*/ 4760 w 477200"/>
                <a:gd name="connsiteY8" fmla="*/ 12192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200" h="304800">
                  <a:moveTo>
                    <a:pt x="4760" y="121920"/>
                  </a:moveTo>
                  <a:lnTo>
                    <a:pt x="157160" y="304800"/>
                  </a:lnTo>
                  <a:lnTo>
                    <a:pt x="362900" y="236220"/>
                  </a:lnTo>
                  <a:lnTo>
                    <a:pt x="454340" y="114300"/>
                  </a:lnTo>
                  <a:lnTo>
                    <a:pt x="477200" y="0"/>
                  </a:lnTo>
                  <a:lnTo>
                    <a:pt x="263840" y="30480"/>
                  </a:lnTo>
                  <a:lnTo>
                    <a:pt x="80960" y="76200"/>
                  </a:lnTo>
                  <a:cubicBezTo>
                    <a:pt x="63180" y="88900"/>
                    <a:pt x="45100" y="101190"/>
                    <a:pt x="27620" y="114300"/>
                  </a:cubicBezTo>
                  <a:cubicBezTo>
                    <a:pt x="14609" y="124058"/>
                    <a:pt x="-10480" y="144780"/>
                    <a:pt x="4760" y="121920"/>
                  </a:cubicBezTo>
                  <a:close/>
                </a:path>
              </a:pathLst>
            </a:cu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Freeform: Shape 61">
              <a:extLst>
                <a:ext uri="{FF2B5EF4-FFF2-40B4-BE49-F238E27FC236}">
                  <a16:creationId xmlns:a16="http://schemas.microsoft.com/office/drawing/2014/main" id="{458E27F3-FF4C-4E07-A37E-C78024278D64}"/>
                </a:ext>
              </a:extLst>
            </p:cNvPr>
            <p:cNvSpPr/>
            <p:nvPr/>
          </p:nvSpPr>
          <p:spPr>
            <a:xfrm>
              <a:off x="5854700" y="2101850"/>
              <a:ext cx="666750" cy="444500"/>
            </a:xfrm>
            <a:custGeom>
              <a:avLst/>
              <a:gdLst>
                <a:gd name="connsiteX0" fmla="*/ 349250 w 666750"/>
                <a:gd name="connsiteY0" fmla="*/ 0 h 444500"/>
                <a:gd name="connsiteX1" fmla="*/ 615950 w 666750"/>
                <a:gd name="connsiteY1" fmla="*/ 50800 h 444500"/>
                <a:gd name="connsiteX2" fmla="*/ 666750 w 666750"/>
                <a:gd name="connsiteY2" fmla="*/ 241300 h 444500"/>
                <a:gd name="connsiteX3" fmla="*/ 609600 w 666750"/>
                <a:gd name="connsiteY3" fmla="*/ 368300 h 444500"/>
                <a:gd name="connsiteX4" fmla="*/ 482600 w 666750"/>
                <a:gd name="connsiteY4" fmla="*/ 323850 h 444500"/>
                <a:gd name="connsiteX5" fmla="*/ 361950 w 666750"/>
                <a:gd name="connsiteY5" fmla="*/ 374650 h 444500"/>
                <a:gd name="connsiteX6" fmla="*/ 152400 w 666750"/>
                <a:gd name="connsiteY6" fmla="*/ 444500 h 444500"/>
                <a:gd name="connsiteX7" fmla="*/ 0 w 666750"/>
                <a:gd name="connsiteY7" fmla="*/ 311150 h 444500"/>
                <a:gd name="connsiteX8" fmla="*/ 44450 w 666750"/>
                <a:gd name="connsiteY8" fmla="*/ 177800 h 444500"/>
                <a:gd name="connsiteX9" fmla="*/ 254000 w 666750"/>
                <a:gd name="connsiteY9" fmla="*/ 101600 h 444500"/>
                <a:gd name="connsiteX10" fmla="*/ 349250 w 666750"/>
                <a:gd name="connsiteY10" fmla="*/ 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444500">
                  <a:moveTo>
                    <a:pt x="349250" y="0"/>
                  </a:moveTo>
                  <a:lnTo>
                    <a:pt x="615950" y="50800"/>
                  </a:lnTo>
                  <a:lnTo>
                    <a:pt x="666750" y="241300"/>
                  </a:lnTo>
                  <a:lnTo>
                    <a:pt x="609600" y="368300"/>
                  </a:lnTo>
                  <a:lnTo>
                    <a:pt x="482600" y="323850"/>
                  </a:lnTo>
                  <a:lnTo>
                    <a:pt x="361950" y="374650"/>
                  </a:lnTo>
                  <a:lnTo>
                    <a:pt x="152400" y="444500"/>
                  </a:lnTo>
                  <a:lnTo>
                    <a:pt x="0" y="311150"/>
                  </a:lnTo>
                  <a:lnTo>
                    <a:pt x="44450" y="177800"/>
                  </a:lnTo>
                  <a:lnTo>
                    <a:pt x="254000" y="101600"/>
                  </a:lnTo>
                  <a:lnTo>
                    <a:pt x="349250" y="0"/>
                  </a:lnTo>
                  <a:close/>
                </a:path>
              </a:pathLst>
            </a:cu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Freeform: Shape 62">
              <a:extLst>
                <a:ext uri="{FF2B5EF4-FFF2-40B4-BE49-F238E27FC236}">
                  <a16:creationId xmlns:a16="http://schemas.microsoft.com/office/drawing/2014/main" id="{37BDFE9A-6051-4599-8B51-33A79FC945E0}"/>
                </a:ext>
              </a:extLst>
            </p:cNvPr>
            <p:cNvSpPr/>
            <p:nvPr/>
          </p:nvSpPr>
          <p:spPr>
            <a:xfrm>
              <a:off x="6191250" y="1955800"/>
              <a:ext cx="527050" cy="323850"/>
            </a:xfrm>
            <a:custGeom>
              <a:avLst/>
              <a:gdLst>
                <a:gd name="connsiteX0" fmla="*/ 0 w 527050"/>
                <a:gd name="connsiteY0" fmla="*/ 139700 h 323850"/>
                <a:gd name="connsiteX1" fmla="*/ 31750 w 527050"/>
                <a:gd name="connsiteY1" fmla="*/ 0 h 323850"/>
                <a:gd name="connsiteX2" fmla="*/ 260350 w 527050"/>
                <a:gd name="connsiteY2" fmla="*/ 12700 h 323850"/>
                <a:gd name="connsiteX3" fmla="*/ 412750 w 527050"/>
                <a:gd name="connsiteY3" fmla="*/ 69850 h 323850"/>
                <a:gd name="connsiteX4" fmla="*/ 514350 w 527050"/>
                <a:gd name="connsiteY4" fmla="*/ 209550 h 323850"/>
                <a:gd name="connsiteX5" fmla="*/ 527050 w 527050"/>
                <a:gd name="connsiteY5" fmla="*/ 298450 h 323850"/>
                <a:gd name="connsiteX6" fmla="*/ 304800 w 527050"/>
                <a:gd name="connsiteY6" fmla="*/ 323850 h 323850"/>
                <a:gd name="connsiteX7" fmla="*/ 273050 w 527050"/>
                <a:gd name="connsiteY7" fmla="*/ 196850 h 323850"/>
                <a:gd name="connsiteX8" fmla="*/ 0 w 527050"/>
                <a:gd name="connsiteY8" fmla="*/ 139700 h 323850"/>
                <a:gd name="connsiteX0" fmla="*/ 0 w 527050"/>
                <a:gd name="connsiteY0" fmla="*/ 139700 h 323850"/>
                <a:gd name="connsiteX1" fmla="*/ 31750 w 527050"/>
                <a:gd name="connsiteY1" fmla="*/ 0 h 323850"/>
                <a:gd name="connsiteX2" fmla="*/ 260350 w 527050"/>
                <a:gd name="connsiteY2" fmla="*/ 12700 h 323850"/>
                <a:gd name="connsiteX3" fmla="*/ 425450 w 527050"/>
                <a:gd name="connsiteY3" fmla="*/ 69850 h 323850"/>
                <a:gd name="connsiteX4" fmla="*/ 514350 w 527050"/>
                <a:gd name="connsiteY4" fmla="*/ 209550 h 323850"/>
                <a:gd name="connsiteX5" fmla="*/ 527050 w 527050"/>
                <a:gd name="connsiteY5" fmla="*/ 298450 h 323850"/>
                <a:gd name="connsiteX6" fmla="*/ 304800 w 527050"/>
                <a:gd name="connsiteY6" fmla="*/ 323850 h 323850"/>
                <a:gd name="connsiteX7" fmla="*/ 273050 w 527050"/>
                <a:gd name="connsiteY7" fmla="*/ 196850 h 323850"/>
                <a:gd name="connsiteX8" fmla="*/ 0 w 527050"/>
                <a:gd name="connsiteY8" fmla="*/ 13970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50" h="323850">
                  <a:moveTo>
                    <a:pt x="0" y="139700"/>
                  </a:moveTo>
                  <a:lnTo>
                    <a:pt x="31750" y="0"/>
                  </a:lnTo>
                  <a:lnTo>
                    <a:pt x="260350" y="12700"/>
                  </a:lnTo>
                  <a:lnTo>
                    <a:pt x="425450" y="69850"/>
                  </a:lnTo>
                  <a:lnTo>
                    <a:pt x="514350" y="209550"/>
                  </a:lnTo>
                  <a:lnTo>
                    <a:pt x="527050" y="298450"/>
                  </a:lnTo>
                  <a:lnTo>
                    <a:pt x="304800" y="323850"/>
                  </a:lnTo>
                  <a:lnTo>
                    <a:pt x="273050" y="196850"/>
                  </a:lnTo>
                  <a:lnTo>
                    <a:pt x="0" y="139700"/>
                  </a:lnTo>
                  <a:close/>
                </a:path>
              </a:pathLst>
            </a:custGeom>
            <a:solidFill>
              <a:srgbClr val="0070C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Freeform: Shape 63">
              <a:extLst>
                <a:ext uri="{FF2B5EF4-FFF2-40B4-BE49-F238E27FC236}">
                  <a16:creationId xmlns:a16="http://schemas.microsoft.com/office/drawing/2014/main" id="{7F7C4B93-9205-408D-8CF6-1CC7324E04D9}"/>
                </a:ext>
              </a:extLst>
            </p:cNvPr>
            <p:cNvSpPr/>
            <p:nvPr/>
          </p:nvSpPr>
          <p:spPr>
            <a:xfrm>
              <a:off x="6229350" y="2425700"/>
              <a:ext cx="317500" cy="311150"/>
            </a:xfrm>
            <a:custGeom>
              <a:avLst/>
              <a:gdLst>
                <a:gd name="connsiteX0" fmla="*/ 234950 w 317500"/>
                <a:gd name="connsiteY0" fmla="*/ 38100 h 311150"/>
                <a:gd name="connsiteX1" fmla="*/ 317500 w 317500"/>
                <a:gd name="connsiteY1" fmla="*/ 196850 h 311150"/>
                <a:gd name="connsiteX2" fmla="*/ 69850 w 317500"/>
                <a:gd name="connsiteY2" fmla="*/ 311150 h 311150"/>
                <a:gd name="connsiteX3" fmla="*/ 63500 w 317500"/>
                <a:gd name="connsiteY3" fmla="*/ 228600 h 311150"/>
                <a:gd name="connsiteX4" fmla="*/ 0 w 317500"/>
                <a:gd name="connsiteY4" fmla="*/ 57150 h 311150"/>
                <a:gd name="connsiteX5" fmla="*/ 101600 w 317500"/>
                <a:gd name="connsiteY5" fmla="*/ 0 h 311150"/>
                <a:gd name="connsiteX6" fmla="*/ 234950 w 317500"/>
                <a:gd name="connsiteY6" fmla="*/ 3810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0" h="311150">
                  <a:moveTo>
                    <a:pt x="234950" y="38100"/>
                  </a:moveTo>
                  <a:lnTo>
                    <a:pt x="317500" y="196850"/>
                  </a:lnTo>
                  <a:lnTo>
                    <a:pt x="69850" y="311150"/>
                  </a:lnTo>
                  <a:lnTo>
                    <a:pt x="63500" y="228600"/>
                  </a:lnTo>
                  <a:lnTo>
                    <a:pt x="0" y="57150"/>
                  </a:lnTo>
                  <a:lnTo>
                    <a:pt x="101600" y="0"/>
                  </a:lnTo>
                  <a:lnTo>
                    <a:pt x="234950" y="38100"/>
                  </a:lnTo>
                  <a:close/>
                </a:path>
              </a:pathLst>
            </a:cu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Freeform: Shape 64">
              <a:extLst>
                <a:ext uri="{FF2B5EF4-FFF2-40B4-BE49-F238E27FC236}">
                  <a16:creationId xmlns:a16="http://schemas.microsoft.com/office/drawing/2014/main" id="{DF0CC4B4-8077-4F2D-8E16-ACE58C41D2A8}"/>
                </a:ext>
              </a:extLst>
            </p:cNvPr>
            <p:cNvSpPr/>
            <p:nvPr/>
          </p:nvSpPr>
          <p:spPr>
            <a:xfrm>
              <a:off x="6464300" y="2247900"/>
              <a:ext cx="247650" cy="374650"/>
            </a:xfrm>
            <a:custGeom>
              <a:avLst/>
              <a:gdLst>
                <a:gd name="connsiteX0" fmla="*/ 44450 w 247650"/>
                <a:gd name="connsiteY0" fmla="*/ 38100 h 374650"/>
                <a:gd name="connsiteX1" fmla="*/ 0 w 247650"/>
                <a:gd name="connsiteY1" fmla="*/ 215900 h 374650"/>
                <a:gd name="connsiteX2" fmla="*/ 82550 w 247650"/>
                <a:gd name="connsiteY2" fmla="*/ 374650 h 374650"/>
                <a:gd name="connsiteX3" fmla="*/ 228600 w 247650"/>
                <a:gd name="connsiteY3" fmla="*/ 215900 h 374650"/>
                <a:gd name="connsiteX4" fmla="*/ 247650 w 247650"/>
                <a:gd name="connsiteY4" fmla="*/ 38100 h 374650"/>
                <a:gd name="connsiteX5" fmla="*/ 247650 w 247650"/>
                <a:gd name="connsiteY5" fmla="*/ 0 h 374650"/>
                <a:gd name="connsiteX6" fmla="*/ 44450 w 247650"/>
                <a:gd name="connsiteY6" fmla="*/ 3810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374650">
                  <a:moveTo>
                    <a:pt x="44450" y="38100"/>
                  </a:moveTo>
                  <a:lnTo>
                    <a:pt x="0" y="215900"/>
                  </a:lnTo>
                  <a:lnTo>
                    <a:pt x="82550" y="374650"/>
                  </a:lnTo>
                  <a:lnTo>
                    <a:pt x="228600" y="215900"/>
                  </a:lnTo>
                  <a:lnTo>
                    <a:pt x="247650" y="38100"/>
                  </a:lnTo>
                  <a:lnTo>
                    <a:pt x="247650" y="0"/>
                  </a:lnTo>
                  <a:lnTo>
                    <a:pt x="44450" y="38100"/>
                  </a:lnTo>
                  <a:close/>
                </a:path>
              </a:pathLst>
            </a:cu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Freeform: Shape 65">
              <a:extLst>
                <a:ext uri="{FF2B5EF4-FFF2-40B4-BE49-F238E27FC236}">
                  <a16:creationId xmlns:a16="http://schemas.microsoft.com/office/drawing/2014/main" id="{442AC152-9763-4849-90B5-15E82FD30D32}"/>
                </a:ext>
              </a:extLst>
            </p:cNvPr>
            <p:cNvSpPr/>
            <p:nvPr/>
          </p:nvSpPr>
          <p:spPr>
            <a:xfrm>
              <a:off x="5491323" y="1961560"/>
              <a:ext cx="1237929" cy="896396"/>
            </a:xfrm>
            <a:custGeom>
              <a:avLst/>
              <a:gdLst>
                <a:gd name="connsiteX0" fmla="*/ 257175 w 858076"/>
                <a:gd name="connsiteY0" fmla="*/ 46985 h 604885"/>
                <a:gd name="connsiteX1" fmla="*/ 0 w 858076"/>
                <a:gd name="connsiteY1" fmla="*/ 304160 h 604885"/>
                <a:gd name="connsiteX2" fmla="*/ 257175 w 858076"/>
                <a:gd name="connsiteY2" fmla="*/ 604197 h 604885"/>
                <a:gd name="connsiteX3" fmla="*/ 814387 w 858076"/>
                <a:gd name="connsiteY3" fmla="*/ 375597 h 604885"/>
                <a:gd name="connsiteX4" fmla="*/ 757237 w 858076"/>
                <a:gd name="connsiteY4" fmla="*/ 32697 h 604885"/>
                <a:gd name="connsiteX5" fmla="*/ 257175 w 858076"/>
                <a:gd name="connsiteY5" fmla="*/ 46985 h 604885"/>
                <a:gd name="connsiteX0" fmla="*/ 237815 w 838716"/>
                <a:gd name="connsiteY0" fmla="*/ 46204 h 604419"/>
                <a:gd name="connsiteX1" fmla="*/ 0 w 838716"/>
                <a:gd name="connsiteY1" fmla="*/ 287246 h 604419"/>
                <a:gd name="connsiteX2" fmla="*/ 237815 w 838716"/>
                <a:gd name="connsiteY2" fmla="*/ 603416 h 604419"/>
                <a:gd name="connsiteX3" fmla="*/ 795027 w 838716"/>
                <a:gd name="connsiteY3" fmla="*/ 374816 h 604419"/>
                <a:gd name="connsiteX4" fmla="*/ 737877 w 838716"/>
                <a:gd name="connsiteY4" fmla="*/ 31916 h 604419"/>
                <a:gd name="connsiteX5" fmla="*/ 237815 w 838716"/>
                <a:gd name="connsiteY5" fmla="*/ 46204 h 604419"/>
                <a:gd name="connsiteX0" fmla="*/ 237815 w 838716"/>
                <a:gd name="connsiteY0" fmla="*/ 50126 h 608341"/>
                <a:gd name="connsiteX1" fmla="*/ 0 w 838716"/>
                <a:gd name="connsiteY1" fmla="*/ 291168 h 608341"/>
                <a:gd name="connsiteX2" fmla="*/ 237815 w 838716"/>
                <a:gd name="connsiteY2" fmla="*/ 607338 h 608341"/>
                <a:gd name="connsiteX3" fmla="*/ 795027 w 838716"/>
                <a:gd name="connsiteY3" fmla="*/ 378738 h 608341"/>
                <a:gd name="connsiteX4" fmla="*/ 737877 w 838716"/>
                <a:gd name="connsiteY4" fmla="*/ 35838 h 608341"/>
                <a:gd name="connsiteX5" fmla="*/ 237815 w 838716"/>
                <a:gd name="connsiteY5" fmla="*/ 50126 h 608341"/>
                <a:gd name="connsiteX0" fmla="*/ 237815 w 838716"/>
                <a:gd name="connsiteY0" fmla="*/ 49107 h 607322"/>
                <a:gd name="connsiteX1" fmla="*/ 0 w 838716"/>
                <a:gd name="connsiteY1" fmla="*/ 290149 h 607322"/>
                <a:gd name="connsiteX2" fmla="*/ 237815 w 838716"/>
                <a:gd name="connsiteY2" fmla="*/ 606319 h 607322"/>
                <a:gd name="connsiteX3" fmla="*/ 795027 w 838716"/>
                <a:gd name="connsiteY3" fmla="*/ 377719 h 607322"/>
                <a:gd name="connsiteX4" fmla="*/ 737877 w 838716"/>
                <a:gd name="connsiteY4" fmla="*/ 34819 h 607322"/>
                <a:gd name="connsiteX5" fmla="*/ 237815 w 838716"/>
                <a:gd name="connsiteY5" fmla="*/ 49107 h 6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716" h="607322">
                  <a:moveTo>
                    <a:pt x="237815" y="49107"/>
                  </a:moveTo>
                  <a:cubicBezTo>
                    <a:pt x="72889" y="101342"/>
                    <a:pt x="0" y="197280"/>
                    <a:pt x="0" y="290149"/>
                  </a:cubicBezTo>
                  <a:cubicBezTo>
                    <a:pt x="0" y="383018"/>
                    <a:pt x="105311" y="591724"/>
                    <a:pt x="237815" y="606319"/>
                  </a:cubicBezTo>
                  <a:cubicBezTo>
                    <a:pt x="370319" y="620914"/>
                    <a:pt x="711683" y="472969"/>
                    <a:pt x="795027" y="377719"/>
                  </a:cubicBezTo>
                  <a:cubicBezTo>
                    <a:pt x="878371" y="282469"/>
                    <a:pt x="833127" y="91969"/>
                    <a:pt x="737877" y="34819"/>
                  </a:cubicBezTo>
                  <a:cubicBezTo>
                    <a:pt x="642627" y="-22331"/>
                    <a:pt x="402741" y="-3128"/>
                    <a:pt x="237815" y="49107"/>
                  </a:cubicBezTo>
                  <a:close/>
                </a:path>
              </a:pathLst>
            </a:custGeom>
            <a:noFill/>
            <a:ln w="254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TextBox 67">
              <a:extLst>
                <a:ext uri="{FF2B5EF4-FFF2-40B4-BE49-F238E27FC236}">
                  <a16:creationId xmlns:a16="http://schemas.microsoft.com/office/drawing/2014/main" id="{F874FD20-F7D4-46BD-855E-F5487D280060}"/>
                </a:ext>
              </a:extLst>
            </p:cNvPr>
            <p:cNvSpPr txBox="1"/>
            <p:nvPr/>
          </p:nvSpPr>
          <p:spPr>
            <a:xfrm>
              <a:off x="6304558" y="1885089"/>
              <a:ext cx="402674" cy="369332"/>
            </a:xfrm>
            <a:prstGeom prst="rect">
              <a:avLst/>
            </a:prstGeom>
            <a:noFill/>
          </p:spPr>
          <p:txBody>
            <a:bodyPr wrap="none" rtlCol="0">
              <a:spAutoFit/>
            </a:bodyPr>
            <a:lstStyle/>
            <a:p>
              <a:r>
                <a:rPr lang="ko-KR" altLang="en-US" spc="-100">
                  <a:latin typeface="맑은 고딕" panose="020B0503020000020004" pitchFamily="50" charset="-127"/>
                  <a:cs typeface="Arial" panose="020B0604020202020204" pitchFamily="34" charset="0"/>
                </a:rPr>
                <a:t>①</a:t>
              </a:r>
              <a:endParaRPr lang="ko-KR" altLang="en-US" spc="-10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F5514EEB-300A-4025-8D56-CE24A195CBD8}"/>
                </a:ext>
              </a:extLst>
            </p:cNvPr>
            <p:cNvSpPr txBox="1"/>
            <p:nvPr/>
          </p:nvSpPr>
          <p:spPr>
            <a:xfrm>
              <a:off x="5966613" y="2162101"/>
              <a:ext cx="402674" cy="369332"/>
            </a:xfrm>
            <a:prstGeom prst="rect">
              <a:avLst/>
            </a:prstGeom>
            <a:noFill/>
          </p:spPr>
          <p:txBody>
            <a:bodyPr wrap="none" rtlCol="0">
              <a:spAutoFit/>
            </a:bodyPr>
            <a:lstStyle/>
            <a:p>
              <a:pPr algn="ctr"/>
              <a:r>
                <a:rPr lang="ko-KR" altLang="en-US" spc="-100">
                  <a:latin typeface="맑은 고딕" panose="020B0503020000020004" pitchFamily="50" charset="-127"/>
                  <a:cs typeface="Arial" panose="020B0604020202020204" pitchFamily="34" charset="0"/>
                </a:rPr>
                <a:t>②</a:t>
              </a:r>
              <a:endParaRPr lang="ko-KR" altLang="en-US" spc="-10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E579E910-E691-4DFE-A5B5-54C617BF60DD}"/>
                </a:ext>
              </a:extLst>
            </p:cNvPr>
            <p:cNvSpPr txBox="1"/>
            <p:nvPr/>
          </p:nvSpPr>
          <p:spPr>
            <a:xfrm>
              <a:off x="5777624" y="1933059"/>
              <a:ext cx="402674" cy="369332"/>
            </a:xfrm>
            <a:prstGeom prst="rect">
              <a:avLst/>
            </a:prstGeom>
            <a:noFill/>
          </p:spPr>
          <p:txBody>
            <a:bodyPr wrap="none" rtlCol="0">
              <a:spAutoFit/>
            </a:bodyPr>
            <a:lstStyle/>
            <a:p>
              <a:pPr lvl="0" algn="ctr">
                <a:defRPr/>
              </a:pPr>
              <a:r>
                <a:rPr lang="ko-KR" altLang="en-US" spc="-100">
                  <a:latin typeface="맑은 고딕" panose="020B0503020000020004" pitchFamily="50" charset="-127"/>
                  <a:cs typeface="Arial" panose="020B0604020202020204" pitchFamily="34" charset="0"/>
                </a:rPr>
                <a:t>③</a:t>
              </a:r>
              <a:endParaRPr lang="ko-KR" altLang="en-US" spc="-10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981A694E-C972-47B8-A3DF-DD762685E53B}"/>
                </a:ext>
              </a:extLst>
            </p:cNvPr>
            <p:cNvSpPr txBox="1"/>
            <p:nvPr/>
          </p:nvSpPr>
          <p:spPr>
            <a:xfrm>
              <a:off x="6388021" y="2208763"/>
              <a:ext cx="402674" cy="369332"/>
            </a:xfrm>
            <a:prstGeom prst="rect">
              <a:avLst/>
            </a:prstGeom>
            <a:noFill/>
          </p:spPr>
          <p:txBody>
            <a:bodyPr wrap="none" rtlCol="0">
              <a:spAutoFit/>
            </a:bodyPr>
            <a:lstStyle/>
            <a:p>
              <a:pPr lvl="0" algn="ctr">
                <a:defRPr/>
              </a:pPr>
              <a:r>
                <a:rPr lang="ko-KR" altLang="en-US" spc="-100">
                  <a:latin typeface="맑은 고딕" panose="020B0503020000020004" pitchFamily="50" charset="-127"/>
                  <a:cs typeface="Arial" panose="020B0604020202020204" pitchFamily="34" charset="0"/>
                </a:rPr>
                <a:t>③</a:t>
              </a:r>
              <a:endParaRPr lang="ko-KR" altLang="en-US" spc="-10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F6804344-C737-4D7B-8891-896C978B3994}"/>
                </a:ext>
              </a:extLst>
            </p:cNvPr>
            <p:cNvSpPr txBox="1"/>
            <p:nvPr/>
          </p:nvSpPr>
          <p:spPr>
            <a:xfrm>
              <a:off x="6176601" y="2360642"/>
              <a:ext cx="402674" cy="369332"/>
            </a:xfrm>
            <a:prstGeom prst="rect">
              <a:avLst/>
            </a:prstGeom>
            <a:noFill/>
          </p:spPr>
          <p:txBody>
            <a:bodyPr wrap="none" rtlCol="0">
              <a:spAutoFit/>
            </a:bodyPr>
            <a:lstStyle/>
            <a:p>
              <a:pPr algn="ctr"/>
              <a:r>
                <a:rPr lang="ko-KR" altLang="en-US" spc="-100">
                  <a:latin typeface="맑은 고딕" panose="020B0503020000020004" pitchFamily="50" charset="-127"/>
                  <a:cs typeface="Arial" panose="020B0604020202020204" pitchFamily="34" charset="0"/>
                </a:rPr>
                <a:t>④</a:t>
              </a:r>
              <a:endParaRPr lang="ko-KR" altLang="en-US" spc="-10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826E3FEC-A7CA-4FDA-87FB-5D93E3EE2B71}"/>
                </a:ext>
              </a:extLst>
            </p:cNvPr>
            <p:cNvSpPr txBox="1"/>
            <p:nvPr/>
          </p:nvSpPr>
          <p:spPr>
            <a:xfrm>
              <a:off x="4425317" y="1096730"/>
              <a:ext cx="1685077" cy="307777"/>
            </a:xfrm>
            <a:prstGeom prst="rect">
              <a:avLst/>
            </a:prstGeom>
            <a:noFill/>
          </p:spPr>
          <p:txBody>
            <a:bodyPr wrap="none" rtlCol="0">
              <a:spAutoFit/>
            </a:bodyPr>
            <a:lstStyle/>
            <a:p>
              <a:r>
                <a:rPr lang="en-US" altLang="ko-KR" sz="1400" b="1" spc="-100">
                  <a:latin typeface="Arial" panose="020B0604020202020204" pitchFamily="34" charset="0"/>
                  <a:cs typeface="Arial" panose="020B0604020202020204" pitchFamily="34" charset="0"/>
                </a:rPr>
                <a:t>Close in Community</a:t>
              </a:r>
              <a:endParaRPr lang="ko-KR" altLang="en-US" sz="1400" b="1" spc="-10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1760860F-0EED-4326-9B43-6D3E012100E1}"/>
                </a:ext>
              </a:extLst>
            </p:cNvPr>
            <p:cNvSpPr txBox="1"/>
            <p:nvPr/>
          </p:nvSpPr>
          <p:spPr>
            <a:xfrm>
              <a:off x="5076371" y="2367518"/>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⑤</a:t>
              </a:r>
              <a:endParaRPr lang="ko-KR" altLang="en-US" spc="-10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C74E709E-CDAF-4411-A140-DDD57A0BD25C}"/>
                </a:ext>
              </a:extLst>
            </p:cNvPr>
            <p:cNvSpPr txBox="1"/>
            <p:nvPr/>
          </p:nvSpPr>
          <p:spPr>
            <a:xfrm>
              <a:off x="4066296" y="2141567"/>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⑦</a:t>
              </a:r>
              <a:endParaRPr lang="ko-KR" altLang="en-US" spc="-10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8D5A25D1-06AA-453E-9842-8722934FBB47}"/>
                </a:ext>
              </a:extLst>
            </p:cNvPr>
            <p:cNvSpPr txBox="1"/>
            <p:nvPr/>
          </p:nvSpPr>
          <p:spPr>
            <a:xfrm>
              <a:off x="4387900" y="1606614"/>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⑥</a:t>
              </a:r>
              <a:endParaRPr lang="ko-KR" altLang="en-US" spc="-10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CBC4F3C1-820A-451A-97CD-FD74DAA87A70}"/>
                </a:ext>
              </a:extLst>
            </p:cNvPr>
            <p:cNvSpPr txBox="1"/>
            <p:nvPr/>
          </p:nvSpPr>
          <p:spPr>
            <a:xfrm>
              <a:off x="5407075" y="1491995"/>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⑦</a:t>
              </a:r>
              <a:endParaRPr lang="ko-KR" altLang="en-US" spc="-10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94BE1CD9-8F84-4FB9-A9BC-C57A4124B659}"/>
                </a:ext>
              </a:extLst>
            </p:cNvPr>
            <p:cNvSpPr txBox="1"/>
            <p:nvPr/>
          </p:nvSpPr>
          <p:spPr>
            <a:xfrm>
              <a:off x="6398528" y="2758985"/>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⑧</a:t>
              </a:r>
              <a:endParaRPr lang="ko-KR" altLang="en-US" spc="-10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96F7777C-A50C-4B12-A7B1-5B63C3643963}"/>
                </a:ext>
              </a:extLst>
            </p:cNvPr>
            <p:cNvSpPr txBox="1"/>
            <p:nvPr/>
          </p:nvSpPr>
          <p:spPr>
            <a:xfrm>
              <a:off x="6703417" y="2275353"/>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⑦</a:t>
              </a:r>
              <a:endParaRPr lang="ko-KR" altLang="en-US" spc="-10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14A60B83-2F37-4D1B-A2E8-DDBF210448A5}"/>
                </a:ext>
              </a:extLst>
            </p:cNvPr>
            <p:cNvSpPr txBox="1"/>
            <p:nvPr/>
          </p:nvSpPr>
          <p:spPr>
            <a:xfrm>
              <a:off x="6437120" y="1557600"/>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⑤</a:t>
              </a:r>
              <a:endParaRPr lang="ko-KR" altLang="en-US" spc="-10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32621CD7-C5B2-4B6E-B78D-BD9C219FBC38}"/>
                </a:ext>
              </a:extLst>
            </p:cNvPr>
            <p:cNvSpPr txBox="1"/>
            <p:nvPr/>
          </p:nvSpPr>
          <p:spPr>
            <a:xfrm>
              <a:off x="6661425" y="1110531"/>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⑥</a:t>
              </a:r>
              <a:endParaRPr lang="ko-KR" altLang="en-US" spc="-10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51CF5438-A338-4F72-9E85-F9E4E92D3DC5}"/>
                </a:ext>
              </a:extLst>
            </p:cNvPr>
            <p:cNvSpPr txBox="1"/>
            <p:nvPr/>
          </p:nvSpPr>
          <p:spPr>
            <a:xfrm>
              <a:off x="7235444" y="1199894"/>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⑦</a:t>
              </a:r>
              <a:endParaRPr lang="ko-KR" altLang="en-US" spc="-10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D9DA433A-DF1A-4E65-AC11-881C1B599395}"/>
                </a:ext>
              </a:extLst>
            </p:cNvPr>
            <p:cNvSpPr txBox="1"/>
            <p:nvPr/>
          </p:nvSpPr>
          <p:spPr>
            <a:xfrm rot="900000">
              <a:off x="7795009" y="1987678"/>
              <a:ext cx="917239" cy="307777"/>
            </a:xfrm>
            <a:prstGeom prst="rect">
              <a:avLst/>
            </a:prstGeom>
            <a:noFill/>
          </p:spPr>
          <p:txBody>
            <a:bodyPr wrap="none" rtlCol="0">
              <a:spAutoFit/>
            </a:bodyPr>
            <a:lstStyle/>
            <a:p>
              <a:r>
                <a:rPr lang="en-US" altLang="ko-KR" sz="1400" b="1" spc="-100">
                  <a:latin typeface="Arial" panose="020B0604020202020204" pitchFamily="34" charset="0"/>
                  <a:cs typeface="Arial" panose="020B0604020202020204" pitchFamily="34" charset="0"/>
                </a:rPr>
                <a:t>Suburban</a:t>
              </a:r>
              <a:endParaRPr lang="ko-KR" altLang="en-US" sz="1400" b="1" spc="-10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95DBF569-B7A5-4FA0-8009-4C05814E8FBD}"/>
                </a:ext>
              </a:extLst>
            </p:cNvPr>
            <p:cNvSpPr txBox="1"/>
            <p:nvPr/>
          </p:nvSpPr>
          <p:spPr>
            <a:xfrm>
              <a:off x="8120994" y="2461063"/>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⑨</a:t>
              </a:r>
              <a:endParaRPr lang="ko-KR" altLang="en-US" spc="-10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8FD707CD-8E60-4DB9-AB80-F2770C6CCA5B}"/>
                </a:ext>
              </a:extLst>
            </p:cNvPr>
            <p:cNvSpPr txBox="1"/>
            <p:nvPr/>
          </p:nvSpPr>
          <p:spPr>
            <a:xfrm>
              <a:off x="7664524" y="2538412"/>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⑩</a:t>
              </a:r>
              <a:endParaRPr lang="ko-KR" altLang="en-US" spc="-100">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062649B-9428-4538-9B6E-4ED4C77649D9}"/>
                </a:ext>
              </a:extLst>
            </p:cNvPr>
            <p:cNvSpPr txBox="1"/>
            <p:nvPr/>
          </p:nvSpPr>
          <p:spPr>
            <a:xfrm>
              <a:off x="7184344" y="2561324"/>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⑪</a:t>
              </a:r>
              <a:endParaRPr lang="ko-KR" altLang="en-US" spc="-100">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9DCA283F-25C7-4E8E-9ADF-EBF5D272B617}"/>
                </a:ext>
              </a:extLst>
            </p:cNvPr>
            <p:cNvSpPr txBox="1"/>
            <p:nvPr/>
          </p:nvSpPr>
          <p:spPr>
            <a:xfrm>
              <a:off x="6026806" y="3347221"/>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⑫</a:t>
              </a:r>
              <a:endParaRPr lang="ko-KR" altLang="en-US" spc="-100">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4B1A3200-7563-4124-8FD1-0233EE54FD3E}"/>
                </a:ext>
              </a:extLst>
            </p:cNvPr>
            <p:cNvSpPr txBox="1"/>
            <p:nvPr/>
          </p:nvSpPr>
          <p:spPr>
            <a:xfrm>
              <a:off x="5638800" y="3390900"/>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⑨</a:t>
              </a:r>
              <a:endParaRPr lang="ko-KR" altLang="en-US" spc="-100">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CEF8F355-50EE-4B3C-8FD9-76D947974C1F}"/>
                </a:ext>
              </a:extLst>
            </p:cNvPr>
            <p:cNvSpPr txBox="1"/>
            <p:nvPr/>
          </p:nvSpPr>
          <p:spPr>
            <a:xfrm>
              <a:off x="9307626" y="2050795"/>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⑬</a:t>
              </a:r>
              <a:endParaRPr lang="ko-KR" altLang="en-US" spc="-100">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F3F88FCF-80B6-4E9A-B2C9-3A504EB00502}"/>
                </a:ext>
              </a:extLst>
            </p:cNvPr>
            <p:cNvSpPr txBox="1"/>
            <p:nvPr/>
          </p:nvSpPr>
          <p:spPr>
            <a:xfrm>
              <a:off x="2747323" y="2315919"/>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⑬</a:t>
              </a:r>
              <a:endParaRPr lang="ko-KR" altLang="en-US" spc="-100">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4BA6A1C1-69E5-44F2-9535-E8A17C15AD36}"/>
                </a:ext>
              </a:extLst>
            </p:cNvPr>
            <p:cNvSpPr txBox="1"/>
            <p:nvPr/>
          </p:nvSpPr>
          <p:spPr>
            <a:xfrm>
              <a:off x="2659157" y="2087260"/>
              <a:ext cx="579005" cy="307777"/>
            </a:xfrm>
            <a:prstGeom prst="rect">
              <a:avLst/>
            </a:prstGeom>
            <a:noFill/>
          </p:spPr>
          <p:txBody>
            <a:bodyPr wrap="none" rtlCol="0">
              <a:spAutoFit/>
            </a:bodyPr>
            <a:lstStyle/>
            <a:p>
              <a:r>
                <a:rPr lang="en-US" altLang="ko-KR" sz="1400" b="1" spc="-100">
                  <a:latin typeface="Arial" panose="020B0604020202020204" pitchFamily="34" charset="0"/>
                  <a:cs typeface="Arial" panose="020B0604020202020204" pitchFamily="34" charset="0"/>
                </a:rPr>
                <a:t>Rural</a:t>
              </a:r>
              <a:endParaRPr lang="ko-KR" altLang="en-US" sz="1400" b="1" spc="-100">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6E8E5B45-A788-4577-A98B-A0639BBC69DE}"/>
                </a:ext>
              </a:extLst>
            </p:cNvPr>
            <p:cNvSpPr txBox="1"/>
            <p:nvPr/>
          </p:nvSpPr>
          <p:spPr>
            <a:xfrm>
              <a:off x="9219460" y="1809948"/>
              <a:ext cx="579005" cy="307777"/>
            </a:xfrm>
            <a:prstGeom prst="rect">
              <a:avLst/>
            </a:prstGeom>
            <a:noFill/>
          </p:spPr>
          <p:txBody>
            <a:bodyPr wrap="none" rtlCol="0">
              <a:spAutoFit/>
            </a:bodyPr>
            <a:lstStyle/>
            <a:p>
              <a:r>
                <a:rPr lang="en-US" altLang="ko-KR" sz="1400" b="1" spc="-100">
                  <a:latin typeface="Arial" panose="020B0604020202020204" pitchFamily="34" charset="0"/>
                  <a:cs typeface="Arial" panose="020B0604020202020204" pitchFamily="34" charset="0"/>
                </a:rPr>
                <a:t>Rural</a:t>
              </a:r>
              <a:endParaRPr lang="ko-KR" altLang="en-US" sz="1400" b="1" spc="-10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FEEE5AD0-0975-4554-A950-0975BF30086E}"/>
                </a:ext>
              </a:extLst>
            </p:cNvPr>
            <p:cNvSpPr txBox="1"/>
            <p:nvPr/>
          </p:nvSpPr>
          <p:spPr>
            <a:xfrm>
              <a:off x="5496695" y="2069737"/>
              <a:ext cx="402674" cy="369332"/>
            </a:xfrm>
            <a:prstGeom prst="rect">
              <a:avLst/>
            </a:prstGeom>
            <a:noFill/>
          </p:spPr>
          <p:txBody>
            <a:bodyPr wrap="none" rtlCol="0">
              <a:spAutoFit/>
            </a:bodyPr>
            <a:lstStyle/>
            <a:p>
              <a:r>
                <a:rPr lang="ko-KR" altLang="en-US" spc="-100">
                  <a:latin typeface="맑은 고딕" panose="020B0503020000020004" pitchFamily="50" charset="-127"/>
                  <a:cs typeface="Arial" panose="020B0604020202020204" pitchFamily="34" charset="0"/>
                </a:rPr>
                <a:t>①</a:t>
              </a:r>
              <a:endParaRPr lang="ko-KR" altLang="en-US" spc="-100">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B7790052-442F-47F7-9436-8B5E6BD8C0E9}"/>
                </a:ext>
              </a:extLst>
            </p:cNvPr>
            <p:cNvSpPr txBox="1"/>
            <p:nvPr/>
          </p:nvSpPr>
          <p:spPr>
            <a:xfrm>
              <a:off x="5662514" y="2435815"/>
              <a:ext cx="402674" cy="369332"/>
            </a:xfrm>
            <a:prstGeom prst="rect">
              <a:avLst/>
            </a:prstGeom>
            <a:noFill/>
          </p:spPr>
          <p:txBody>
            <a:bodyPr wrap="none" rtlCol="0">
              <a:spAutoFit/>
            </a:bodyPr>
            <a:lstStyle/>
            <a:p>
              <a:pPr lvl="0" algn="ctr">
                <a:defRPr/>
              </a:pPr>
              <a:r>
                <a:rPr lang="ko-KR" altLang="en-US" spc="-100">
                  <a:latin typeface="맑은 고딕" panose="020B0503020000020004" pitchFamily="50" charset="-127"/>
                  <a:cs typeface="Arial" panose="020B0604020202020204" pitchFamily="34" charset="0"/>
                </a:rPr>
                <a:t>③</a:t>
              </a:r>
              <a:endParaRPr lang="ko-KR" altLang="en-US" spc="-100">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504963E3-1CBB-4194-830F-15BF88653C0D}"/>
                </a:ext>
              </a:extLst>
            </p:cNvPr>
            <p:cNvSpPr txBox="1"/>
            <p:nvPr/>
          </p:nvSpPr>
          <p:spPr>
            <a:xfrm>
              <a:off x="6356901" y="3200079"/>
              <a:ext cx="402674" cy="369332"/>
            </a:xfrm>
            <a:prstGeom prst="rect">
              <a:avLst/>
            </a:prstGeom>
            <a:noFill/>
          </p:spPr>
          <p:txBody>
            <a:bodyPr wrap="square" rtlCol="0">
              <a:spAutoFit/>
            </a:bodyPr>
            <a:lstStyle/>
            <a:p>
              <a:pPr algn="ctr"/>
              <a:r>
                <a:rPr lang="ko-KR" altLang="en-US" spc="-100">
                  <a:latin typeface="맑은 고딕" panose="020B0503020000020004" pitchFamily="50" charset="-127"/>
                  <a:cs typeface="Arial" panose="020B0604020202020204" pitchFamily="34" charset="0"/>
                </a:rPr>
                <a:t>⑩</a:t>
              </a:r>
              <a:endParaRPr lang="ko-KR" altLang="en-US" spc="-100">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BAB4ADC6-BF92-4A1A-A2E2-1B7866EBAC12}"/>
              </a:ext>
            </a:extLst>
          </p:cNvPr>
          <p:cNvSpPr>
            <a:spLocks noGrp="1"/>
          </p:cNvSpPr>
          <p:nvPr>
            <p:ph type="sldNum" sz="quarter" idx="12"/>
          </p:nvPr>
        </p:nvSpPr>
        <p:spPr/>
        <p:txBody>
          <a:bodyPr/>
          <a:lstStyle/>
          <a:p>
            <a:fld id="{07A2E26F-E42C-4199-98FF-D24EEDB86635}" type="slidenum">
              <a:rPr lang="ko-KR" altLang="en-US" smtClean="0"/>
              <a:pPr/>
              <a:t>8</a:t>
            </a:fld>
            <a:endParaRPr lang="ko-KR" altLang="en-US"/>
          </a:p>
        </p:txBody>
      </p:sp>
      <p:grpSp>
        <p:nvGrpSpPr>
          <p:cNvPr id="93" name="Group 92">
            <a:extLst>
              <a:ext uri="{FF2B5EF4-FFF2-40B4-BE49-F238E27FC236}">
                <a16:creationId xmlns:a16="http://schemas.microsoft.com/office/drawing/2014/main" id="{18A51227-D008-44A5-AB64-AB2C7756929D}"/>
              </a:ext>
            </a:extLst>
          </p:cNvPr>
          <p:cNvGrpSpPr/>
          <p:nvPr/>
        </p:nvGrpSpPr>
        <p:grpSpPr>
          <a:xfrm>
            <a:off x="10362306" y="6391520"/>
            <a:ext cx="1308994" cy="293193"/>
            <a:chOff x="10362306" y="6391520"/>
            <a:chExt cx="1308994" cy="293193"/>
          </a:xfrm>
        </p:grpSpPr>
        <p:sp>
          <p:nvSpPr>
            <p:cNvPr id="101" name="TextBox 100">
              <a:extLst>
                <a:ext uri="{FF2B5EF4-FFF2-40B4-BE49-F238E27FC236}">
                  <a16:creationId xmlns:a16="http://schemas.microsoft.com/office/drawing/2014/main" id="{167E7FD5-2A1E-4BA2-AA96-CD775FB9B95D}"/>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7728E4C1-1B84-410B-A364-8E488038BE47}"/>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9656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7"/>
                                        </p:tgtEl>
                                      </p:cBhvr>
                                    </p:animEffect>
                                    <p:set>
                                      <p:cBhvr>
                                        <p:cTn id="39" dur="1" fill="hold">
                                          <p:stCondLst>
                                            <p:cond delay="499"/>
                                          </p:stCondLst>
                                        </p:cTn>
                                        <p:tgtEl>
                                          <p:spTgt spid="27"/>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9"/>
                                        </p:tgtEl>
                                      </p:cBhvr>
                                    </p:animEffect>
                                    <p:set>
                                      <p:cBhvr>
                                        <p:cTn id="63" dur="1" fill="hold">
                                          <p:stCondLst>
                                            <p:cond delay="499"/>
                                          </p:stCondLst>
                                        </p:cTn>
                                        <p:tgtEl>
                                          <p:spTgt spid="39"/>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fade">
                                      <p:cBhvr>
                                        <p:cTn id="7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0364FA-92F5-47DA-A6DB-27EAA4CFD8D0}"/>
              </a:ext>
            </a:extLst>
          </p:cNvPr>
          <p:cNvSpPr>
            <a:spLocks noGrp="1"/>
          </p:cNvSpPr>
          <p:nvPr>
            <p:ph idx="1"/>
          </p:nvPr>
        </p:nvSpPr>
        <p:spPr>
          <a:xfrm>
            <a:off x="838200" y="2032000"/>
            <a:ext cx="6578600" cy="3724048"/>
          </a:xfrm>
        </p:spPr>
        <p:txBody>
          <a:bodyPr>
            <a:normAutofit/>
          </a:bodyPr>
          <a:lstStyle/>
          <a:p>
            <a:r>
              <a:rPr lang="en-US" altLang="ko-KR" sz="2000" b="1">
                <a:latin typeface="Arial" panose="020B0604020202020204" pitchFamily="34" charset="0"/>
                <a:cs typeface="Arial" panose="020B0604020202020204" pitchFamily="34" charset="0"/>
              </a:rPr>
              <a:t>Population and jobs by place type</a:t>
            </a:r>
            <a:r>
              <a:rPr lang="en-US" altLang="ko-KR" sz="2000">
                <a:latin typeface="Arial" panose="020B0604020202020204" pitchFamily="34" charset="0"/>
                <a:cs typeface="Arial" panose="020B0604020202020204" pitchFamily="34" charset="0"/>
              </a:rPr>
              <a:t>: The distribution of population and employment among the 13 place types for base and future year.</a:t>
            </a:r>
          </a:p>
          <a:p>
            <a:r>
              <a:rPr lang="en-US" altLang="ko-KR" sz="2000">
                <a:latin typeface="Arial" panose="020B0604020202020204" pitchFamily="34" charset="0"/>
                <a:cs typeface="Arial" panose="020B0604020202020204" pitchFamily="34" charset="0"/>
              </a:rPr>
              <a:t>Each column, for each year, must sum to 1.</a:t>
            </a:r>
          </a:p>
          <a:p>
            <a:r>
              <a:rPr lang="en-US" altLang="ko-KR" sz="2000">
                <a:latin typeface="Arial" panose="020B0604020202020204" pitchFamily="34" charset="0"/>
                <a:cs typeface="Arial" panose="020B0604020202020204" pitchFamily="34" charset="0"/>
              </a:rPr>
              <a:t>It is acceptable to have no land use (0) in certain categories.</a:t>
            </a:r>
            <a:endParaRPr lang="ko-KR" altLang="en-US" sz="200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85047A36-3C7D-47B1-B11B-F190E2B9BD4B}"/>
              </a:ext>
            </a:extLst>
          </p:cNvPr>
          <p:cNvSpPr/>
          <p:nvPr/>
        </p:nvSpPr>
        <p:spPr>
          <a:xfrm>
            <a:off x="966000" y="1376171"/>
            <a:ext cx="10260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pc="-100">
                <a:solidFill>
                  <a:schemeClr val="tx2">
                    <a:lumMod val="75000"/>
                  </a:schemeClr>
                </a:solidFill>
                <a:latin typeface="Arial" panose="020B0604020202020204" pitchFamily="34" charset="0"/>
                <a:cs typeface="Arial" panose="020B0604020202020204" pitchFamily="34" charset="0"/>
              </a:rPr>
              <a:t>Input file: </a:t>
            </a:r>
            <a:r>
              <a:rPr lang="en-US" altLang="ko-KR" spc="-100">
                <a:solidFill>
                  <a:schemeClr val="accent2">
                    <a:lumMod val="75000"/>
                  </a:schemeClr>
                </a:solidFill>
                <a:latin typeface="Arial" panose="020B0604020202020204" pitchFamily="34" charset="0"/>
                <a:cs typeface="Arial" panose="020B0604020202020204" pitchFamily="34" charset="0"/>
              </a:rPr>
              <a:t>bzone_pop_emp_prop.csv</a:t>
            </a:r>
            <a:endParaRPr lang="ko-KR" altLang="en-US" spc="-100">
              <a:solidFill>
                <a:schemeClr val="accent2">
                  <a:lumMod val="75000"/>
                </a:schemeClr>
              </a:solidFill>
              <a:latin typeface="Arial" panose="020B0604020202020204" pitchFamily="34" charset="0"/>
              <a:cs typeface="Arial" panose="020B0604020202020204" pitchFamily="34" charset="0"/>
            </a:endParaRPr>
          </a:p>
        </p:txBody>
      </p:sp>
      <p:graphicFrame>
        <p:nvGraphicFramePr>
          <p:cNvPr id="8" name="Table 16">
            <a:extLst>
              <a:ext uri="{FF2B5EF4-FFF2-40B4-BE49-F238E27FC236}">
                <a16:creationId xmlns:a16="http://schemas.microsoft.com/office/drawing/2014/main" id="{27BD8693-9F06-4120-94D6-D0695C8C4CA8}"/>
              </a:ext>
            </a:extLst>
          </p:cNvPr>
          <p:cNvGraphicFramePr>
            <a:graphicFrameLocks noGrp="1"/>
          </p:cNvGraphicFramePr>
          <p:nvPr>
            <p:extLst>
              <p:ext uri="{D42A27DB-BD31-4B8C-83A1-F6EECF244321}">
                <p14:modId xmlns:p14="http://schemas.microsoft.com/office/powerpoint/2010/main" val="1080514904"/>
              </p:ext>
            </p:extLst>
          </p:nvPr>
        </p:nvGraphicFramePr>
        <p:xfrm>
          <a:off x="7586133" y="2032000"/>
          <a:ext cx="3600056" cy="4241249"/>
        </p:xfrm>
        <a:graphic>
          <a:graphicData uri="http://schemas.openxmlformats.org/drawingml/2006/table">
            <a:tbl>
              <a:tblPr firstRow="1" bandRow="1">
                <a:tableStyleId>{5C22544A-7EE6-4342-B048-85BDC9FD1C3A}</a:tableStyleId>
              </a:tblPr>
              <a:tblGrid>
                <a:gridCol w="900014">
                  <a:extLst>
                    <a:ext uri="{9D8B030D-6E8A-4147-A177-3AD203B41FA5}">
                      <a16:colId xmlns:a16="http://schemas.microsoft.com/office/drawing/2014/main" val="1682765526"/>
                    </a:ext>
                  </a:extLst>
                </a:gridCol>
                <a:gridCol w="900014">
                  <a:extLst>
                    <a:ext uri="{9D8B030D-6E8A-4147-A177-3AD203B41FA5}">
                      <a16:colId xmlns:a16="http://schemas.microsoft.com/office/drawing/2014/main" val="2589774324"/>
                    </a:ext>
                  </a:extLst>
                </a:gridCol>
                <a:gridCol w="900014">
                  <a:extLst>
                    <a:ext uri="{9D8B030D-6E8A-4147-A177-3AD203B41FA5}">
                      <a16:colId xmlns:a16="http://schemas.microsoft.com/office/drawing/2014/main" val="2419467707"/>
                    </a:ext>
                  </a:extLst>
                </a:gridCol>
                <a:gridCol w="900014">
                  <a:extLst>
                    <a:ext uri="{9D8B030D-6E8A-4147-A177-3AD203B41FA5}">
                      <a16:colId xmlns:a16="http://schemas.microsoft.com/office/drawing/2014/main" val="3667757695"/>
                    </a:ext>
                  </a:extLst>
                </a:gridCol>
              </a:tblGrid>
              <a:tr h="396887">
                <a:tc>
                  <a:txBody>
                    <a:bodyPr/>
                    <a:lstStyle/>
                    <a:p>
                      <a:pPr algn="ctr" latinLnBrk="1"/>
                      <a:r>
                        <a:rPr lang="en-US" altLang="ko-KR" b="0">
                          <a:solidFill>
                            <a:schemeClr val="tx1"/>
                          </a:solidFill>
                          <a:latin typeface="Arial" panose="020B0604020202020204" pitchFamily="34" charset="0"/>
                          <a:cs typeface="Arial" panose="020B0604020202020204" pitchFamily="34" charset="0"/>
                        </a:rPr>
                        <a:t>Geo</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Year</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Pop</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Emp</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720495"/>
                  </a:ext>
                </a:extLst>
              </a:tr>
              <a:tr h="396887">
                <a:tc>
                  <a:txBody>
                    <a:bodyPr/>
                    <a:lstStyle/>
                    <a:p>
                      <a:pPr algn="l" latinLnBrk="1"/>
                      <a:r>
                        <a:rPr lang="en-US" altLang="ko-KR" b="0">
                          <a:solidFill>
                            <a:schemeClr val="tx1"/>
                          </a:solidFill>
                          <a:latin typeface="Arial" panose="020B0604020202020204" pitchFamily="34" charset="0"/>
                          <a:cs typeface="Arial" panose="020B0604020202020204" pitchFamily="34" charset="0"/>
                        </a:rPr>
                        <a:t>Rur</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2005</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0.05</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0.1</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50251"/>
                  </a:ext>
                </a:extLst>
              </a:tr>
              <a:tr h="396887">
                <a:tc>
                  <a:txBody>
                    <a:bodyPr/>
                    <a:lstStyle/>
                    <a:p>
                      <a:pPr algn="l" latinLnBrk="1"/>
                      <a:r>
                        <a:rPr lang="en-US" altLang="ko-KR" b="0">
                          <a:solidFill>
                            <a:schemeClr val="tx1"/>
                          </a:solidFill>
                          <a:latin typeface="Arial" panose="020B0604020202020204" pitchFamily="34" charset="0"/>
                          <a:cs typeface="Arial" panose="020B0604020202020204" pitchFamily="34" charset="0"/>
                        </a:rPr>
                        <a:t>Sub_R</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2005</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0.3</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4112033"/>
                  </a:ext>
                </a:extLst>
              </a:tr>
              <a:tr h="396887">
                <a:tc>
                  <a:txBody>
                    <a:bodyPr/>
                    <a:lstStyle/>
                    <a:p>
                      <a:pPr algn="l" latinLnBrk="1"/>
                      <a:r>
                        <a:rPr lang="en-US" altLang="ko-KR" b="0">
                          <a:solidFill>
                            <a:schemeClr val="tx1"/>
                          </a:solidFill>
                          <a:latin typeface="Arial" panose="020B0604020202020204" pitchFamily="34" charset="0"/>
                          <a:cs typeface="Arial" panose="020B0604020202020204" pitchFamily="34" charset="0"/>
                        </a:rPr>
                        <a:t>Sub_E</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2005</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0.2</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2963189"/>
                  </a:ext>
                </a:extLst>
              </a:tr>
              <a:tr h="396887">
                <a:tc>
                  <a:txBody>
                    <a:bodyPr/>
                    <a:lstStyle/>
                    <a:p>
                      <a:pPr algn="l" latinLnBrk="1"/>
                      <a:r>
                        <a:rPr lang="en-US" altLang="ko-KR" b="0">
                          <a:solidFill>
                            <a:schemeClr val="tx1"/>
                          </a:solidFill>
                          <a:latin typeface="Arial" panose="020B0604020202020204" pitchFamily="34" charset="0"/>
                          <a:cs typeface="Arial" panose="020B0604020202020204" pitchFamily="34" charset="0"/>
                        </a:rPr>
                        <a:t>Sub_T</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2005</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7728083"/>
                  </a:ext>
                </a:extLst>
              </a:tr>
              <a:tr h="396887">
                <a:tc>
                  <a:txBody>
                    <a:bodyPr/>
                    <a:lstStyle/>
                    <a:p>
                      <a:pPr algn="l" latinLnBrk="1"/>
                      <a:r>
                        <a:rPr lang="en-US" altLang="ko-KR" b="0">
                          <a:solidFill>
                            <a:schemeClr val="tx1"/>
                          </a:solidFill>
                          <a:latin typeface="Arial" panose="020B0604020202020204" pitchFamily="34" charset="0"/>
                          <a:cs typeface="Arial" panose="020B0604020202020204" pitchFamily="34" charset="0"/>
                        </a:rPr>
                        <a:t>CIC_R</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2005</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0.15</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146232"/>
                  </a:ext>
                </a:extLst>
              </a:tr>
              <a:tr h="396887">
                <a:tc>
                  <a:txBody>
                    <a:bodyPr/>
                    <a:lstStyle/>
                    <a:p>
                      <a:pPr algn="l" latinLnBrk="1"/>
                      <a:r>
                        <a:rPr lang="en-US" altLang="ko-KR" b="0">
                          <a:solidFill>
                            <a:schemeClr val="tx1"/>
                          </a:solidFill>
                          <a:latin typeface="Arial" panose="020B0604020202020204" pitchFamily="34" charset="0"/>
                          <a:cs typeface="Arial" panose="020B0604020202020204" pitchFamily="34" charset="0"/>
                        </a:rPr>
                        <a:t>CIC_E</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2005</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0.2</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5970628"/>
                  </a:ext>
                </a:extLst>
              </a:tr>
              <a:tr h="342131">
                <a:tc>
                  <a:txBody>
                    <a:bodyPr/>
                    <a:lstStyle/>
                    <a:p>
                      <a:pPr algn="ctr" latinLnBrk="1"/>
                      <a:r>
                        <a:rPr lang="en-US" altLang="ko-KR" b="0">
                          <a:solidFill>
                            <a:schemeClr val="tx1"/>
                          </a:solidFill>
                          <a:latin typeface="맑은 고딕" panose="020B0503020000020004" pitchFamily="50" charset="-127"/>
                          <a:ea typeface="맑은 고딕" panose="020B0503020000020004" pitchFamily="50" charset="-127"/>
                          <a:cs typeface="Arial" panose="020B0604020202020204" pitchFamily="34" charset="0"/>
                        </a:rPr>
                        <a:t>︙</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b="0">
                          <a:solidFill>
                            <a:schemeClr val="tx1"/>
                          </a:solidFill>
                          <a:latin typeface="맑은 고딕" panose="020B0503020000020004" pitchFamily="50" charset="-127"/>
                          <a:ea typeface="+mn-ea"/>
                          <a:cs typeface="Arial" panose="020B0604020202020204" pitchFamily="34" charset="0"/>
                        </a:rPr>
                        <a:t>︙</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b="0">
                          <a:solidFill>
                            <a:schemeClr val="tx1"/>
                          </a:solidFill>
                          <a:latin typeface="맑은 고딕" panose="020B0503020000020004" pitchFamily="50" charset="-127"/>
                          <a:ea typeface="+mn-ea"/>
                          <a:cs typeface="Arial" panose="020B0604020202020204" pitchFamily="34" charset="0"/>
                        </a:rPr>
                        <a:t>︙</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b="0">
                          <a:solidFill>
                            <a:schemeClr val="tx1"/>
                          </a:solidFill>
                          <a:latin typeface="맑은 고딕" panose="020B0503020000020004" pitchFamily="50" charset="-127"/>
                          <a:ea typeface="+mn-ea"/>
                          <a:cs typeface="Arial" panose="020B0604020202020204" pitchFamily="34" charset="0"/>
                        </a:rPr>
                        <a:t>︙</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006967"/>
                  </a:ext>
                </a:extLst>
              </a:tr>
              <a:tr h="342131">
                <a:tc>
                  <a:txBody>
                    <a:bodyPr/>
                    <a:lstStyle/>
                    <a:p>
                      <a:pPr algn="l" latinLnBrk="1"/>
                      <a:r>
                        <a:rPr lang="en-US" altLang="ko-KR" b="0">
                          <a:solidFill>
                            <a:schemeClr val="tx1"/>
                          </a:solidFill>
                          <a:latin typeface="Arial" panose="020B0604020202020204" pitchFamily="34" charset="0"/>
                          <a:cs typeface="Arial" panose="020B0604020202020204" pitchFamily="34" charset="0"/>
                        </a:rPr>
                        <a:t>UC_E</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2035</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0.1</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3604171"/>
                  </a:ext>
                </a:extLst>
              </a:tr>
              <a:tr h="342131">
                <a:tc>
                  <a:txBody>
                    <a:bodyPr/>
                    <a:lstStyle/>
                    <a:p>
                      <a:pPr algn="l" latinLnBrk="1"/>
                      <a:r>
                        <a:rPr lang="en-US" altLang="ko-KR" b="0">
                          <a:solidFill>
                            <a:schemeClr val="tx1"/>
                          </a:solidFill>
                          <a:latin typeface="Arial" panose="020B0604020202020204" pitchFamily="34" charset="0"/>
                          <a:cs typeface="Arial" panose="020B0604020202020204" pitchFamily="34" charset="0"/>
                        </a:rPr>
                        <a:t>UC_M</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2035</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0.1</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0.1</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2526690"/>
                  </a:ext>
                </a:extLst>
              </a:tr>
              <a:tr h="342131">
                <a:tc>
                  <a:txBody>
                    <a:bodyPr/>
                    <a:lstStyle/>
                    <a:p>
                      <a:pPr algn="l" latinLnBrk="1"/>
                      <a:r>
                        <a:rPr lang="en-US" altLang="ko-KR" b="0">
                          <a:solidFill>
                            <a:schemeClr val="tx1"/>
                          </a:solidFill>
                          <a:latin typeface="Arial" panose="020B0604020202020204" pitchFamily="34" charset="0"/>
                          <a:cs typeface="Arial" panose="020B0604020202020204" pitchFamily="34" charset="0"/>
                        </a:rPr>
                        <a:t>UC_T</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b="0">
                          <a:solidFill>
                            <a:schemeClr val="tx1"/>
                          </a:solidFill>
                          <a:latin typeface="Arial" panose="020B0604020202020204" pitchFamily="34" charset="0"/>
                          <a:cs typeface="Arial" panose="020B0604020202020204" pitchFamily="34" charset="0"/>
                        </a:rPr>
                        <a:t>2035</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0.1</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b="0">
                          <a:solidFill>
                            <a:schemeClr val="tx1"/>
                          </a:solidFill>
                          <a:latin typeface="Arial" panose="020B0604020202020204" pitchFamily="34" charset="0"/>
                          <a:cs typeface="Arial" panose="020B0604020202020204" pitchFamily="34" charset="0"/>
                        </a:rPr>
                        <a:t>0.1</a:t>
                      </a:r>
                      <a:endParaRPr lang="ko-KR" altLang="en-US" b="0">
                        <a:solidFill>
                          <a:schemeClr val="tx1"/>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649261"/>
                  </a:ext>
                </a:extLst>
              </a:tr>
            </a:tbl>
          </a:graphicData>
        </a:graphic>
      </p:graphicFrame>
      <p:sp>
        <p:nvSpPr>
          <p:cNvPr id="93" name="Title 1">
            <a:extLst>
              <a:ext uri="{FF2B5EF4-FFF2-40B4-BE49-F238E27FC236}">
                <a16:creationId xmlns:a16="http://schemas.microsoft.com/office/drawing/2014/main" id="{2187254A-AFC5-4253-B227-A6D9C8926B9D}"/>
              </a:ext>
            </a:extLst>
          </p:cNvPr>
          <p:cNvSpPr txBox="1">
            <a:spLocks/>
          </p:cNvSpPr>
          <p:nvPr/>
        </p:nvSpPr>
        <p:spPr>
          <a:xfrm>
            <a:off x="522000" y="360000"/>
            <a:ext cx="11149200" cy="892800"/>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200" b="1" spc="-100">
                <a:latin typeface="Arial" panose="020B0604020202020204" pitchFamily="34" charset="0"/>
                <a:cs typeface="Arial" panose="020B0604020202020204" pitchFamily="34" charset="0"/>
              </a:rPr>
              <a:t>Input Data</a:t>
            </a:r>
            <a:br>
              <a:rPr lang="en-US" altLang="ko-KR" sz="3200" b="1" spc="-100">
                <a:latin typeface="Arial" panose="020B0604020202020204" pitchFamily="34" charset="0"/>
                <a:cs typeface="Arial" panose="020B0604020202020204" pitchFamily="34" charset="0"/>
              </a:rPr>
            </a:br>
            <a:r>
              <a:rPr lang="en-US" altLang="ko-KR" sz="2000" spc="-100">
                <a:latin typeface="Arial" panose="020B0604020202020204" pitchFamily="34" charset="0"/>
                <a:cs typeface="Arial" panose="020B0604020202020204" pitchFamily="34" charset="0"/>
              </a:rPr>
              <a:t>Built Environment (Land-use scenarios)</a:t>
            </a:r>
            <a:endParaRPr lang="ko-KR" altLang="en-US" sz="3200" spc="-10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23954DA-6618-4583-9D0D-818EDD8A5418}"/>
              </a:ext>
            </a:extLst>
          </p:cNvPr>
          <p:cNvSpPr>
            <a:spLocks noGrp="1"/>
          </p:cNvSpPr>
          <p:nvPr>
            <p:ph type="sldNum" sz="quarter" idx="12"/>
          </p:nvPr>
        </p:nvSpPr>
        <p:spPr/>
        <p:txBody>
          <a:bodyPr/>
          <a:lstStyle/>
          <a:p>
            <a:fld id="{07A2E26F-E42C-4199-98FF-D24EEDB86635}" type="slidenum">
              <a:rPr lang="ko-KR" altLang="en-US" smtClean="0"/>
              <a:pPr/>
              <a:t>9</a:t>
            </a:fld>
            <a:endParaRPr lang="ko-KR" altLang="en-US"/>
          </a:p>
        </p:txBody>
      </p:sp>
      <p:grpSp>
        <p:nvGrpSpPr>
          <p:cNvPr id="9" name="Group 8">
            <a:extLst>
              <a:ext uri="{FF2B5EF4-FFF2-40B4-BE49-F238E27FC236}">
                <a16:creationId xmlns:a16="http://schemas.microsoft.com/office/drawing/2014/main" id="{73382F96-4A61-4791-9DBC-6A121FF09C5D}"/>
              </a:ext>
            </a:extLst>
          </p:cNvPr>
          <p:cNvGrpSpPr/>
          <p:nvPr/>
        </p:nvGrpSpPr>
        <p:grpSpPr>
          <a:xfrm>
            <a:off x="10362306" y="6391520"/>
            <a:ext cx="1308994" cy="293193"/>
            <a:chOff x="10362306" y="6391520"/>
            <a:chExt cx="1308994" cy="293193"/>
          </a:xfrm>
        </p:grpSpPr>
        <p:sp>
          <p:nvSpPr>
            <p:cNvPr id="10" name="TextBox 9">
              <a:extLst>
                <a:ext uri="{FF2B5EF4-FFF2-40B4-BE49-F238E27FC236}">
                  <a16:creationId xmlns:a16="http://schemas.microsoft.com/office/drawing/2014/main" id="{7C3574B4-8224-4D06-B8B1-9E71D7DCF5B2}"/>
                </a:ext>
              </a:extLst>
            </p:cNvPr>
            <p:cNvSpPr txBox="1"/>
            <p:nvPr/>
          </p:nvSpPr>
          <p:spPr>
            <a:xfrm>
              <a:off x="10362306" y="6407714"/>
              <a:ext cx="1220014" cy="276999"/>
            </a:xfrm>
            <a:prstGeom prst="rect">
              <a:avLst/>
            </a:prstGeom>
            <a:noFill/>
          </p:spPr>
          <p:txBody>
            <a:bodyPr wrap="none" rtlCol="0" anchor="ctr">
              <a:spAutoFit/>
            </a:bodyPr>
            <a:lstStyle/>
            <a:p>
              <a:pPr algn="r"/>
              <a:r>
                <a:rPr lang="en-US" altLang="ko-KR" sz="1200" b="1" spc="-100" dirty="0">
                  <a:solidFill>
                    <a:schemeClr val="tx1">
                      <a:lumMod val="50000"/>
                      <a:lumOff val="50000"/>
                    </a:schemeClr>
                  </a:solidFill>
                  <a:latin typeface="Arial" panose="020B0604020202020204" pitchFamily="34" charset="0"/>
                  <a:cs typeface="Arial" panose="020B0604020202020204" pitchFamily="34" charset="0"/>
                </a:rPr>
                <a:t>Younghun Bahk </a:t>
              </a:r>
              <a:endParaRPr lang="ko-KR" altLang="en-US" sz="1200" b="1" spc="-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CFA1090-061D-4AC0-8320-6FC0BA0F2366}"/>
                </a:ext>
              </a:extLst>
            </p:cNvPr>
            <p:cNvSpPr txBox="1"/>
            <p:nvPr/>
          </p:nvSpPr>
          <p:spPr>
            <a:xfrm>
              <a:off x="11459383" y="6391520"/>
              <a:ext cx="211917" cy="276999"/>
            </a:xfrm>
            <a:prstGeom prst="rect">
              <a:avLst/>
            </a:prstGeom>
            <a:noFill/>
          </p:spPr>
          <p:txBody>
            <a:bodyPr wrap="none" rtlCol="0" anchor="ctr">
              <a:spAutoFit/>
            </a:bodyPr>
            <a:lstStyle/>
            <a:p>
              <a:r>
                <a:rPr lang="en-US" altLang="ko-KR" sz="1200" spc="-100" dirty="0">
                  <a:solidFill>
                    <a:schemeClr val="tx1">
                      <a:lumMod val="50000"/>
                      <a:lumOff val="50000"/>
                    </a:schemeClr>
                  </a:solidFill>
                  <a:latin typeface="Arial" panose="020B0604020202020204" pitchFamily="34" charset="0"/>
                  <a:cs typeface="Arial" panose="020B0604020202020204" pitchFamily="34" charset="0"/>
                </a:rPr>
                <a:t>|</a:t>
              </a:r>
              <a:endParaRPr lang="ko-KR" altLang="en-US" sz="1200" spc="-1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32044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4586</TotalTime>
  <Words>9533</Words>
  <Application>Microsoft Office PowerPoint</Application>
  <PresentationFormat>Widescreen</PresentationFormat>
  <Paragraphs>1761</Paragraphs>
  <Slides>53</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맑은 고딕</vt:lpstr>
      <vt:lpstr>-apple-system</vt:lpstr>
      <vt:lpstr>Arial</vt:lpstr>
      <vt:lpstr>Helvetica Neue</vt:lpstr>
      <vt:lpstr>Times New Roman</vt:lpstr>
      <vt:lpstr>Office Theme</vt:lpstr>
      <vt:lpstr>CEE225A S21 Final Presentation Introduction of VERPAT</vt:lpstr>
      <vt:lpstr>What is VERPAT? Development History of VE-RPAT</vt:lpstr>
      <vt:lpstr>What is VERPAT? Structure of VERPAT</vt:lpstr>
      <vt:lpstr>How to Install Download and Install</vt:lpstr>
      <vt:lpstr>How to Run Inside the VEGUI</vt:lpstr>
      <vt:lpstr>How to See the Outputs Outside the VEGUI</vt:lpstr>
      <vt:lpstr>Input Data Input Files to Change</vt:lpstr>
      <vt:lpstr>Input Data Built Environment (Land-use scenarios)</vt:lpstr>
      <vt:lpstr>PowerPoint Presentation</vt:lpstr>
      <vt:lpstr>Input Data Travel Demand</vt:lpstr>
      <vt:lpstr>Input Data Travel Demand</vt:lpstr>
      <vt:lpstr>Input Data Transport Supply</vt:lpstr>
      <vt:lpstr>Input Data Policy</vt:lpstr>
      <vt:lpstr>Input Data Model Parameters</vt:lpstr>
      <vt:lpstr>RPAT Process VERPAT as a Disaggregate Policy Model</vt:lpstr>
      <vt:lpstr>What We Get from RPAT Scenario Evaluations</vt:lpstr>
      <vt:lpstr>  CEE225A presentation part II   Models and Data Preparation for VERPAT</vt:lpstr>
      <vt:lpstr>Content</vt:lpstr>
      <vt:lpstr>Objectives of the software (review)</vt:lpstr>
      <vt:lpstr>How It Works Anaylsis Procedure</vt:lpstr>
      <vt:lpstr>Model components</vt:lpstr>
      <vt:lpstr>PowerPoint Presentation</vt:lpstr>
      <vt:lpstr>Packages and modules</vt:lpstr>
      <vt:lpstr>Data preparation for the project</vt:lpstr>
      <vt:lpstr>Baseline inputs</vt:lpstr>
      <vt:lpstr>Policy inputs</vt:lpstr>
      <vt:lpstr>Potential data sources</vt:lpstr>
      <vt:lpstr>Potential data sources</vt:lpstr>
      <vt:lpstr>Case study</vt:lpstr>
      <vt:lpstr>Scenarios tested with VERPAT</vt:lpstr>
      <vt:lpstr>PowerPoint Presentation</vt:lpstr>
      <vt:lpstr>PowerPoint Presentation</vt:lpstr>
      <vt:lpstr>PowerPoint Presentation</vt:lpstr>
      <vt:lpstr>PowerPoint Presentation</vt:lpstr>
      <vt:lpstr>PowerPoint Presentation</vt:lpstr>
      <vt:lpstr>What’s next</vt:lpstr>
      <vt:lpstr>Case Study and Scenario Definition</vt:lpstr>
      <vt:lpstr>Case Study and Scenario Definition</vt:lpstr>
      <vt:lpstr>Case Study and Scenario Definition</vt:lpstr>
      <vt:lpstr>Case Study and Scenario Definition</vt:lpstr>
      <vt:lpstr>Case Study and Scenario Definition</vt:lpstr>
      <vt:lpstr>Case Study and Scenario Definition</vt:lpstr>
      <vt:lpstr>Case Study and Scenario Definition</vt:lpstr>
      <vt:lpstr>Scenario Definition</vt:lpstr>
      <vt:lpstr>Outcomes</vt:lpstr>
      <vt:lpstr>Outcomes</vt:lpstr>
      <vt:lpstr>Scenario Performances</vt:lpstr>
      <vt:lpstr>Best Scenario(s)?</vt:lpstr>
      <vt:lpstr>Best Scenario(s)?</vt:lpstr>
      <vt:lpstr>Best Scenario(s)?</vt:lpstr>
      <vt:lpstr>Best Scenario(s)?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CEE225A S21 Presentation 1 Introduction of VERPAT</dc:title>
  <dc:creator>BahkYounghun</dc:creator>
  <cp:lastModifiedBy>Arash Ghaffar</cp:lastModifiedBy>
  <cp:revision>218</cp:revision>
  <dcterms:created xsi:type="dcterms:W3CDTF">2021-04-27T01:27:39Z</dcterms:created>
  <dcterms:modified xsi:type="dcterms:W3CDTF">2021-06-11T23:16:40Z</dcterms:modified>
</cp:coreProperties>
</file>